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168"/>
  </p:notesMasterIdLst>
  <p:handoutMasterIdLst>
    <p:handoutMasterId r:id="rId169"/>
  </p:handoutMasterIdLst>
  <p:sldIdLst>
    <p:sldId id="256" r:id="rId3"/>
    <p:sldId id="264" r:id="rId4"/>
    <p:sldId id="265" r:id="rId5"/>
    <p:sldId id="266" r:id="rId6"/>
    <p:sldId id="267" r:id="rId7"/>
    <p:sldId id="268" r:id="rId8"/>
    <p:sldId id="269" r:id="rId9"/>
    <p:sldId id="270" r:id="rId10"/>
    <p:sldId id="271" r:id="rId11"/>
    <p:sldId id="275" r:id="rId12"/>
    <p:sldId id="426" r:id="rId13"/>
    <p:sldId id="496" r:id="rId14"/>
    <p:sldId id="276" r:id="rId15"/>
    <p:sldId id="277" r:id="rId16"/>
    <p:sldId id="278" r:id="rId17"/>
    <p:sldId id="279" r:id="rId18"/>
    <p:sldId id="280" r:id="rId19"/>
    <p:sldId id="281" r:id="rId20"/>
    <p:sldId id="282" r:id="rId21"/>
    <p:sldId id="283" r:id="rId22"/>
    <p:sldId id="284" r:id="rId23"/>
    <p:sldId id="285" r:id="rId24"/>
    <p:sldId id="428" r:id="rId25"/>
    <p:sldId id="429" r:id="rId26"/>
    <p:sldId id="430" r:id="rId27"/>
    <p:sldId id="431" r:id="rId28"/>
    <p:sldId id="432" r:id="rId29"/>
    <p:sldId id="433" r:id="rId30"/>
    <p:sldId id="434" r:id="rId31"/>
    <p:sldId id="435" r:id="rId32"/>
    <p:sldId id="286" r:id="rId33"/>
    <p:sldId id="287" r:id="rId34"/>
    <p:sldId id="323" r:id="rId35"/>
    <p:sldId id="288" r:id="rId36"/>
    <p:sldId id="289" r:id="rId37"/>
    <p:sldId id="290" r:id="rId38"/>
    <p:sldId id="291" r:id="rId39"/>
    <p:sldId id="324" r:id="rId40"/>
    <p:sldId id="325" r:id="rId41"/>
    <p:sldId id="326" r:id="rId42"/>
    <p:sldId id="327" r:id="rId43"/>
    <p:sldId id="328" r:id="rId44"/>
    <p:sldId id="329" r:id="rId45"/>
    <p:sldId id="330" r:id="rId46"/>
    <p:sldId id="331" r:id="rId47"/>
    <p:sldId id="332" r:id="rId48"/>
    <p:sldId id="333" r:id="rId49"/>
    <p:sldId id="292" r:id="rId50"/>
    <p:sldId id="293" r:id="rId51"/>
    <p:sldId id="294" r:id="rId52"/>
    <p:sldId id="295" r:id="rId53"/>
    <p:sldId id="296" r:id="rId54"/>
    <p:sldId id="297" r:id="rId55"/>
    <p:sldId id="298" r:id="rId56"/>
    <p:sldId id="299" r:id="rId57"/>
    <p:sldId id="437" r:id="rId58"/>
    <p:sldId id="451" r:id="rId59"/>
    <p:sldId id="438" r:id="rId60"/>
    <p:sldId id="439" r:id="rId61"/>
    <p:sldId id="440" r:id="rId62"/>
    <p:sldId id="441" r:id="rId63"/>
    <p:sldId id="442" r:id="rId64"/>
    <p:sldId id="443" r:id="rId65"/>
    <p:sldId id="444" r:id="rId66"/>
    <p:sldId id="445" r:id="rId67"/>
    <p:sldId id="446" r:id="rId68"/>
    <p:sldId id="447" r:id="rId69"/>
    <p:sldId id="448" r:id="rId70"/>
    <p:sldId id="334" r:id="rId71"/>
    <p:sldId id="453" r:id="rId72"/>
    <p:sldId id="454" r:id="rId73"/>
    <p:sldId id="455" r:id="rId74"/>
    <p:sldId id="497" r:id="rId75"/>
    <p:sldId id="457" r:id="rId76"/>
    <p:sldId id="458" r:id="rId77"/>
    <p:sldId id="459" r:id="rId78"/>
    <p:sldId id="460" r:id="rId79"/>
    <p:sldId id="461" r:id="rId80"/>
    <p:sldId id="462" r:id="rId81"/>
    <p:sldId id="463" r:id="rId82"/>
    <p:sldId id="464" r:id="rId83"/>
    <p:sldId id="465" r:id="rId84"/>
    <p:sldId id="466" r:id="rId85"/>
    <p:sldId id="467" r:id="rId86"/>
    <p:sldId id="498" r:id="rId87"/>
    <p:sldId id="468" r:id="rId88"/>
    <p:sldId id="469" r:id="rId89"/>
    <p:sldId id="470" r:id="rId90"/>
    <p:sldId id="471" r:id="rId91"/>
    <p:sldId id="472" r:id="rId92"/>
    <p:sldId id="473" r:id="rId93"/>
    <p:sldId id="474" r:id="rId94"/>
    <p:sldId id="475" r:id="rId95"/>
    <p:sldId id="476" r:id="rId96"/>
    <p:sldId id="477" r:id="rId97"/>
    <p:sldId id="478" r:id="rId98"/>
    <p:sldId id="479" r:id="rId99"/>
    <p:sldId id="480" r:id="rId100"/>
    <p:sldId id="481" r:id="rId101"/>
    <p:sldId id="482" r:id="rId102"/>
    <p:sldId id="483" r:id="rId103"/>
    <p:sldId id="484" r:id="rId104"/>
    <p:sldId id="485" r:id="rId105"/>
    <p:sldId id="486" r:id="rId106"/>
    <p:sldId id="487" r:id="rId107"/>
    <p:sldId id="488" r:id="rId108"/>
    <p:sldId id="489" r:id="rId109"/>
    <p:sldId id="373" r:id="rId110"/>
    <p:sldId id="374" r:id="rId111"/>
    <p:sldId id="490" r:id="rId112"/>
    <p:sldId id="499" r:id="rId113"/>
    <p:sldId id="375" r:id="rId114"/>
    <p:sldId id="376" r:id="rId115"/>
    <p:sldId id="377" r:id="rId116"/>
    <p:sldId id="378" r:id="rId117"/>
    <p:sldId id="491" r:id="rId118"/>
    <p:sldId id="379" r:id="rId119"/>
    <p:sldId id="492" r:id="rId120"/>
    <p:sldId id="380" r:id="rId121"/>
    <p:sldId id="381" r:id="rId122"/>
    <p:sldId id="382" r:id="rId123"/>
    <p:sldId id="383" r:id="rId124"/>
    <p:sldId id="384" r:id="rId125"/>
    <p:sldId id="385" r:id="rId126"/>
    <p:sldId id="386" r:id="rId127"/>
    <p:sldId id="389" r:id="rId128"/>
    <p:sldId id="390" r:id="rId129"/>
    <p:sldId id="391" r:id="rId130"/>
    <p:sldId id="392" r:id="rId131"/>
    <p:sldId id="393" r:id="rId132"/>
    <p:sldId id="394" r:id="rId133"/>
    <p:sldId id="395" r:id="rId134"/>
    <p:sldId id="396" r:id="rId135"/>
    <p:sldId id="397" r:id="rId136"/>
    <p:sldId id="398" r:id="rId137"/>
    <p:sldId id="399" r:id="rId138"/>
    <p:sldId id="400" r:id="rId139"/>
    <p:sldId id="401" r:id="rId140"/>
    <p:sldId id="494" r:id="rId141"/>
    <p:sldId id="402" r:id="rId142"/>
    <p:sldId id="403" r:id="rId143"/>
    <p:sldId id="495" r:id="rId144"/>
    <p:sldId id="404" r:id="rId145"/>
    <p:sldId id="405" r:id="rId146"/>
    <p:sldId id="406" r:id="rId147"/>
    <p:sldId id="407" r:id="rId148"/>
    <p:sldId id="408" r:id="rId149"/>
    <p:sldId id="409" r:id="rId150"/>
    <p:sldId id="493" r:id="rId151"/>
    <p:sldId id="410" r:id="rId152"/>
    <p:sldId id="411" r:id="rId153"/>
    <p:sldId id="412" r:id="rId154"/>
    <p:sldId id="413" r:id="rId155"/>
    <p:sldId id="414" r:id="rId156"/>
    <p:sldId id="415" r:id="rId157"/>
    <p:sldId id="416" r:id="rId158"/>
    <p:sldId id="417" r:id="rId159"/>
    <p:sldId id="418" r:id="rId160"/>
    <p:sldId id="419" r:id="rId161"/>
    <p:sldId id="420" r:id="rId162"/>
    <p:sldId id="421" r:id="rId163"/>
    <p:sldId id="422" r:id="rId164"/>
    <p:sldId id="423" r:id="rId165"/>
    <p:sldId id="424" r:id="rId166"/>
    <p:sldId id="425" r:id="rId16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CC"/>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683" autoAdjust="0"/>
  </p:normalViewPr>
  <p:slideViewPr>
    <p:cSldViewPr>
      <p:cViewPr>
        <p:scale>
          <a:sx n="70" d="100"/>
          <a:sy n="70" d="100"/>
        </p:scale>
        <p:origin x="-1350" y="4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slide" Target="slides/slide152.xml"/><Relationship Id="rId159" Type="http://schemas.openxmlformats.org/officeDocument/2006/relationships/slide" Target="slides/slide157.xml"/><Relationship Id="rId170" Type="http://schemas.openxmlformats.org/officeDocument/2006/relationships/presProps" Target="pres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slide" Target="slides/slide158.xml"/><Relationship Id="rId165" Type="http://schemas.openxmlformats.org/officeDocument/2006/relationships/slide" Target="slides/slide16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viewProps" Target="viewProp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slide" Target="slides/slide141.xml"/><Relationship Id="rId148" Type="http://schemas.openxmlformats.org/officeDocument/2006/relationships/slide" Target="slides/slide146.xml"/><Relationship Id="rId151" Type="http://schemas.openxmlformats.org/officeDocument/2006/relationships/slide" Target="slides/slide149.xml"/><Relationship Id="rId156" Type="http://schemas.openxmlformats.org/officeDocument/2006/relationships/slide" Target="slides/slide154.xml"/><Relationship Id="rId164" Type="http://schemas.openxmlformats.org/officeDocument/2006/relationships/slide" Target="slides/slide162.xml"/><Relationship Id="rId169"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72" Type="http://schemas.openxmlformats.org/officeDocument/2006/relationships/theme" Target="theme/theme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image" Target="../media/image30.png"/><Relationship Id="rId4" Type="http://schemas.openxmlformats.org/officeDocument/2006/relationships/image" Target="../media/image33.png"/></Relationships>
</file>

<file path=ppt/drawings/_rels/vmlDrawing100.vml.rels><?xml version="1.0" encoding="UTF-8" standalone="yes"?>
<Relationships xmlns="http://schemas.openxmlformats.org/package/2006/relationships"><Relationship Id="rId2" Type="http://schemas.openxmlformats.org/officeDocument/2006/relationships/image" Target="../media/image245.emf"/><Relationship Id="rId1" Type="http://schemas.openxmlformats.org/officeDocument/2006/relationships/image" Target="../media/image244.emf"/></Relationships>
</file>

<file path=ppt/drawings/_rels/vmlDrawing101.vml.rels><?xml version="1.0" encoding="UTF-8" standalone="yes"?>
<Relationships xmlns="http://schemas.openxmlformats.org/package/2006/relationships"><Relationship Id="rId3" Type="http://schemas.openxmlformats.org/officeDocument/2006/relationships/image" Target="../media/image248.emf"/><Relationship Id="rId2" Type="http://schemas.openxmlformats.org/officeDocument/2006/relationships/image" Target="../media/image247.emf"/><Relationship Id="rId1" Type="http://schemas.openxmlformats.org/officeDocument/2006/relationships/image" Target="../media/image246.emf"/></Relationships>
</file>

<file path=ppt/drawings/_rels/vmlDrawing102.vml.rels><?xml version="1.0" encoding="UTF-8" standalone="yes"?>
<Relationships xmlns="http://schemas.openxmlformats.org/package/2006/relationships"><Relationship Id="rId1" Type="http://schemas.openxmlformats.org/officeDocument/2006/relationships/image" Target="../media/image249.emf"/></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250.emf"/></Relationships>
</file>

<file path=ppt/drawings/_rels/vmlDrawing104.vml.rels><?xml version="1.0" encoding="UTF-8" standalone="yes"?>
<Relationships xmlns="http://schemas.openxmlformats.org/package/2006/relationships"><Relationship Id="rId2" Type="http://schemas.openxmlformats.org/officeDocument/2006/relationships/image" Target="../media/image252.emf"/><Relationship Id="rId1" Type="http://schemas.openxmlformats.org/officeDocument/2006/relationships/image" Target="../media/image251.emf"/></Relationships>
</file>

<file path=ppt/drawings/_rels/vmlDrawing105.vml.rels><?xml version="1.0" encoding="UTF-8" standalone="yes"?>
<Relationships xmlns="http://schemas.openxmlformats.org/package/2006/relationships"><Relationship Id="rId1" Type="http://schemas.openxmlformats.org/officeDocument/2006/relationships/image" Target="../media/image253.emf"/></Relationships>
</file>

<file path=ppt/drawings/_rels/vmlDrawing106.vml.rels><?xml version="1.0" encoding="UTF-8" standalone="yes"?>
<Relationships xmlns="http://schemas.openxmlformats.org/package/2006/relationships"><Relationship Id="rId1" Type="http://schemas.openxmlformats.org/officeDocument/2006/relationships/image" Target="../media/image254.emf"/></Relationships>
</file>

<file path=ppt/drawings/_rels/vmlDrawing107.vml.rels><?xml version="1.0" encoding="UTF-8" standalone="yes"?>
<Relationships xmlns="http://schemas.openxmlformats.org/package/2006/relationships"><Relationship Id="rId2" Type="http://schemas.openxmlformats.org/officeDocument/2006/relationships/image" Target="../media/image256.emf"/><Relationship Id="rId1" Type="http://schemas.openxmlformats.org/officeDocument/2006/relationships/image" Target="../media/image255.emf"/></Relationships>
</file>

<file path=ppt/drawings/_rels/vmlDrawing108.vml.rels><?xml version="1.0" encoding="UTF-8" standalone="yes"?>
<Relationships xmlns="http://schemas.openxmlformats.org/package/2006/relationships"><Relationship Id="rId2" Type="http://schemas.openxmlformats.org/officeDocument/2006/relationships/image" Target="../media/image258.emf"/><Relationship Id="rId1" Type="http://schemas.openxmlformats.org/officeDocument/2006/relationships/image" Target="../media/image257.emf"/></Relationships>
</file>

<file path=ppt/drawings/_rels/vmlDrawing109.vml.rels><?xml version="1.0" encoding="UTF-8" standalone="yes"?>
<Relationships xmlns="http://schemas.openxmlformats.org/package/2006/relationships"><Relationship Id="rId2" Type="http://schemas.openxmlformats.org/officeDocument/2006/relationships/image" Target="../media/image260.emf"/><Relationship Id="rId1" Type="http://schemas.openxmlformats.org/officeDocument/2006/relationships/image" Target="../media/image259.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emf"/><Relationship Id="rId1" Type="http://schemas.openxmlformats.org/officeDocument/2006/relationships/image" Target="../media/image34.emf"/><Relationship Id="rId4" Type="http://schemas.openxmlformats.org/officeDocument/2006/relationships/image" Target="../media/image37.emf"/></Relationships>
</file>

<file path=ppt/drawings/_rels/vmlDrawing110.vml.rels><?xml version="1.0" encoding="UTF-8" standalone="yes"?>
<Relationships xmlns="http://schemas.openxmlformats.org/package/2006/relationships"><Relationship Id="rId1" Type="http://schemas.openxmlformats.org/officeDocument/2006/relationships/image" Target="../media/image261.emf"/></Relationships>
</file>

<file path=ppt/drawings/_rels/vmlDrawing111.vml.rels><?xml version="1.0" encoding="UTF-8" standalone="yes"?>
<Relationships xmlns="http://schemas.openxmlformats.org/package/2006/relationships"><Relationship Id="rId2" Type="http://schemas.openxmlformats.org/officeDocument/2006/relationships/image" Target="../media/image263.emf"/><Relationship Id="rId1" Type="http://schemas.openxmlformats.org/officeDocument/2006/relationships/image" Target="../media/image262.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image" Target="../media/image36.png"/></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image" Target="../media/image39.emf"/><Relationship Id="rId6" Type="http://schemas.openxmlformats.org/officeDocument/2006/relationships/image" Target="../media/image44.emf"/><Relationship Id="rId5" Type="http://schemas.openxmlformats.org/officeDocument/2006/relationships/image" Target="../media/image43.emf"/><Relationship Id="rId4" Type="http://schemas.openxmlformats.org/officeDocument/2006/relationships/image" Target="../media/image42.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image" Target="../media/image45.emf"/><Relationship Id="rId6" Type="http://schemas.openxmlformats.org/officeDocument/2006/relationships/image" Target="../media/image50.png"/><Relationship Id="rId5" Type="http://schemas.openxmlformats.org/officeDocument/2006/relationships/image" Target="../media/image49.emf"/><Relationship Id="rId4" Type="http://schemas.openxmlformats.org/officeDocument/2006/relationships/image" Target="../media/image48.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wmf"/><Relationship Id="rId1" Type="http://schemas.openxmlformats.org/officeDocument/2006/relationships/image" Target="../media/image51.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e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64.wmf"/><Relationship Id="rId3" Type="http://schemas.openxmlformats.org/officeDocument/2006/relationships/image" Target="../media/image59.wmf"/><Relationship Id="rId7" Type="http://schemas.openxmlformats.org/officeDocument/2006/relationships/image" Target="../media/image63.wmf"/><Relationship Id="rId2" Type="http://schemas.openxmlformats.org/officeDocument/2006/relationships/image" Target="../media/image58.wmf"/><Relationship Id="rId1" Type="http://schemas.openxmlformats.org/officeDocument/2006/relationships/image" Target="../media/image57.emf"/><Relationship Id="rId6" Type="http://schemas.openxmlformats.org/officeDocument/2006/relationships/image" Target="../media/image62.wmf"/><Relationship Id="rId5" Type="http://schemas.openxmlformats.org/officeDocument/2006/relationships/image" Target="../media/image61.wmf"/><Relationship Id="rId4" Type="http://schemas.openxmlformats.org/officeDocument/2006/relationships/image" Target="../media/image60.wmf"/><Relationship Id="rId9" Type="http://schemas.openxmlformats.org/officeDocument/2006/relationships/image" Target="../media/image65.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image" Target="../media/image5.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image" Target="../media/image68.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emf"/><Relationship Id="rId1" Type="http://schemas.openxmlformats.org/officeDocument/2006/relationships/image" Target="../media/image6.e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image" Target="../media/image70.emf"/><Relationship Id="rId4" Type="http://schemas.openxmlformats.org/officeDocument/2006/relationships/image" Target="../media/image73.e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wmf"/><Relationship Id="rId1" Type="http://schemas.openxmlformats.org/officeDocument/2006/relationships/image" Target="../media/image74.emf"/><Relationship Id="rId4" Type="http://schemas.openxmlformats.org/officeDocument/2006/relationships/image" Target="../media/image77.png"/></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image" Target="../media/image78.emf"/><Relationship Id="rId4" Type="http://schemas.openxmlformats.org/officeDocument/2006/relationships/image" Target="../media/image77.png"/></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82.emf"/><Relationship Id="rId1" Type="http://schemas.openxmlformats.org/officeDocument/2006/relationships/image" Target="../media/image81.e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emf"/><Relationship Id="rId1" Type="http://schemas.openxmlformats.org/officeDocument/2006/relationships/image" Target="../media/image84.emf"/><Relationship Id="rId5" Type="http://schemas.openxmlformats.org/officeDocument/2006/relationships/image" Target="../media/image88.emf"/><Relationship Id="rId4" Type="http://schemas.openxmlformats.org/officeDocument/2006/relationships/image" Target="../media/image87.emf"/></Relationships>
</file>

<file path=ppt/drawings/_rels/vmlDrawing25.vml.rels><?xml version="1.0" encoding="UTF-8" standalone="yes"?>
<Relationships xmlns="http://schemas.openxmlformats.org/package/2006/relationships"><Relationship Id="rId8" Type="http://schemas.openxmlformats.org/officeDocument/2006/relationships/image" Target="../media/image96.wmf"/><Relationship Id="rId3" Type="http://schemas.openxmlformats.org/officeDocument/2006/relationships/image" Target="../media/image91.wmf"/><Relationship Id="rId7" Type="http://schemas.openxmlformats.org/officeDocument/2006/relationships/image" Target="../media/image95.emf"/><Relationship Id="rId2" Type="http://schemas.openxmlformats.org/officeDocument/2006/relationships/image" Target="../media/image90.png"/><Relationship Id="rId1" Type="http://schemas.openxmlformats.org/officeDocument/2006/relationships/image" Target="../media/image89.wmf"/><Relationship Id="rId6" Type="http://schemas.openxmlformats.org/officeDocument/2006/relationships/image" Target="../media/image94.emf"/><Relationship Id="rId5" Type="http://schemas.openxmlformats.org/officeDocument/2006/relationships/image" Target="../media/image93.wmf"/><Relationship Id="rId4" Type="http://schemas.openxmlformats.org/officeDocument/2006/relationships/image" Target="../media/image92.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06.png"/></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06.png"/></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08.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image" Target="../media/image9.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09.e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11.png"/><Relationship Id="rId1" Type="http://schemas.openxmlformats.org/officeDocument/2006/relationships/image" Target="../media/image110.e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image" Target="../media/image114.emf"/><Relationship Id="rId1" Type="http://schemas.openxmlformats.org/officeDocument/2006/relationships/image" Target="../media/image113.e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image" Target="../media/image117.emf"/><Relationship Id="rId1" Type="http://schemas.openxmlformats.org/officeDocument/2006/relationships/image" Target="../media/image116.emf"/><Relationship Id="rId4" Type="http://schemas.openxmlformats.org/officeDocument/2006/relationships/image" Target="../media/image119.e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7.wmf"/><Relationship Id="rId2" Type="http://schemas.openxmlformats.org/officeDocument/2006/relationships/image" Target="../media/image122.emf"/><Relationship Id="rId1" Type="http://schemas.openxmlformats.org/officeDocument/2006/relationships/image" Target="../media/image121.emf"/><Relationship Id="rId6" Type="http://schemas.openxmlformats.org/officeDocument/2006/relationships/image" Target="../media/image126.emf"/><Relationship Id="rId5" Type="http://schemas.openxmlformats.org/officeDocument/2006/relationships/image" Target="../media/image125.emf"/><Relationship Id="rId4" Type="http://schemas.openxmlformats.org/officeDocument/2006/relationships/image" Target="../media/image124.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28.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image" Target="../media/image130.png"/><Relationship Id="rId1" Type="http://schemas.openxmlformats.org/officeDocument/2006/relationships/image" Target="../media/image129.emf"/><Relationship Id="rId5" Type="http://schemas.openxmlformats.org/officeDocument/2006/relationships/image" Target="../media/image133.emf"/><Relationship Id="rId4" Type="http://schemas.openxmlformats.org/officeDocument/2006/relationships/image" Target="../media/image132.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35.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37.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38.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image" Target="../media/image13.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40.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43.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47.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50.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53.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54.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55.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56.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57.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58.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png"/><Relationship Id="rId1" Type="http://schemas.openxmlformats.org/officeDocument/2006/relationships/image" Target="../media/image15.wmf"/><Relationship Id="rId4" Type="http://schemas.openxmlformats.org/officeDocument/2006/relationships/image" Target="../media/image18.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59.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60.e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image" Target="../media/image162.emf"/><Relationship Id="rId1" Type="http://schemas.openxmlformats.org/officeDocument/2006/relationships/image" Target="../media/image161.e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166.emf"/><Relationship Id="rId2" Type="http://schemas.openxmlformats.org/officeDocument/2006/relationships/image" Target="../media/image165.emf"/><Relationship Id="rId1" Type="http://schemas.openxmlformats.org/officeDocument/2006/relationships/image" Target="../media/image164.emf"/></Relationships>
</file>

<file path=ppt/drawings/_rels/vmlDrawing54.vml.rels><?xml version="1.0" encoding="UTF-8" standalone="yes"?>
<Relationships xmlns="http://schemas.openxmlformats.org/package/2006/relationships"><Relationship Id="rId2" Type="http://schemas.openxmlformats.org/officeDocument/2006/relationships/image" Target="../media/image168.emf"/><Relationship Id="rId1" Type="http://schemas.openxmlformats.org/officeDocument/2006/relationships/image" Target="../media/image167.emf"/></Relationships>
</file>

<file path=ppt/drawings/_rels/vmlDrawing55.vml.rels><?xml version="1.0" encoding="UTF-8" standalone="yes"?>
<Relationships xmlns="http://schemas.openxmlformats.org/package/2006/relationships"><Relationship Id="rId2" Type="http://schemas.openxmlformats.org/officeDocument/2006/relationships/image" Target="../media/image170.emf"/><Relationship Id="rId1" Type="http://schemas.openxmlformats.org/officeDocument/2006/relationships/image" Target="../media/image169.emf"/></Relationships>
</file>

<file path=ppt/drawings/_rels/vmlDrawing56.vml.rels><?xml version="1.0" encoding="UTF-8" standalone="yes"?>
<Relationships xmlns="http://schemas.openxmlformats.org/package/2006/relationships"><Relationship Id="rId2" Type="http://schemas.openxmlformats.org/officeDocument/2006/relationships/image" Target="../media/image172.emf"/><Relationship Id="rId1" Type="http://schemas.openxmlformats.org/officeDocument/2006/relationships/image" Target="../media/image171.emf"/></Relationships>
</file>

<file path=ppt/drawings/_rels/vmlDrawing57.vml.rels><?xml version="1.0" encoding="UTF-8" standalone="yes"?>
<Relationships xmlns="http://schemas.openxmlformats.org/package/2006/relationships"><Relationship Id="rId2" Type="http://schemas.openxmlformats.org/officeDocument/2006/relationships/image" Target="../media/image174.emf"/><Relationship Id="rId1" Type="http://schemas.openxmlformats.org/officeDocument/2006/relationships/image" Target="../media/image173.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80.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81.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png"/><Relationship Id="rId1" Type="http://schemas.openxmlformats.org/officeDocument/2006/relationships/image" Target="../media/image19.emf"/><Relationship Id="rId4" Type="http://schemas.openxmlformats.org/officeDocument/2006/relationships/image" Target="../media/image22.w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82.emf"/></Relationships>
</file>

<file path=ppt/drawings/_rels/vmlDrawing61.vml.rels><?xml version="1.0" encoding="UTF-8" standalone="yes"?>
<Relationships xmlns="http://schemas.openxmlformats.org/package/2006/relationships"><Relationship Id="rId2" Type="http://schemas.openxmlformats.org/officeDocument/2006/relationships/image" Target="../media/image184.emf"/><Relationship Id="rId1" Type="http://schemas.openxmlformats.org/officeDocument/2006/relationships/image" Target="../media/image183.emf"/></Relationships>
</file>

<file path=ppt/drawings/_rels/vmlDrawing62.vml.rels><?xml version="1.0" encoding="UTF-8" standalone="yes"?>
<Relationships xmlns="http://schemas.openxmlformats.org/package/2006/relationships"><Relationship Id="rId2" Type="http://schemas.openxmlformats.org/officeDocument/2006/relationships/image" Target="../media/image186.emf"/><Relationship Id="rId1" Type="http://schemas.openxmlformats.org/officeDocument/2006/relationships/image" Target="../media/image185.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87.emf"/></Relationships>
</file>

<file path=ppt/drawings/_rels/vmlDrawing64.vml.rels><?xml version="1.0" encoding="UTF-8" standalone="yes"?>
<Relationships xmlns="http://schemas.openxmlformats.org/package/2006/relationships"><Relationship Id="rId3" Type="http://schemas.openxmlformats.org/officeDocument/2006/relationships/image" Target="../media/image190.emf"/><Relationship Id="rId2" Type="http://schemas.openxmlformats.org/officeDocument/2006/relationships/image" Target="../media/image189.emf"/><Relationship Id="rId1" Type="http://schemas.openxmlformats.org/officeDocument/2006/relationships/image" Target="../media/image188.emf"/></Relationships>
</file>

<file path=ppt/drawings/_rels/vmlDrawing65.vml.rels><?xml version="1.0" encoding="UTF-8" standalone="yes"?>
<Relationships xmlns="http://schemas.openxmlformats.org/package/2006/relationships"><Relationship Id="rId2" Type="http://schemas.openxmlformats.org/officeDocument/2006/relationships/image" Target="../media/image192.emf"/><Relationship Id="rId1" Type="http://schemas.openxmlformats.org/officeDocument/2006/relationships/image" Target="../media/image191.emf"/></Relationships>
</file>

<file path=ppt/drawings/_rels/vmlDrawing66.vml.rels><?xml version="1.0" encoding="UTF-8" standalone="yes"?>
<Relationships xmlns="http://schemas.openxmlformats.org/package/2006/relationships"><Relationship Id="rId2" Type="http://schemas.openxmlformats.org/officeDocument/2006/relationships/image" Target="../media/image194.emf"/><Relationship Id="rId1" Type="http://schemas.openxmlformats.org/officeDocument/2006/relationships/image" Target="../media/image193.emf"/></Relationships>
</file>

<file path=ppt/drawings/_rels/vmlDrawing67.vml.rels><?xml version="1.0" encoding="UTF-8" standalone="yes"?>
<Relationships xmlns="http://schemas.openxmlformats.org/package/2006/relationships"><Relationship Id="rId2" Type="http://schemas.openxmlformats.org/officeDocument/2006/relationships/image" Target="../media/image196.emf"/><Relationship Id="rId1" Type="http://schemas.openxmlformats.org/officeDocument/2006/relationships/image" Target="../media/image195.emf"/></Relationships>
</file>

<file path=ppt/drawings/_rels/vmlDrawing68.vml.rels><?xml version="1.0" encoding="UTF-8" standalone="yes"?>
<Relationships xmlns="http://schemas.openxmlformats.org/package/2006/relationships"><Relationship Id="rId2" Type="http://schemas.openxmlformats.org/officeDocument/2006/relationships/image" Target="../media/image198.emf"/><Relationship Id="rId1" Type="http://schemas.openxmlformats.org/officeDocument/2006/relationships/image" Target="../media/image197.emf"/></Relationships>
</file>

<file path=ppt/drawings/_rels/vmlDrawing69.vml.rels><?xml version="1.0" encoding="UTF-8" standalone="yes"?>
<Relationships xmlns="http://schemas.openxmlformats.org/package/2006/relationships"><Relationship Id="rId2" Type="http://schemas.openxmlformats.org/officeDocument/2006/relationships/image" Target="../media/image200.emf"/><Relationship Id="rId1" Type="http://schemas.openxmlformats.org/officeDocument/2006/relationships/image" Target="../media/image199.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image" Target="../media/image24.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201.emf"/></Relationships>
</file>

<file path=ppt/drawings/_rels/vmlDrawing71.vml.rels><?xml version="1.0" encoding="UTF-8" standalone="yes"?>
<Relationships xmlns="http://schemas.openxmlformats.org/package/2006/relationships"><Relationship Id="rId2" Type="http://schemas.openxmlformats.org/officeDocument/2006/relationships/image" Target="../media/image203.emf"/><Relationship Id="rId1" Type="http://schemas.openxmlformats.org/officeDocument/2006/relationships/image" Target="../media/image202.emf"/></Relationships>
</file>

<file path=ppt/drawings/_rels/vmlDrawing72.vml.rels><?xml version="1.0" encoding="UTF-8" standalone="yes"?>
<Relationships xmlns="http://schemas.openxmlformats.org/package/2006/relationships"><Relationship Id="rId2" Type="http://schemas.openxmlformats.org/officeDocument/2006/relationships/image" Target="../media/image205.emf"/><Relationship Id="rId1" Type="http://schemas.openxmlformats.org/officeDocument/2006/relationships/image" Target="../media/image204.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206.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207.emf"/></Relationships>
</file>

<file path=ppt/drawings/_rels/vmlDrawing75.vml.rels><?xml version="1.0" encoding="UTF-8" standalone="yes"?>
<Relationships xmlns="http://schemas.openxmlformats.org/package/2006/relationships"><Relationship Id="rId2" Type="http://schemas.openxmlformats.org/officeDocument/2006/relationships/image" Target="../media/image209.emf"/><Relationship Id="rId1" Type="http://schemas.openxmlformats.org/officeDocument/2006/relationships/image" Target="../media/image208.emf"/></Relationships>
</file>

<file path=ppt/drawings/_rels/vmlDrawing76.vml.rels><?xml version="1.0" encoding="UTF-8" standalone="yes"?>
<Relationships xmlns="http://schemas.openxmlformats.org/package/2006/relationships"><Relationship Id="rId2" Type="http://schemas.openxmlformats.org/officeDocument/2006/relationships/image" Target="../media/image211.emf"/><Relationship Id="rId1" Type="http://schemas.openxmlformats.org/officeDocument/2006/relationships/image" Target="../media/image210.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212.emf"/></Relationships>
</file>

<file path=ppt/drawings/_rels/vmlDrawing78.vml.rels><?xml version="1.0" encoding="UTF-8" standalone="yes"?>
<Relationships xmlns="http://schemas.openxmlformats.org/package/2006/relationships"><Relationship Id="rId2" Type="http://schemas.openxmlformats.org/officeDocument/2006/relationships/image" Target="../media/image214.emf"/><Relationship Id="rId1" Type="http://schemas.openxmlformats.org/officeDocument/2006/relationships/image" Target="../media/image213.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215.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image" Target="../media/image26.w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216.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217.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218.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219.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220.emf"/></Relationships>
</file>

<file path=ppt/drawings/_rels/vmlDrawing85.vml.rels><?xml version="1.0" encoding="UTF-8" standalone="yes"?>
<Relationships xmlns="http://schemas.openxmlformats.org/package/2006/relationships"><Relationship Id="rId2" Type="http://schemas.openxmlformats.org/officeDocument/2006/relationships/image" Target="../media/image222.emf"/><Relationship Id="rId1" Type="http://schemas.openxmlformats.org/officeDocument/2006/relationships/image" Target="../media/image221.e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223.e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224.e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225.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22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90.vml.rels><?xml version="1.0" encoding="UTF-8" standalone="yes"?>
<Relationships xmlns="http://schemas.openxmlformats.org/package/2006/relationships"><Relationship Id="rId2" Type="http://schemas.openxmlformats.org/officeDocument/2006/relationships/image" Target="../media/image228.emf"/><Relationship Id="rId1" Type="http://schemas.openxmlformats.org/officeDocument/2006/relationships/image" Target="../media/image227.emf"/></Relationships>
</file>

<file path=ppt/drawings/_rels/vmlDrawing91.vml.rels><?xml version="1.0" encoding="UTF-8" standalone="yes"?>
<Relationships xmlns="http://schemas.openxmlformats.org/package/2006/relationships"><Relationship Id="rId3" Type="http://schemas.openxmlformats.org/officeDocument/2006/relationships/image" Target="../media/image231.emf"/><Relationship Id="rId2" Type="http://schemas.openxmlformats.org/officeDocument/2006/relationships/image" Target="../media/image230.emf"/><Relationship Id="rId1" Type="http://schemas.openxmlformats.org/officeDocument/2006/relationships/image" Target="../media/image229.emf"/></Relationships>
</file>

<file path=ppt/drawings/_rels/vmlDrawing92.vml.rels><?xml version="1.0" encoding="UTF-8" standalone="yes"?>
<Relationships xmlns="http://schemas.openxmlformats.org/package/2006/relationships"><Relationship Id="rId2" Type="http://schemas.openxmlformats.org/officeDocument/2006/relationships/image" Target="../media/image233.emf"/><Relationship Id="rId1" Type="http://schemas.openxmlformats.org/officeDocument/2006/relationships/image" Target="../media/image232.emf"/></Relationships>
</file>

<file path=ppt/drawings/_rels/vmlDrawing93.vml.rels><?xml version="1.0" encoding="UTF-8" standalone="yes"?>
<Relationships xmlns="http://schemas.openxmlformats.org/package/2006/relationships"><Relationship Id="rId2" Type="http://schemas.openxmlformats.org/officeDocument/2006/relationships/image" Target="../media/image235.emf"/><Relationship Id="rId1" Type="http://schemas.openxmlformats.org/officeDocument/2006/relationships/image" Target="../media/image234.e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236.e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237.emf"/></Relationships>
</file>

<file path=ppt/drawings/_rels/vmlDrawing96.vml.rels><?xml version="1.0" encoding="UTF-8" standalone="yes"?>
<Relationships xmlns="http://schemas.openxmlformats.org/package/2006/relationships"><Relationship Id="rId2" Type="http://schemas.openxmlformats.org/officeDocument/2006/relationships/image" Target="../media/image239.emf"/><Relationship Id="rId1" Type="http://schemas.openxmlformats.org/officeDocument/2006/relationships/image" Target="../media/image238.emf"/></Relationships>
</file>

<file path=ppt/drawings/_rels/vmlDrawing97.vml.rels><?xml version="1.0" encoding="UTF-8" standalone="yes"?>
<Relationships xmlns="http://schemas.openxmlformats.org/package/2006/relationships"><Relationship Id="rId2" Type="http://schemas.openxmlformats.org/officeDocument/2006/relationships/image" Target="../media/image241.emf"/><Relationship Id="rId1" Type="http://schemas.openxmlformats.org/officeDocument/2006/relationships/image" Target="../media/image240.emf"/></Relationships>
</file>

<file path=ppt/drawings/_rels/vmlDrawing98.vml.rels><?xml version="1.0" encoding="UTF-8" standalone="yes"?>
<Relationships xmlns="http://schemas.openxmlformats.org/package/2006/relationships"><Relationship Id="rId1" Type="http://schemas.openxmlformats.org/officeDocument/2006/relationships/image" Target="../media/image242.emf"/></Relationships>
</file>

<file path=ppt/drawings/_rels/vmlDrawing99.vml.rels><?xml version="1.0" encoding="UTF-8" standalone="yes"?>
<Relationships xmlns="http://schemas.openxmlformats.org/package/2006/relationships"><Relationship Id="rId2" Type="http://schemas.openxmlformats.org/officeDocument/2006/relationships/image" Target="../media/image244.emf"/><Relationship Id="rId1" Type="http://schemas.openxmlformats.org/officeDocument/2006/relationships/image" Target="../media/image24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C8A857E-DAAD-475E-BC1E-561A56484ECE}" type="datetimeFigureOut">
              <a:rPr lang="zh-CN" altLang="en-US" smtClean="0"/>
              <a:t>2016/7/13</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2905DB4-DD58-42C9-AF7A-DB6F24DA9824}" type="slidenum">
              <a:rPr lang="zh-CN" altLang="en-US" smtClean="0"/>
              <a:t>‹#›</a:t>
            </a:fld>
            <a:endParaRPr lang="zh-CN" altLang="en-US"/>
          </a:p>
        </p:txBody>
      </p:sp>
    </p:spTree>
    <p:extLst>
      <p:ext uri="{BB962C8B-B14F-4D97-AF65-F5344CB8AC3E}">
        <p14:creationId xmlns:p14="http://schemas.microsoft.com/office/powerpoint/2010/main" val="332240410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2033BBD-C4CB-4B41-95C4-9DD87511C9A8}" type="datetimeFigureOut">
              <a:rPr lang="zh-CN" altLang="en-US" smtClean="0"/>
              <a:t>2016/7/13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593BA6D-AB2B-46D2-9EAE-41E3C2040A6D}" type="slidenum">
              <a:rPr lang="zh-CN" altLang="en-US" smtClean="0"/>
              <a:t>‹#›</a:t>
            </a:fld>
            <a:endParaRPr lang="zh-CN" altLang="en-US"/>
          </a:p>
        </p:txBody>
      </p:sp>
    </p:spTree>
    <p:extLst>
      <p:ext uri="{BB962C8B-B14F-4D97-AF65-F5344CB8AC3E}">
        <p14:creationId xmlns:p14="http://schemas.microsoft.com/office/powerpoint/2010/main" val="237418576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C84A5C-6B0C-4F42-8D97-49E73FEED0F2}" type="slidenum">
              <a:rPr lang="en-US" altLang="zh-CN"/>
              <a:pPr/>
              <a:t>2</a:t>
            </a:fld>
            <a:endParaRPr lang="en-US" altLang="zh-CN"/>
          </a:p>
        </p:txBody>
      </p:sp>
      <p:sp>
        <p:nvSpPr>
          <p:cNvPr id="7170" name="Rectangle 2"/>
          <p:cNvSpPr>
            <a:spLocks noGrp="1" noRot="1" noChangeAspect="1" noChangeArrowheads="1" noTextEdit="1"/>
          </p:cNvSpPr>
          <p:nvPr>
            <p:ph type="sldImg"/>
          </p:nvPr>
        </p:nvSpPr>
        <p:spPr>
          <a:ln/>
        </p:spPr>
      </p:sp>
      <p:sp>
        <p:nvSpPr>
          <p:cNvPr id="7171"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5A048E-89F5-4D77-AB33-0D64A571558F}" type="slidenum">
              <a:rPr lang="en-US" altLang="zh-CN"/>
              <a:pPr/>
              <a:t>6</a:t>
            </a:fld>
            <a:endParaRPr lang="en-US" altLang="zh-CN"/>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593BA6D-AB2B-46D2-9EAE-41E3C2040A6D}" type="slidenum">
              <a:rPr lang="zh-CN" altLang="en-US" smtClean="0"/>
              <a:t>35</a:t>
            </a:fld>
            <a:endParaRPr lang="zh-CN" altLang="en-US"/>
          </a:p>
        </p:txBody>
      </p:sp>
    </p:spTree>
    <p:extLst>
      <p:ext uri="{BB962C8B-B14F-4D97-AF65-F5344CB8AC3E}">
        <p14:creationId xmlns:p14="http://schemas.microsoft.com/office/powerpoint/2010/main" val="1318535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80F415-402F-4D57-A4F6-67680B2A8CC3}" type="slidenum">
              <a:rPr lang="zh-CN" altLang="en-US" smtClean="0"/>
              <a:t>112</a:t>
            </a:fld>
            <a:endParaRPr lang="zh-CN" altLang="en-US"/>
          </a:p>
        </p:txBody>
      </p:sp>
    </p:spTree>
    <p:extLst>
      <p:ext uri="{BB962C8B-B14F-4D97-AF65-F5344CB8AC3E}">
        <p14:creationId xmlns:p14="http://schemas.microsoft.com/office/powerpoint/2010/main" val="3260598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593BA6D-AB2B-46D2-9EAE-41E3C2040A6D}" type="slidenum">
              <a:rPr lang="zh-CN" altLang="en-US" smtClean="0"/>
              <a:t>130</a:t>
            </a:fld>
            <a:endParaRPr lang="zh-CN" altLang="en-US"/>
          </a:p>
        </p:txBody>
      </p:sp>
    </p:spTree>
    <p:extLst>
      <p:ext uri="{BB962C8B-B14F-4D97-AF65-F5344CB8AC3E}">
        <p14:creationId xmlns:p14="http://schemas.microsoft.com/office/powerpoint/2010/main" val="2117583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085139D6-51CD-46FF-83C4-0710AF0E9366}"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smtClean="0"/>
              <a:t>重庆邮电大学                      理学院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EAD842A-CEBD-4A13-A13F-6FF22286F567}"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smtClean="0"/>
              <a:t>重庆邮电大学                      理学院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A70743-7D93-49F3-80AB-5BB9FAC76CDA}"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smtClean="0"/>
              <a:t>重庆邮电大学                      理学院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457200" y="6245225"/>
            <a:ext cx="2133600" cy="476250"/>
          </a:xfrm>
        </p:spPr>
        <p:txBody>
          <a:bodyPr/>
          <a:lstStyle>
            <a:lvl1pPr>
              <a:defRPr/>
            </a:lvl1pPr>
          </a:lstStyle>
          <a:p>
            <a:fld id="{DD09F7DB-8B0F-4CA9-A870-D3F8338C84B2}" type="datetime3">
              <a:rPr lang="zh-CN" altLang="en-US" smtClean="0"/>
              <a:t>2016年7月13日星期三</a:t>
            </a:fld>
            <a:endParaRPr lang="en-US" altLang="zh-CN"/>
          </a:p>
        </p:txBody>
      </p:sp>
      <p:sp>
        <p:nvSpPr>
          <p:cNvPr id="7" name="页脚占位符 6"/>
          <p:cNvSpPr>
            <a:spLocks noGrp="1"/>
          </p:cNvSpPr>
          <p:nvPr>
            <p:ph type="ftr" sz="quarter" idx="11"/>
          </p:nvPr>
        </p:nvSpPr>
        <p:spPr>
          <a:xfrm>
            <a:off x="3124200" y="6245225"/>
            <a:ext cx="2895600" cy="476250"/>
          </a:xfrm>
        </p:spPr>
        <p:txBody>
          <a:bodyPr/>
          <a:lstStyle>
            <a:lvl1pPr>
              <a:defRPr/>
            </a:lvl1pPr>
          </a:lstStyle>
          <a:p>
            <a:r>
              <a:rPr lang="zh-CN" altLang="en-US" smtClean="0"/>
              <a:t>重庆邮电大学                      理学院           </a:t>
            </a:r>
            <a:endParaRPr lang="en-US" altLang="zh-CN"/>
          </a:p>
        </p:txBody>
      </p:sp>
      <p:sp>
        <p:nvSpPr>
          <p:cNvPr id="8" name="灯片编号占位符 7"/>
          <p:cNvSpPr>
            <a:spLocks noGrp="1"/>
          </p:cNvSpPr>
          <p:nvPr>
            <p:ph type="sldNum" sz="quarter" idx="12"/>
          </p:nvPr>
        </p:nvSpPr>
        <p:spPr>
          <a:xfrm>
            <a:off x="6553200" y="6245225"/>
            <a:ext cx="2133600" cy="476250"/>
          </a:xfrm>
        </p:spPr>
        <p:txBody>
          <a:bodyPr/>
          <a:lstStyle>
            <a:lvl1pPr>
              <a:defRPr/>
            </a:lvl1pPr>
          </a:lstStyle>
          <a:p>
            <a:fld id="{9E66D983-F822-4DD6-ABE3-EA317883719C}" type="slidenum">
              <a:rPr lang="en-US" altLang="zh-CN"/>
              <a:pPr/>
              <a:t>‹#›</a:t>
            </a:fld>
            <a:endParaRPr lang="en-US" altLang="zh-CN"/>
          </a:p>
        </p:txBody>
      </p:sp>
    </p:spTree>
    <p:extLst>
      <p:ext uri="{BB962C8B-B14F-4D97-AF65-F5344CB8AC3E}">
        <p14:creationId xmlns:p14="http://schemas.microsoft.com/office/powerpoint/2010/main" val="24280449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58722" name="Rectangle 2"/>
          <p:cNvSpPr>
            <a:spLocks noGrp="1" noRot="1" noChangeArrowheads="1"/>
          </p:cNvSpPr>
          <p:nvPr>
            <p:ph type="ctrTitle"/>
          </p:nvPr>
        </p:nvSpPr>
        <p:spPr>
          <a:xfrm>
            <a:off x="685800" y="2286000"/>
            <a:ext cx="7772400" cy="1143000"/>
          </a:xfrm>
        </p:spPr>
        <p:txBody>
          <a:bodyPr/>
          <a:lstStyle>
            <a:lvl1pPr>
              <a:defRPr/>
            </a:lvl1pPr>
          </a:lstStyle>
          <a:p>
            <a:pPr lvl="0"/>
            <a:r>
              <a:rPr lang="zh-CN" altLang="en-US" noProof="0" smtClean="0"/>
              <a:t>单击此处编辑母版标题样式</a:t>
            </a:r>
          </a:p>
        </p:txBody>
      </p:sp>
      <p:sp>
        <p:nvSpPr>
          <p:cNvPr id="158723" name="Rectangle 3"/>
          <p:cNvSpPr>
            <a:spLocks noGrp="1" noRot="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pPr lvl="0"/>
            <a:r>
              <a:rPr lang="zh-CN" altLang="en-US" noProof="0" smtClean="0"/>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fld id="{ACC32DC2-0BAC-452E-8189-C9972D059245}" type="datetime3">
              <a:rPr lang="zh-CN" altLang="en-US" smtClean="0">
                <a:solidFill>
                  <a:srgbClr val="007A77"/>
                </a:solidFill>
              </a:rPr>
              <a:t>2016年7月13日星期三</a:t>
            </a:fld>
            <a:endParaRPr lang="en-US" altLang="zh-CN">
              <a:solidFill>
                <a:srgbClr val="007A77"/>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smtClean="0">
                <a:solidFill>
                  <a:srgbClr val="007A77"/>
                </a:solidFill>
              </a:rPr>
              <a:t>重庆邮电大学                      理学院           </a:t>
            </a:r>
            <a:endParaRPr lang="en-US" altLang="zh-CN">
              <a:solidFill>
                <a:srgbClr val="007A77"/>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E087086-7290-4A83-95BC-A6F181A9FCCF}" type="slidenum">
              <a:rPr lang="en-US" altLang="zh-CN">
                <a:solidFill>
                  <a:srgbClr val="007A77"/>
                </a:solidFill>
              </a:rPr>
              <a:pPr>
                <a:defRPr/>
              </a:pPr>
              <a:t>‹#›</a:t>
            </a:fld>
            <a:endParaRPr lang="en-US" altLang="zh-CN">
              <a:solidFill>
                <a:srgbClr val="007A77"/>
              </a:solidFill>
            </a:endParaRPr>
          </a:p>
        </p:txBody>
      </p:sp>
    </p:spTree>
    <p:extLst>
      <p:ext uri="{BB962C8B-B14F-4D97-AF65-F5344CB8AC3E}">
        <p14:creationId xmlns:p14="http://schemas.microsoft.com/office/powerpoint/2010/main" val="16386350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57CC1A25-22D9-4100-A35A-15031FE69637}" type="datetime3">
              <a:rPr lang="zh-CN" altLang="en-US" smtClean="0">
                <a:solidFill>
                  <a:srgbClr val="007A77"/>
                </a:solidFill>
              </a:rPr>
              <a:t>2016年7月13日星期三</a:t>
            </a:fld>
            <a:endParaRPr lang="en-US" altLang="zh-CN">
              <a:solidFill>
                <a:srgbClr val="007A77"/>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smtClean="0">
                <a:solidFill>
                  <a:srgbClr val="007A77"/>
                </a:solidFill>
              </a:rPr>
              <a:t>重庆邮电大学                      理学院           </a:t>
            </a:r>
            <a:endParaRPr lang="en-US" altLang="zh-CN">
              <a:solidFill>
                <a:srgbClr val="007A77"/>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492EE76-FAB3-4738-91CB-08DF91FEBB45}" type="slidenum">
              <a:rPr lang="en-US" altLang="zh-CN">
                <a:solidFill>
                  <a:srgbClr val="007A77"/>
                </a:solidFill>
              </a:rPr>
              <a:pPr>
                <a:defRPr/>
              </a:pPr>
              <a:t>‹#›</a:t>
            </a:fld>
            <a:endParaRPr lang="en-US" altLang="zh-CN">
              <a:solidFill>
                <a:srgbClr val="007A77"/>
              </a:solidFill>
            </a:endParaRPr>
          </a:p>
        </p:txBody>
      </p:sp>
    </p:spTree>
    <p:extLst>
      <p:ext uri="{BB962C8B-B14F-4D97-AF65-F5344CB8AC3E}">
        <p14:creationId xmlns:p14="http://schemas.microsoft.com/office/powerpoint/2010/main" val="26778117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fld id="{3B60BCF7-E263-4AE8-8465-532D4727365A}" type="datetime3">
              <a:rPr lang="zh-CN" altLang="en-US" smtClean="0">
                <a:solidFill>
                  <a:srgbClr val="007A77"/>
                </a:solidFill>
              </a:rPr>
              <a:t>2016年7月13日星期三</a:t>
            </a:fld>
            <a:endParaRPr lang="en-US" altLang="zh-CN">
              <a:solidFill>
                <a:srgbClr val="007A77"/>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smtClean="0">
                <a:solidFill>
                  <a:srgbClr val="007A77"/>
                </a:solidFill>
              </a:rPr>
              <a:t>重庆邮电大学                      理学院           </a:t>
            </a:r>
            <a:endParaRPr lang="en-US" altLang="zh-CN">
              <a:solidFill>
                <a:srgbClr val="007A77"/>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CC1FE3E-5490-4546-A90C-E874141E188E}" type="slidenum">
              <a:rPr lang="en-US" altLang="zh-CN">
                <a:solidFill>
                  <a:srgbClr val="007A77"/>
                </a:solidFill>
              </a:rPr>
              <a:pPr>
                <a:defRPr/>
              </a:pPr>
              <a:t>‹#›</a:t>
            </a:fld>
            <a:endParaRPr lang="en-US" altLang="zh-CN">
              <a:solidFill>
                <a:srgbClr val="007A77"/>
              </a:solidFill>
            </a:endParaRPr>
          </a:p>
        </p:txBody>
      </p:sp>
    </p:spTree>
    <p:extLst>
      <p:ext uri="{BB962C8B-B14F-4D97-AF65-F5344CB8AC3E}">
        <p14:creationId xmlns:p14="http://schemas.microsoft.com/office/powerpoint/2010/main" val="15807841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fld id="{73CB2DAF-B047-46CF-AC29-87028DBC0549}" type="datetime3">
              <a:rPr lang="zh-CN" altLang="en-US" smtClean="0">
                <a:solidFill>
                  <a:srgbClr val="007A77"/>
                </a:solidFill>
              </a:rPr>
              <a:t>2016年7月13日星期三</a:t>
            </a:fld>
            <a:endParaRPr lang="en-US" altLang="zh-CN">
              <a:solidFill>
                <a:srgbClr val="007A77"/>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zh-CN" altLang="en-US" smtClean="0">
                <a:solidFill>
                  <a:srgbClr val="007A77"/>
                </a:solidFill>
              </a:rPr>
              <a:t>重庆邮电大学                      理学院           </a:t>
            </a:r>
            <a:endParaRPr lang="en-US" altLang="zh-CN">
              <a:solidFill>
                <a:srgbClr val="007A77"/>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6D3C2D10-5189-4802-B62A-96815F6BF21F}" type="slidenum">
              <a:rPr lang="en-US" altLang="zh-CN">
                <a:solidFill>
                  <a:srgbClr val="007A77"/>
                </a:solidFill>
              </a:rPr>
              <a:pPr>
                <a:defRPr/>
              </a:pPr>
              <a:t>‹#›</a:t>
            </a:fld>
            <a:endParaRPr lang="en-US" altLang="zh-CN">
              <a:solidFill>
                <a:srgbClr val="007A77"/>
              </a:solidFill>
            </a:endParaRPr>
          </a:p>
        </p:txBody>
      </p:sp>
    </p:spTree>
    <p:extLst>
      <p:ext uri="{BB962C8B-B14F-4D97-AF65-F5344CB8AC3E}">
        <p14:creationId xmlns:p14="http://schemas.microsoft.com/office/powerpoint/2010/main" val="25935184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fld id="{30BC040E-F0B1-44FD-8F3D-2FF2145DB2FB}" type="datetime3">
              <a:rPr lang="zh-CN" altLang="en-US" smtClean="0">
                <a:solidFill>
                  <a:srgbClr val="007A77"/>
                </a:solidFill>
              </a:rPr>
              <a:t>2016年7月13日星期三</a:t>
            </a:fld>
            <a:endParaRPr lang="en-US" altLang="zh-CN">
              <a:solidFill>
                <a:srgbClr val="007A77"/>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r>
              <a:rPr lang="zh-CN" altLang="en-US" smtClean="0">
                <a:solidFill>
                  <a:srgbClr val="007A77"/>
                </a:solidFill>
              </a:rPr>
              <a:t>重庆邮电大学                      理学院           </a:t>
            </a:r>
            <a:endParaRPr lang="en-US" altLang="zh-CN">
              <a:solidFill>
                <a:srgbClr val="007A77"/>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2C8759BF-4707-472F-B91C-CBC65BBBE906}" type="slidenum">
              <a:rPr lang="en-US" altLang="zh-CN">
                <a:solidFill>
                  <a:srgbClr val="007A77"/>
                </a:solidFill>
              </a:rPr>
              <a:pPr>
                <a:defRPr/>
              </a:pPr>
              <a:t>‹#›</a:t>
            </a:fld>
            <a:endParaRPr lang="en-US" altLang="zh-CN">
              <a:solidFill>
                <a:srgbClr val="007A77"/>
              </a:solidFill>
            </a:endParaRPr>
          </a:p>
        </p:txBody>
      </p:sp>
    </p:spTree>
    <p:extLst>
      <p:ext uri="{BB962C8B-B14F-4D97-AF65-F5344CB8AC3E}">
        <p14:creationId xmlns:p14="http://schemas.microsoft.com/office/powerpoint/2010/main" val="12233743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fld id="{BF825309-A19C-424C-B8AD-FF3428D89F8D}" type="datetime3">
              <a:rPr lang="zh-CN" altLang="en-US" smtClean="0">
                <a:solidFill>
                  <a:srgbClr val="007A77"/>
                </a:solidFill>
              </a:rPr>
              <a:t>2016年7月13日星期三</a:t>
            </a:fld>
            <a:endParaRPr lang="en-US" altLang="zh-CN">
              <a:solidFill>
                <a:srgbClr val="007A77"/>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r>
              <a:rPr lang="zh-CN" altLang="en-US" smtClean="0">
                <a:solidFill>
                  <a:srgbClr val="007A77"/>
                </a:solidFill>
              </a:rPr>
              <a:t>重庆邮电大学                      理学院           </a:t>
            </a:r>
            <a:endParaRPr lang="en-US" altLang="zh-CN">
              <a:solidFill>
                <a:srgbClr val="007A77"/>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4317C2F0-5C6C-4926-AE20-88E53EDDF600}" type="slidenum">
              <a:rPr lang="en-US" altLang="zh-CN">
                <a:solidFill>
                  <a:srgbClr val="007A77"/>
                </a:solidFill>
              </a:rPr>
              <a:pPr>
                <a:defRPr/>
              </a:pPr>
              <a:t>‹#›</a:t>
            </a:fld>
            <a:endParaRPr lang="en-US" altLang="zh-CN">
              <a:solidFill>
                <a:srgbClr val="007A77"/>
              </a:solidFill>
            </a:endParaRPr>
          </a:p>
        </p:txBody>
      </p:sp>
    </p:spTree>
    <p:extLst>
      <p:ext uri="{BB962C8B-B14F-4D97-AF65-F5344CB8AC3E}">
        <p14:creationId xmlns:p14="http://schemas.microsoft.com/office/powerpoint/2010/main" val="4212731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B06D5D02-43FF-49C3-8691-7ED82D11F8A9}" type="datetime3">
              <a:rPr lang="zh-CN" altLang="en-US" smtClean="0">
                <a:solidFill>
                  <a:srgbClr val="007A77"/>
                </a:solidFill>
              </a:rPr>
              <a:t>2016年7月13日星期三</a:t>
            </a:fld>
            <a:endParaRPr lang="en-US" altLang="zh-CN">
              <a:solidFill>
                <a:srgbClr val="007A77"/>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r>
              <a:rPr lang="zh-CN" altLang="en-US" smtClean="0">
                <a:solidFill>
                  <a:srgbClr val="007A77"/>
                </a:solidFill>
              </a:rPr>
              <a:t>重庆邮电大学                      理学院           </a:t>
            </a:r>
            <a:endParaRPr lang="en-US" altLang="zh-CN">
              <a:solidFill>
                <a:srgbClr val="007A77"/>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B3D47320-BCF1-41F0-8397-52667E43B0F6}" type="slidenum">
              <a:rPr lang="en-US" altLang="zh-CN">
                <a:solidFill>
                  <a:srgbClr val="007A77"/>
                </a:solidFill>
              </a:rPr>
              <a:pPr>
                <a:defRPr/>
              </a:pPr>
              <a:t>‹#›</a:t>
            </a:fld>
            <a:endParaRPr lang="en-US" altLang="zh-CN">
              <a:solidFill>
                <a:srgbClr val="007A77"/>
              </a:solidFill>
            </a:endParaRPr>
          </a:p>
        </p:txBody>
      </p:sp>
    </p:spTree>
    <p:extLst>
      <p:ext uri="{BB962C8B-B14F-4D97-AF65-F5344CB8AC3E}">
        <p14:creationId xmlns:p14="http://schemas.microsoft.com/office/powerpoint/2010/main" val="1220626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B1C5A5E-5751-48DA-96DB-19FA33B4C09B}"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smtClean="0"/>
              <a:t>重庆邮电大学                      理学院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EF1264B0-A30A-4022-AC24-E7287B4F80B7}" type="datetime3">
              <a:rPr lang="zh-CN" altLang="en-US" smtClean="0">
                <a:solidFill>
                  <a:srgbClr val="007A77"/>
                </a:solidFill>
              </a:rPr>
              <a:t>2016年7月13日星期三</a:t>
            </a:fld>
            <a:endParaRPr lang="en-US" altLang="zh-CN">
              <a:solidFill>
                <a:srgbClr val="007A77"/>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zh-CN" altLang="en-US" smtClean="0">
                <a:solidFill>
                  <a:srgbClr val="007A77"/>
                </a:solidFill>
              </a:rPr>
              <a:t>重庆邮电大学                      理学院           </a:t>
            </a:r>
            <a:endParaRPr lang="en-US" altLang="zh-CN">
              <a:solidFill>
                <a:srgbClr val="007A77"/>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C8D31DC-73D7-40BD-A4E3-93441FCFAEC9}" type="slidenum">
              <a:rPr lang="en-US" altLang="zh-CN">
                <a:solidFill>
                  <a:srgbClr val="007A77"/>
                </a:solidFill>
              </a:rPr>
              <a:pPr>
                <a:defRPr/>
              </a:pPr>
              <a:t>‹#›</a:t>
            </a:fld>
            <a:endParaRPr lang="en-US" altLang="zh-CN">
              <a:solidFill>
                <a:srgbClr val="007A77"/>
              </a:solidFill>
            </a:endParaRPr>
          </a:p>
        </p:txBody>
      </p:sp>
    </p:spTree>
    <p:extLst>
      <p:ext uri="{BB962C8B-B14F-4D97-AF65-F5344CB8AC3E}">
        <p14:creationId xmlns:p14="http://schemas.microsoft.com/office/powerpoint/2010/main" val="14352442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F6FC6D92-4FBB-426A-B549-70691A269703}" type="datetime3">
              <a:rPr lang="zh-CN" altLang="en-US" smtClean="0">
                <a:solidFill>
                  <a:srgbClr val="007A77"/>
                </a:solidFill>
              </a:rPr>
              <a:t>2016年7月13日星期三</a:t>
            </a:fld>
            <a:endParaRPr lang="en-US" altLang="zh-CN">
              <a:solidFill>
                <a:srgbClr val="007A77"/>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zh-CN" altLang="en-US" smtClean="0">
                <a:solidFill>
                  <a:srgbClr val="007A77"/>
                </a:solidFill>
              </a:rPr>
              <a:t>重庆邮电大学                      理学院           </a:t>
            </a:r>
            <a:endParaRPr lang="en-US" altLang="zh-CN">
              <a:solidFill>
                <a:srgbClr val="007A77"/>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60AB843-867C-458C-B135-6C215AA32CC7}" type="slidenum">
              <a:rPr lang="en-US" altLang="zh-CN">
                <a:solidFill>
                  <a:srgbClr val="007A77"/>
                </a:solidFill>
              </a:rPr>
              <a:pPr>
                <a:defRPr/>
              </a:pPr>
              <a:t>‹#›</a:t>
            </a:fld>
            <a:endParaRPr lang="en-US" altLang="zh-CN">
              <a:solidFill>
                <a:srgbClr val="007A77"/>
              </a:solidFill>
            </a:endParaRPr>
          </a:p>
        </p:txBody>
      </p:sp>
    </p:spTree>
    <p:extLst>
      <p:ext uri="{BB962C8B-B14F-4D97-AF65-F5344CB8AC3E}">
        <p14:creationId xmlns:p14="http://schemas.microsoft.com/office/powerpoint/2010/main" val="7582490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19DE5247-9280-4CE1-A5DF-3AC9F225113E}" type="datetime3">
              <a:rPr lang="zh-CN" altLang="en-US" smtClean="0">
                <a:solidFill>
                  <a:srgbClr val="007A77"/>
                </a:solidFill>
              </a:rPr>
              <a:t>2016年7月13日星期三</a:t>
            </a:fld>
            <a:endParaRPr lang="en-US" altLang="zh-CN">
              <a:solidFill>
                <a:srgbClr val="007A77"/>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smtClean="0">
                <a:solidFill>
                  <a:srgbClr val="007A77"/>
                </a:solidFill>
              </a:rPr>
              <a:t>重庆邮电大学                      理学院           </a:t>
            </a:r>
            <a:endParaRPr lang="en-US" altLang="zh-CN">
              <a:solidFill>
                <a:srgbClr val="007A77"/>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13BE560-0665-4992-B67E-0EEEFCC41419}" type="slidenum">
              <a:rPr lang="en-US" altLang="zh-CN">
                <a:solidFill>
                  <a:srgbClr val="007A77"/>
                </a:solidFill>
              </a:rPr>
              <a:pPr>
                <a:defRPr/>
              </a:pPr>
              <a:t>‹#›</a:t>
            </a:fld>
            <a:endParaRPr lang="en-US" altLang="zh-CN">
              <a:solidFill>
                <a:srgbClr val="007A77"/>
              </a:solidFill>
            </a:endParaRPr>
          </a:p>
        </p:txBody>
      </p:sp>
    </p:spTree>
    <p:extLst>
      <p:ext uri="{BB962C8B-B14F-4D97-AF65-F5344CB8AC3E}">
        <p14:creationId xmlns:p14="http://schemas.microsoft.com/office/powerpoint/2010/main" val="26943811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2FC32777-189E-480D-8D1C-B5348E14C525}" type="datetime3">
              <a:rPr lang="zh-CN" altLang="en-US" smtClean="0">
                <a:solidFill>
                  <a:srgbClr val="007A77"/>
                </a:solidFill>
              </a:rPr>
              <a:t>2016年7月13日星期三</a:t>
            </a:fld>
            <a:endParaRPr lang="en-US" altLang="zh-CN">
              <a:solidFill>
                <a:srgbClr val="007A77"/>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smtClean="0">
                <a:solidFill>
                  <a:srgbClr val="007A77"/>
                </a:solidFill>
              </a:rPr>
              <a:t>重庆邮电大学                      理学院           </a:t>
            </a:r>
            <a:endParaRPr lang="en-US" altLang="zh-CN">
              <a:solidFill>
                <a:srgbClr val="007A77"/>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BAB5BA7-B037-48A5-9175-61A9AA96F566}" type="slidenum">
              <a:rPr lang="en-US" altLang="zh-CN">
                <a:solidFill>
                  <a:srgbClr val="007A77"/>
                </a:solidFill>
              </a:rPr>
              <a:pPr>
                <a:defRPr/>
              </a:pPr>
              <a:t>‹#›</a:t>
            </a:fld>
            <a:endParaRPr lang="en-US" altLang="zh-CN">
              <a:solidFill>
                <a:srgbClr val="007A77"/>
              </a:solidFill>
            </a:endParaRPr>
          </a:p>
        </p:txBody>
      </p:sp>
    </p:spTree>
    <p:extLst>
      <p:ext uri="{BB962C8B-B14F-4D97-AF65-F5344CB8AC3E}">
        <p14:creationId xmlns:p14="http://schemas.microsoft.com/office/powerpoint/2010/main" val="5580138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301625" y="609600"/>
            <a:ext cx="854075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301625" y="1905000"/>
            <a:ext cx="4194175"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905000"/>
            <a:ext cx="4194175"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301625" y="4078288"/>
            <a:ext cx="4194175"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8200" y="4078288"/>
            <a:ext cx="4194175"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fld id="{EBF9E4AB-BBBC-4269-ACDB-A12E5390A653}" type="datetime3">
              <a:rPr lang="zh-CN" altLang="en-US" smtClean="0">
                <a:solidFill>
                  <a:srgbClr val="007A77"/>
                </a:solidFill>
              </a:rPr>
              <a:t>2016年7月13日星期三</a:t>
            </a:fld>
            <a:endParaRPr lang="en-US" altLang="zh-CN">
              <a:solidFill>
                <a:srgbClr val="007A77"/>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r>
              <a:rPr lang="zh-CN" altLang="en-US" smtClean="0">
                <a:solidFill>
                  <a:srgbClr val="007A77"/>
                </a:solidFill>
              </a:rPr>
              <a:t>重庆邮电大学                      理学院           </a:t>
            </a:r>
            <a:endParaRPr lang="en-US" altLang="zh-CN">
              <a:solidFill>
                <a:srgbClr val="007A77"/>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BDC22AEE-51A3-488B-9FA5-398C33F49D73}" type="slidenum">
              <a:rPr lang="en-US" altLang="zh-CN">
                <a:solidFill>
                  <a:srgbClr val="007A77"/>
                </a:solidFill>
              </a:rPr>
              <a:pPr>
                <a:defRPr/>
              </a:pPr>
              <a:t>‹#›</a:t>
            </a:fld>
            <a:endParaRPr lang="en-US" altLang="zh-CN">
              <a:solidFill>
                <a:srgbClr val="007A77"/>
              </a:solidFill>
            </a:endParaRPr>
          </a:p>
        </p:txBody>
      </p:sp>
    </p:spTree>
    <p:extLst>
      <p:ext uri="{BB962C8B-B14F-4D97-AF65-F5344CB8AC3E}">
        <p14:creationId xmlns:p14="http://schemas.microsoft.com/office/powerpoint/2010/main" val="19953779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301625" y="609600"/>
            <a:ext cx="854075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905000"/>
            <a:ext cx="4194175"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4078288"/>
            <a:ext cx="4194175"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fld id="{712FE5E2-BFAB-46E5-8F86-67A7F9BA4F7A}" type="datetime3">
              <a:rPr lang="zh-CN" altLang="en-US" smtClean="0">
                <a:solidFill>
                  <a:srgbClr val="007A77"/>
                </a:solidFill>
              </a:rPr>
              <a:t>2016年7月13日星期三</a:t>
            </a:fld>
            <a:endParaRPr lang="en-US" altLang="zh-CN">
              <a:solidFill>
                <a:srgbClr val="007A77"/>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r>
              <a:rPr lang="zh-CN" altLang="en-US" smtClean="0">
                <a:solidFill>
                  <a:srgbClr val="007A77"/>
                </a:solidFill>
              </a:rPr>
              <a:t>重庆邮电大学                      理学院           </a:t>
            </a:r>
            <a:endParaRPr lang="en-US" altLang="zh-CN">
              <a:solidFill>
                <a:srgbClr val="007A77"/>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830FE7F7-6ED2-4F60-9487-369BB7CE2C38}" type="slidenum">
              <a:rPr lang="en-US" altLang="zh-CN">
                <a:solidFill>
                  <a:srgbClr val="007A77"/>
                </a:solidFill>
              </a:rPr>
              <a:pPr>
                <a:defRPr/>
              </a:pPr>
              <a:t>‹#›</a:t>
            </a:fld>
            <a:endParaRPr lang="en-US" altLang="zh-CN">
              <a:solidFill>
                <a:srgbClr val="007A77"/>
              </a:solidFill>
            </a:endParaRPr>
          </a:p>
        </p:txBody>
      </p:sp>
    </p:spTree>
    <p:extLst>
      <p:ext uri="{BB962C8B-B14F-4D97-AF65-F5344CB8AC3E}">
        <p14:creationId xmlns:p14="http://schemas.microsoft.com/office/powerpoint/2010/main" val="30998200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301625" y="609600"/>
            <a:ext cx="8540750" cy="5489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fld id="{3DCE7961-33D0-4268-BCBE-CF3EAAEF7EB6}" type="datetime3">
              <a:rPr lang="zh-CN" altLang="en-US" smtClean="0">
                <a:solidFill>
                  <a:srgbClr val="007A77"/>
                </a:solidFill>
              </a:rPr>
              <a:t>2016年7月13日星期三</a:t>
            </a:fld>
            <a:endParaRPr lang="en-US" altLang="zh-CN">
              <a:solidFill>
                <a:srgbClr val="007A77"/>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r>
              <a:rPr lang="zh-CN" altLang="en-US" smtClean="0">
                <a:solidFill>
                  <a:srgbClr val="007A77"/>
                </a:solidFill>
              </a:rPr>
              <a:t>重庆邮电大学                      理学院           </a:t>
            </a:r>
            <a:endParaRPr lang="en-US" altLang="zh-CN">
              <a:solidFill>
                <a:srgbClr val="007A77"/>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F1540271-04FF-4117-901E-599A39EE1472}" type="slidenum">
              <a:rPr lang="en-US" altLang="zh-CN">
                <a:solidFill>
                  <a:srgbClr val="007A77"/>
                </a:solidFill>
              </a:rPr>
              <a:pPr>
                <a:defRPr/>
              </a:pPr>
              <a:t>‹#›</a:t>
            </a:fld>
            <a:endParaRPr lang="en-US" altLang="zh-CN">
              <a:solidFill>
                <a:srgbClr val="007A77"/>
              </a:solidFill>
            </a:endParaRPr>
          </a:p>
        </p:txBody>
      </p:sp>
    </p:spTree>
    <p:extLst>
      <p:ext uri="{BB962C8B-B14F-4D97-AF65-F5344CB8AC3E}">
        <p14:creationId xmlns:p14="http://schemas.microsoft.com/office/powerpoint/2010/main" val="92344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11420221-95BD-44C6-A86F-2A4E3EE8E165}"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smtClean="0"/>
              <a:t>重庆邮电大学                      理学院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E31E0BCA-9F32-4EB1-BEFB-344EDBDCD039}" type="datetime3">
              <a:rPr lang="zh-CN" altLang="en-US" smtClean="0"/>
              <a:t>2016年7月13日星期三</a:t>
            </a:fld>
            <a:endParaRPr lang="zh-CN" altLang="en-US"/>
          </a:p>
        </p:txBody>
      </p:sp>
      <p:sp>
        <p:nvSpPr>
          <p:cNvPr id="6" name="页脚占位符 5"/>
          <p:cNvSpPr>
            <a:spLocks noGrp="1"/>
          </p:cNvSpPr>
          <p:nvPr>
            <p:ph type="ftr" sz="quarter" idx="11"/>
          </p:nvPr>
        </p:nvSpPr>
        <p:spPr/>
        <p:txBody>
          <a:bodyPr/>
          <a:lstStyle/>
          <a:p>
            <a:r>
              <a:rPr lang="zh-CN" altLang="en-US" smtClean="0"/>
              <a:t>重庆邮电大学                      理学院           </a:t>
            </a:r>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58EE99C-9852-4967-AAA8-21DEE89ED90D}" type="datetime3">
              <a:rPr lang="zh-CN" altLang="en-US" smtClean="0"/>
              <a:t>2016年7月13日星期三</a:t>
            </a:fld>
            <a:endParaRPr lang="zh-CN" altLang="en-US"/>
          </a:p>
        </p:txBody>
      </p:sp>
      <p:sp>
        <p:nvSpPr>
          <p:cNvPr id="8" name="页脚占位符 7"/>
          <p:cNvSpPr>
            <a:spLocks noGrp="1"/>
          </p:cNvSpPr>
          <p:nvPr>
            <p:ph type="ftr" sz="quarter" idx="11"/>
          </p:nvPr>
        </p:nvSpPr>
        <p:spPr/>
        <p:txBody>
          <a:bodyPr/>
          <a:lstStyle/>
          <a:p>
            <a:r>
              <a:rPr lang="zh-CN" altLang="en-US" smtClean="0"/>
              <a:t>重庆邮电大学                      理学院           </a:t>
            </a:r>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10C4ECDC-4367-4710-B574-33C7D8B4D14C}" type="datetime3">
              <a:rPr lang="zh-CN" altLang="en-US" smtClean="0"/>
              <a:t>2016年7月13日星期三</a:t>
            </a:fld>
            <a:endParaRPr lang="zh-CN" altLang="en-US"/>
          </a:p>
        </p:txBody>
      </p:sp>
      <p:sp>
        <p:nvSpPr>
          <p:cNvPr id="4" name="页脚占位符 3"/>
          <p:cNvSpPr>
            <a:spLocks noGrp="1"/>
          </p:cNvSpPr>
          <p:nvPr>
            <p:ph type="ftr" sz="quarter" idx="11"/>
          </p:nvPr>
        </p:nvSpPr>
        <p:spPr/>
        <p:txBody>
          <a:bodyPr/>
          <a:lstStyle/>
          <a:p>
            <a:r>
              <a:rPr lang="zh-CN" altLang="en-US" smtClean="0"/>
              <a:t>重庆邮电大学                      理学院           </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E5ECB5A-E762-4F32-900A-EF3BAFFC1668}" type="datetime3">
              <a:rPr lang="zh-CN" altLang="en-US" smtClean="0"/>
              <a:t>2016年7月13日星期三</a:t>
            </a:fld>
            <a:endParaRPr lang="zh-CN" altLang="en-US"/>
          </a:p>
        </p:txBody>
      </p:sp>
      <p:sp>
        <p:nvSpPr>
          <p:cNvPr id="3" name="页脚占位符 2"/>
          <p:cNvSpPr>
            <a:spLocks noGrp="1"/>
          </p:cNvSpPr>
          <p:nvPr>
            <p:ph type="ftr" sz="quarter" idx="11"/>
          </p:nvPr>
        </p:nvSpPr>
        <p:spPr/>
        <p:txBody>
          <a:bodyPr/>
          <a:lstStyle/>
          <a:p>
            <a:r>
              <a:rPr lang="zh-CN" altLang="en-US" smtClean="0"/>
              <a:t>重庆邮电大学                      理学院           </a:t>
            </a:r>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770DA60F-7000-4E25-83DC-92CE6D8C9F70}" type="datetime3">
              <a:rPr lang="zh-CN" altLang="en-US" smtClean="0"/>
              <a:t>2016年7月13日星期三</a:t>
            </a:fld>
            <a:endParaRPr lang="zh-CN" altLang="en-US"/>
          </a:p>
        </p:txBody>
      </p:sp>
      <p:sp>
        <p:nvSpPr>
          <p:cNvPr id="6" name="页脚占位符 5"/>
          <p:cNvSpPr>
            <a:spLocks noGrp="1"/>
          </p:cNvSpPr>
          <p:nvPr>
            <p:ph type="ftr" sz="quarter" idx="11"/>
          </p:nvPr>
        </p:nvSpPr>
        <p:spPr/>
        <p:txBody>
          <a:bodyPr/>
          <a:lstStyle/>
          <a:p>
            <a:r>
              <a:rPr lang="zh-CN" altLang="en-US" smtClean="0"/>
              <a:t>重庆邮电大学                      理学院           </a:t>
            </a:r>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091105AF-F2C2-4B14-A7A4-BC794BE9F798}" type="datetime3">
              <a:rPr lang="zh-CN" altLang="en-US" smtClean="0"/>
              <a:t>2016年7月13日星期三</a:t>
            </a:fld>
            <a:endParaRPr lang="zh-CN" altLang="en-US"/>
          </a:p>
        </p:txBody>
      </p:sp>
      <p:sp>
        <p:nvSpPr>
          <p:cNvPr id="6" name="页脚占位符 5"/>
          <p:cNvSpPr>
            <a:spLocks noGrp="1"/>
          </p:cNvSpPr>
          <p:nvPr>
            <p:ph type="ftr" sz="quarter" idx="11"/>
          </p:nvPr>
        </p:nvSpPr>
        <p:spPr/>
        <p:txBody>
          <a:bodyPr/>
          <a:lstStyle/>
          <a:p>
            <a:r>
              <a:rPr lang="zh-CN" altLang="en-US" smtClean="0"/>
              <a:t>重庆邮电大学                      理学院           </a:t>
            </a:r>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microsoft.com/office/2007/relationships/hdphoto" Target="../media/hdphoto1.wdp"/><Relationship Id="rId2" Type="http://schemas.openxmlformats.org/officeDocument/2006/relationships/slideLayout" Target="../slideLayouts/slideLayout14.xml"/><Relationship Id="rId16" Type="http://schemas.openxmlformats.org/officeDocument/2006/relationships/image" Target="../media/image1.jpe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extLst>
              <a:ext uri="{BEBA8EAE-BF5A-486C-A8C5-ECC9F3942E4B}">
                <a14:imgProps xmlns:a14="http://schemas.microsoft.com/office/drawing/2010/main">
                  <a14:imgLayer r:embed="rId15">
                    <a14:imgEffect>
                      <a14:saturation sat="8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755037-931C-4726-AEE8-EECEBC9B8EC4}" type="datetime3">
              <a:rPr lang="zh-CN" altLang="en-US" smtClean="0"/>
              <a:t>2016年7月13日星期三</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smtClean="0"/>
              <a:t>重庆邮电大学                      理学院           </a:t>
            </a: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extLst>
              <a:ext uri="{BEBA8EAE-BF5A-486C-A8C5-ECC9F3942E4B}">
                <a14:imgProps xmlns:a14="http://schemas.microsoft.com/office/drawing/2010/main">
                  <a14:imgLayer r:embed="rId17">
                    <a14:imgEffect>
                      <a14:saturation sat="8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Rot="1" noChangeArrowheads="1"/>
          </p:cNvSpPr>
          <p:nvPr>
            <p:ph type="title"/>
          </p:nvPr>
        </p:nvSpPr>
        <p:spPr bwMode="auto">
          <a:xfrm>
            <a:off x="301625" y="609600"/>
            <a:ext cx="8540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Rot="1" noChangeArrowheads="1"/>
          </p:cNvSpPr>
          <p:nvPr>
            <p:ph type="body" idx="1"/>
          </p:nvPr>
        </p:nvSpPr>
        <p:spPr bwMode="auto">
          <a:xfrm>
            <a:off x="301625" y="1905000"/>
            <a:ext cx="8540750" cy="419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57700" name="Rectangle 4"/>
          <p:cNvSpPr>
            <a:spLocks noGrp="1" noChangeArrowheads="1"/>
          </p:cNvSpPr>
          <p:nvPr>
            <p:ph type="dt" sz="half" idx="2"/>
          </p:nvPr>
        </p:nvSpPr>
        <p:spPr bwMode="auto">
          <a:xfrm>
            <a:off x="301625" y="6245225"/>
            <a:ext cx="2289175"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defRPr sz="1400" smtClean="0">
                <a:ea typeface="宋体" pitchFamily="2" charset="-122"/>
              </a:defRPr>
            </a:lvl1pPr>
          </a:lstStyle>
          <a:p>
            <a:pPr fontAlgn="base">
              <a:spcBef>
                <a:spcPct val="0"/>
              </a:spcBef>
              <a:spcAft>
                <a:spcPct val="0"/>
              </a:spcAft>
              <a:defRPr/>
            </a:pPr>
            <a:fld id="{17F7F9BC-6D7A-4AB4-B586-225F41674998}" type="datetime3">
              <a:rPr lang="zh-CN" altLang="en-US" smtClean="0">
                <a:solidFill>
                  <a:srgbClr val="007A77"/>
                </a:solidFill>
              </a:rPr>
              <a:t>2016年7月13日星期三</a:t>
            </a:fld>
            <a:endParaRPr lang="en-US" altLang="zh-CN">
              <a:solidFill>
                <a:srgbClr val="007A77"/>
              </a:solidFill>
            </a:endParaRPr>
          </a:p>
        </p:txBody>
      </p:sp>
      <p:sp>
        <p:nvSpPr>
          <p:cNvPr id="157701" name="Rectangle 5"/>
          <p:cNvSpPr>
            <a:spLocks noGrp="1" noChangeArrowheads="1"/>
          </p:cNvSpPr>
          <p:nvPr>
            <p:ph type="ftr" sz="quarter" idx="3"/>
          </p:nvPr>
        </p:nvSpPr>
        <p:spPr bwMode="auto">
          <a:xfrm>
            <a:off x="3124200" y="6245225"/>
            <a:ext cx="28956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ctr">
              <a:defRPr sz="1400" smtClean="0">
                <a:ea typeface="宋体" pitchFamily="2" charset="-122"/>
              </a:defRPr>
            </a:lvl1pPr>
          </a:lstStyle>
          <a:p>
            <a:pPr fontAlgn="base">
              <a:spcBef>
                <a:spcPct val="0"/>
              </a:spcBef>
              <a:spcAft>
                <a:spcPct val="0"/>
              </a:spcAft>
              <a:defRPr/>
            </a:pPr>
            <a:r>
              <a:rPr lang="zh-CN" altLang="en-US" smtClean="0">
                <a:solidFill>
                  <a:srgbClr val="007A77"/>
                </a:solidFill>
              </a:rPr>
              <a:t>重庆邮电大学                      理学院           </a:t>
            </a:r>
            <a:endParaRPr lang="en-US" altLang="zh-CN">
              <a:solidFill>
                <a:srgbClr val="007A77"/>
              </a:solidFill>
            </a:endParaRPr>
          </a:p>
        </p:txBody>
      </p:sp>
      <p:sp>
        <p:nvSpPr>
          <p:cNvPr id="157702" name="Rectangle 6"/>
          <p:cNvSpPr>
            <a:spLocks noGrp="1" noChangeArrowheads="1"/>
          </p:cNvSpPr>
          <p:nvPr>
            <p:ph type="sldNum" sz="quarter" idx="4"/>
          </p:nvPr>
        </p:nvSpPr>
        <p:spPr bwMode="auto">
          <a:xfrm>
            <a:off x="6553200" y="6245225"/>
            <a:ext cx="2289175"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400">
                <a:latin typeface="Arial" charset="0"/>
                <a:ea typeface="宋体" pitchFamily="2" charset="-122"/>
              </a:defRPr>
            </a:lvl1pPr>
          </a:lstStyle>
          <a:p>
            <a:pPr fontAlgn="base">
              <a:spcBef>
                <a:spcPct val="0"/>
              </a:spcBef>
              <a:spcAft>
                <a:spcPct val="0"/>
              </a:spcAft>
              <a:defRPr/>
            </a:pPr>
            <a:fld id="{CCD74438-C503-407A-9108-CE786010EADF}" type="slidenum">
              <a:rPr lang="en-US" altLang="zh-CN">
                <a:solidFill>
                  <a:srgbClr val="007A77"/>
                </a:solidFill>
              </a:rPr>
              <a:pPr fontAlgn="base">
                <a:spcBef>
                  <a:spcPct val="0"/>
                </a:spcBef>
                <a:spcAft>
                  <a:spcPct val="0"/>
                </a:spcAft>
                <a:defRPr/>
              </a:pPr>
              <a:t>‹#›</a:t>
            </a:fld>
            <a:endParaRPr lang="en-US" altLang="zh-CN">
              <a:solidFill>
                <a:srgbClr val="007A77"/>
              </a:solidFill>
            </a:endParaRPr>
          </a:p>
        </p:txBody>
      </p:sp>
    </p:spTree>
    <p:extLst>
      <p:ext uri="{BB962C8B-B14F-4D97-AF65-F5344CB8AC3E}">
        <p14:creationId xmlns:p14="http://schemas.microsoft.com/office/powerpoint/2010/main" val="1768185054"/>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hf hd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pitchFamily="2" charset="2"/>
        <a:buChar char="v"/>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5pPr>
      <a:lvl6pPr marL="2514600" indent="-228600" algn="l" rtl="0" fontAlgn="base">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6pPr>
      <a:lvl7pPr marL="2971800" indent="-228600" algn="l" rtl="0" fontAlgn="base">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7pPr>
      <a:lvl8pPr marL="3429000" indent="-228600" algn="l" rtl="0" fontAlgn="base">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8pPr>
      <a:lvl9pPr marL="3886200" indent="-228600" algn="l" rtl="0" fontAlgn="base">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0.bin"/><Relationship Id="rId7" Type="http://schemas.openxmlformats.org/officeDocument/2006/relationships/slide" Target="slide4.xml"/><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27.emf"/><Relationship Id="rId5" Type="http://schemas.openxmlformats.org/officeDocument/2006/relationships/oleObject" Target="../embeddings/oleObject21.bin"/><Relationship Id="rId4" Type="http://schemas.openxmlformats.org/officeDocument/2006/relationships/image" Target="../media/image26.wmf"/><Relationship Id="rId9" Type="http://schemas.openxmlformats.org/officeDocument/2006/relationships/image" Target="../media/image44.png"/></Relationships>
</file>

<file path=ppt/slides/_rels/slide100.xml.rels><?xml version="1.0" encoding="UTF-8" standalone="yes"?>
<Relationships xmlns="http://schemas.openxmlformats.org/package/2006/relationships"><Relationship Id="rId8" Type="http://schemas.openxmlformats.org/officeDocument/2006/relationships/image" Target="../media/image166.emf"/><Relationship Id="rId3" Type="http://schemas.openxmlformats.org/officeDocument/2006/relationships/package" Target="../embeddings/Microsoft_Word___19.docx"/><Relationship Id="rId7" Type="http://schemas.openxmlformats.org/officeDocument/2006/relationships/package" Target="../embeddings/Microsoft_Word___21.docx"/><Relationship Id="rId2" Type="http://schemas.openxmlformats.org/officeDocument/2006/relationships/slideLayout" Target="../slideLayouts/slideLayout2.xml"/><Relationship Id="rId1" Type="http://schemas.openxmlformats.org/officeDocument/2006/relationships/vmlDrawing" Target="../drawings/vmlDrawing53.vml"/><Relationship Id="rId6" Type="http://schemas.openxmlformats.org/officeDocument/2006/relationships/image" Target="../media/image165.emf"/><Relationship Id="rId5" Type="http://schemas.openxmlformats.org/officeDocument/2006/relationships/package" Target="../embeddings/Microsoft_Word___20.docx"/><Relationship Id="rId4" Type="http://schemas.openxmlformats.org/officeDocument/2006/relationships/image" Target="../media/image164.emf"/></Relationships>
</file>

<file path=ppt/slides/_rels/slide101.xml.rels><?xml version="1.0" encoding="UTF-8" standalone="yes"?>
<Relationships xmlns="http://schemas.openxmlformats.org/package/2006/relationships"><Relationship Id="rId3" Type="http://schemas.openxmlformats.org/officeDocument/2006/relationships/package" Target="../embeddings/Microsoft_Word___22.docx"/><Relationship Id="rId2" Type="http://schemas.openxmlformats.org/officeDocument/2006/relationships/slideLayout" Target="../slideLayouts/slideLayout2.xml"/><Relationship Id="rId1" Type="http://schemas.openxmlformats.org/officeDocument/2006/relationships/vmlDrawing" Target="../drawings/vmlDrawing54.vml"/><Relationship Id="rId6" Type="http://schemas.openxmlformats.org/officeDocument/2006/relationships/image" Target="../media/image168.emf"/><Relationship Id="rId5" Type="http://schemas.openxmlformats.org/officeDocument/2006/relationships/package" Target="../embeddings/Microsoft_Word___23.docx"/><Relationship Id="rId4" Type="http://schemas.openxmlformats.org/officeDocument/2006/relationships/image" Target="../media/image167.emf"/></Relationships>
</file>

<file path=ppt/slides/_rels/slide102.xml.rels><?xml version="1.0" encoding="UTF-8" standalone="yes"?>
<Relationships xmlns="http://schemas.openxmlformats.org/package/2006/relationships"><Relationship Id="rId3" Type="http://schemas.openxmlformats.org/officeDocument/2006/relationships/package" Target="../embeddings/Microsoft_Word___24.docx"/><Relationship Id="rId2" Type="http://schemas.openxmlformats.org/officeDocument/2006/relationships/slideLayout" Target="../slideLayouts/slideLayout2.xml"/><Relationship Id="rId1" Type="http://schemas.openxmlformats.org/officeDocument/2006/relationships/vmlDrawing" Target="../drawings/vmlDrawing55.vml"/><Relationship Id="rId6" Type="http://schemas.openxmlformats.org/officeDocument/2006/relationships/image" Target="../media/image170.emf"/><Relationship Id="rId5" Type="http://schemas.openxmlformats.org/officeDocument/2006/relationships/package" Target="../embeddings/Microsoft_Word___25.docx"/><Relationship Id="rId4" Type="http://schemas.openxmlformats.org/officeDocument/2006/relationships/image" Target="../media/image169.emf"/></Relationships>
</file>

<file path=ppt/slides/_rels/slide103.xml.rels><?xml version="1.0" encoding="UTF-8" standalone="yes"?>
<Relationships xmlns="http://schemas.openxmlformats.org/package/2006/relationships"><Relationship Id="rId3" Type="http://schemas.openxmlformats.org/officeDocument/2006/relationships/package" Target="../embeddings/Microsoft_Word___26.docx"/><Relationship Id="rId2" Type="http://schemas.openxmlformats.org/officeDocument/2006/relationships/slideLayout" Target="../slideLayouts/slideLayout2.xml"/><Relationship Id="rId1" Type="http://schemas.openxmlformats.org/officeDocument/2006/relationships/vmlDrawing" Target="../drawings/vmlDrawing56.vml"/><Relationship Id="rId6" Type="http://schemas.openxmlformats.org/officeDocument/2006/relationships/image" Target="../media/image172.emf"/><Relationship Id="rId5" Type="http://schemas.openxmlformats.org/officeDocument/2006/relationships/package" Target="../embeddings/Microsoft_Word___27.docx"/><Relationship Id="rId4" Type="http://schemas.openxmlformats.org/officeDocument/2006/relationships/image" Target="../media/image171.emf"/></Relationships>
</file>

<file path=ppt/slides/_rels/slide104.xml.rels><?xml version="1.0" encoding="UTF-8" standalone="yes"?>
<Relationships xmlns="http://schemas.openxmlformats.org/package/2006/relationships"><Relationship Id="rId3" Type="http://schemas.openxmlformats.org/officeDocument/2006/relationships/package" Target="../embeddings/Microsoft_Word___28.docx"/><Relationship Id="rId2" Type="http://schemas.openxmlformats.org/officeDocument/2006/relationships/slideLayout" Target="../slideLayouts/slideLayout2.xml"/><Relationship Id="rId1" Type="http://schemas.openxmlformats.org/officeDocument/2006/relationships/vmlDrawing" Target="../drawings/vmlDrawing57.vml"/><Relationship Id="rId6" Type="http://schemas.openxmlformats.org/officeDocument/2006/relationships/image" Target="../media/image174.emf"/><Relationship Id="rId5" Type="http://schemas.openxmlformats.org/officeDocument/2006/relationships/package" Target="../embeddings/Microsoft_Word___29.docx"/><Relationship Id="rId4" Type="http://schemas.openxmlformats.org/officeDocument/2006/relationships/image" Target="../media/image173.emf"/></Relationships>
</file>

<file path=ppt/slides/_rels/slide10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58.vml"/><Relationship Id="rId5" Type="http://schemas.openxmlformats.org/officeDocument/2006/relationships/image" Target="../media/image180.emf"/><Relationship Id="rId4" Type="http://schemas.openxmlformats.org/officeDocument/2006/relationships/package" Target="../embeddings/Microsoft_Word___30.docx"/></Relationships>
</file>

<file path=ppt/slides/_rels/slide113.xml.rels><?xml version="1.0" encoding="UTF-8" standalone="yes"?>
<Relationships xmlns="http://schemas.openxmlformats.org/package/2006/relationships"><Relationship Id="rId3" Type="http://schemas.openxmlformats.org/officeDocument/2006/relationships/package" Target="../embeddings/Microsoft_Word___31.docx"/><Relationship Id="rId2" Type="http://schemas.openxmlformats.org/officeDocument/2006/relationships/slideLayout" Target="../slideLayouts/slideLayout2.xml"/><Relationship Id="rId1" Type="http://schemas.openxmlformats.org/officeDocument/2006/relationships/vmlDrawing" Target="../drawings/vmlDrawing59.vml"/><Relationship Id="rId4" Type="http://schemas.openxmlformats.org/officeDocument/2006/relationships/image" Target="../media/image181.emf"/></Relationships>
</file>

<file path=ppt/slides/_rels/slide114.xml.rels><?xml version="1.0" encoding="UTF-8" standalone="yes"?>
<Relationships xmlns="http://schemas.openxmlformats.org/package/2006/relationships"><Relationship Id="rId3" Type="http://schemas.openxmlformats.org/officeDocument/2006/relationships/package" Target="../embeddings/Microsoft_Word___32.docx"/><Relationship Id="rId2" Type="http://schemas.openxmlformats.org/officeDocument/2006/relationships/slideLayout" Target="../slideLayouts/slideLayout2.xml"/><Relationship Id="rId1" Type="http://schemas.openxmlformats.org/officeDocument/2006/relationships/vmlDrawing" Target="../drawings/vmlDrawing60.vml"/><Relationship Id="rId4" Type="http://schemas.openxmlformats.org/officeDocument/2006/relationships/image" Target="../media/image182.emf"/></Relationships>
</file>

<file path=ppt/slides/_rels/slide115.xml.rels><?xml version="1.0" encoding="UTF-8" standalone="yes"?>
<Relationships xmlns="http://schemas.openxmlformats.org/package/2006/relationships"><Relationship Id="rId3" Type="http://schemas.openxmlformats.org/officeDocument/2006/relationships/package" Target="../embeddings/Microsoft_Word___33.docx"/><Relationship Id="rId2" Type="http://schemas.openxmlformats.org/officeDocument/2006/relationships/slideLayout" Target="../slideLayouts/slideLayout2.xml"/><Relationship Id="rId1" Type="http://schemas.openxmlformats.org/officeDocument/2006/relationships/vmlDrawing" Target="../drawings/vmlDrawing61.vml"/><Relationship Id="rId6" Type="http://schemas.openxmlformats.org/officeDocument/2006/relationships/image" Target="../media/image184.emf"/><Relationship Id="rId5" Type="http://schemas.openxmlformats.org/officeDocument/2006/relationships/package" Target="../embeddings/Microsoft_Word___34.docx"/><Relationship Id="rId4" Type="http://schemas.openxmlformats.org/officeDocument/2006/relationships/image" Target="../media/image183.emf"/></Relationships>
</file>

<file path=ppt/slides/_rels/slide116.xml.rels><?xml version="1.0" encoding="UTF-8" standalone="yes"?>
<Relationships xmlns="http://schemas.openxmlformats.org/package/2006/relationships"><Relationship Id="rId3" Type="http://schemas.openxmlformats.org/officeDocument/2006/relationships/package" Target="../embeddings/Microsoft_Word___35.docx"/><Relationship Id="rId2" Type="http://schemas.openxmlformats.org/officeDocument/2006/relationships/slideLayout" Target="../slideLayouts/slideLayout2.xml"/><Relationship Id="rId1" Type="http://schemas.openxmlformats.org/officeDocument/2006/relationships/vmlDrawing" Target="../drawings/vmlDrawing62.vml"/><Relationship Id="rId6" Type="http://schemas.openxmlformats.org/officeDocument/2006/relationships/image" Target="../media/image186.emf"/><Relationship Id="rId5" Type="http://schemas.openxmlformats.org/officeDocument/2006/relationships/package" Target="../embeddings/Microsoft_Word___36.docx"/><Relationship Id="rId4" Type="http://schemas.openxmlformats.org/officeDocument/2006/relationships/image" Target="../media/image185.emf"/></Relationships>
</file>

<file path=ppt/slides/_rels/slide117.xml.rels><?xml version="1.0" encoding="UTF-8" standalone="yes"?>
<Relationships xmlns="http://schemas.openxmlformats.org/package/2006/relationships"><Relationship Id="rId3" Type="http://schemas.openxmlformats.org/officeDocument/2006/relationships/package" Target="../embeddings/Microsoft_Word___37.docx"/><Relationship Id="rId2" Type="http://schemas.openxmlformats.org/officeDocument/2006/relationships/slideLayout" Target="../slideLayouts/slideLayout2.xml"/><Relationship Id="rId1" Type="http://schemas.openxmlformats.org/officeDocument/2006/relationships/vmlDrawing" Target="../drawings/vmlDrawing63.vml"/><Relationship Id="rId4" Type="http://schemas.openxmlformats.org/officeDocument/2006/relationships/image" Target="../media/image187.emf"/></Relationships>
</file>

<file path=ppt/slides/_rels/slide118.xml.rels><?xml version="1.0" encoding="UTF-8" standalone="yes"?>
<Relationships xmlns="http://schemas.openxmlformats.org/package/2006/relationships"><Relationship Id="rId8" Type="http://schemas.openxmlformats.org/officeDocument/2006/relationships/image" Target="../media/image190.emf"/><Relationship Id="rId3" Type="http://schemas.openxmlformats.org/officeDocument/2006/relationships/package" Target="../embeddings/Microsoft_Word___38.docx"/><Relationship Id="rId7" Type="http://schemas.openxmlformats.org/officeDocument/2006/relationships/package" Target="../embeddings/Microsoft_Word___40.docx"/><Relationship Id="rId2" Type="http://schemas.openxmlformats.org/officeDocument/2006/relationships/slideLayout" Target="../slideLayouts/slideLayout2.xml"/><Relationship Id="rId1" Type="http://schemas.openxmlformats.org/officeDocument/2006/relationships/vmlDrawing" Target="../drawings/vmlDrawing64.vml"/><Relationship Id="rId6" Type="http://schemas.openxmlformats.org/officeDocument/2006/relationships/image" Target="../media/image189.emf"/><Relationship Id="rId5" Type="http://schemas.openxmlformats.org/officeDocument/2006/relationships/package" Target="../embeddings/Microsoft_Word___39.docx"/><Relationship Id="rId4" Type="http://schemas.openxmlformats.org/officeDocument/2006/relationships/image" Target="../media/image188.emf"/></Relationships>
</file>

<file path=ppt/slides/_rels/slide119.xml.rels><?xml version="1.0" encoding="UTF-8" standalone="yes"?>
<Relationships xmlns="http://schemas.openxmlformats.org/package/2006/relationships"><Relationship Id="rId3" Type="http://schemas.openxmlformats.org/officeDocument/2006/relationships/package" Target="../embeddings/Microsoft_Word___41.docx"/><Relationship Id="rId2" Type="http://schemas.openxmlformats.org/officeDocument/2006/relationships/slideLayout" Target="../slideLayouts/slideLayout2.xml"/><Relationship Id="rId1" Type="http://schemas.openxmlformats.org/officeDocument/2006/relationships/vmlDrawing" Target="../drawings/vmlDrawing65.vml"/><Relationship Id="rId6" Type="http://schemas.openxmlformats.org/officeDocument/2006/relationships/image" Target="../media/image192.emf"/><Relationship Id="rId5" Type="http://schemas.openxmlformats.org/officeDocument/2006/relationships/package" Target="../embeddings/Microsoft_Word___42.docx"/><Relationship Id="rId4" Type="http://schemas.openxmlformats.org/officeDocument/2006/relationships/image" Target="../media/image191.emf"/></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package" Target="../embeddings/Microsoft_Word___43.docx"/><Relationship Id="rId2" Type="http://schemas.openxmlformats.org/officeDocument/2006/relationships/slideLayout" Target="../slideLayouts/slideLayout2.xml"/><Relationship Id="rId1" Type="http://schemas.openxmlformats.org/officeDocument/2006/relationships/vmlDrawing" Target="../drawings/vmlDrawing66.vml"/><Relationship Id="rId6" Type="http://schemas.openxmlformats.org/officeDocument/2006/relationships/image" Target="../media/image194.emf"/><Relationship Id="rId5" Type="http://schemas.openxmlformats.org/officeDocument/2006/relationships/package" Target="../embeddings/Microsoft_Word___44.docx"/><Relationship Id="rId4" Type="http://schemas.openxmlformats.org/officeDocument/2006/relationships/image" Target="../media/image193.emf"/></Relationships>
</file>

<file path=ppt/slides/_rels/slide121.xml.rels><?xml version="1.0" encoding="UTF-8" standalone="yes"?>
<Relationships xmlns="http://schemas.openxmlformats.org/package/2006/relationships"><Relationship Id="rId3" Type="http://schemas.openxmlformats.org/officeDocument/2006/relationships/package" Target="../embeddings/Microsoft_Word___45.docx"/><Relationship Id="rId2" Type="http://schemas.openxmlformats.org/officeDocument/2006/relationships/slideLayout" Target="../slideLayouts/slideLayout2.xml"/><Relationship Id="rId1" Type="http://schemas.openxmlformats.org/officeDocument/2006/relationships/vmlDrawing" Target="../drawings/vmlDrawing67.vml"/><Relationship Id="rId6" Type="http://schemas.openxmlformats.org/officeDocument/2006/relationships/image" Target="../media/image196.emf"/><Relationship Id="rId5" Type="http://schemas.openxmlformats.org/officeDocument/2006/relationships/package" Target="../embeddings/Microsoft_Word___46.docx"/><Relationship Id="rId4" Type="http://schemas.openxmlformats.org/officeDocument/2006/relationships/image" Target="../media/image195.emf"/></Relationships>
</file>

<file path=ppt/slides/_rels/slide122.xml.rels><?xml version="1.0" encoding="UTF-8" standalone="yes"?>
<Relationships xmlns="http://schemas.openxmlformats.org/package/2006/relationships"><Relationship Id="rId3" Type="http://schemas.openxmlformats.org/officeDocument/2006/relationships/package" Target="../embeddings/Microsoft_Word___47.docx"/><Relationship Id="rId2" Type="http://schemas.openxmlformats.org/officeDocument/2006/relationships/slideLayout" Target="../slideLayouts/slideLayout2.xml"/><Relationship Id="rId1" Type="http://schemas.openxmlformats.org/officeDocument/2006/relationships/vmlDrawing" Target="../drawings/vmlDrawing68.vml"/><Relationship Id="rId6" Type="http://schemas.openxmlformats.org/officeDocument/2006/relationships/image" Target="../media/image198.emf"/><Relationship Id="rId5" Type="http://schemas.openxmlformats.org/officeDocument/2006/relationships/package" Target="../embeddings/Microsoft_Word___48.docx"/><Relationship Id="rId4" Type="http://schemas.openxmlformats.org/officeDocument/2006/relationships/image" Target="../media/image197.emf"/></Relationships>
</file>

<file path=ppt/slides/_rels/slide123.xml.rels><?xml version="1.0" encoding="UTF-8" standalone="yes"?>
<Relationships xmlns="http://schemas.openxmlformats.org/package/2006/relationships"><Relationship Id="rId3" Type="http://schemas.openxmlformats.org/officeDocument/2006/relationships/package" Target="../embeddings/Microsoft_Word___49.docx"/><Relationship Id="rId2" Type="http://schemas.openxmlformats.org/officeDocument/2006/relationships/slideLayout" Target="../slideLayouts/slideLayout2.xml"/><Relationship Id="rId1" Type="http://schemas.openxmlformats.org/officeDocument/2006/relationships/vmlDrawing" Target="../drawings/vmlDrawing69.vml"/><Relationship Id="rId6" Type="http://schemas.openxmlformats.org/officeDocument/2006/relationships/image" Target="../media/image200.emf"/><Relationship Id="rId5" Type="http://schemas.openxmlformats.org/officeDocument/2006/relationships/package" Target="../embeddings/Microsoft_Word___50.docx"/><Relationship Id="rId4" Type="http://schemas.openxmlformats.org/officeDocument/2006/relationships/image" Target="../media/image199.emf"/></Relationships>
</file>

<file path=ppt/slides/_rels/slide124.xml.rels><?xml version="1.0" encoding="UTF-8" standalone="yes"?>
<Relationships xmlns="http://schemas.openxmlformats.org/package/2006/relationships"><Relationship Id="rId3" Type="http://schemas.openxmlformats.org/officeDocument/2006/relationships/package" Target="../embeddings/Microsoft_Word___51.docx"/><Relationship Id="rId2" Type="http://schemas.openxmlformats.org/officeDocument/2006/relationships/slideLayout" Target="../slideLayouts/slideLayout2.xml"/><Relationship Id="rId1" Type="http://schemas.openxmlformats.org/officeDocument/2006/relationships/vmlDrawing" Target="../drawings/vmlDrawing70.vml"/><Relationship Id="rId4" Type="http://schemas.openxmlformats.org/officeDocument/2006/relationships/image" Target="../media/image201.emf"/></Relationships>
</file>

<file path=ppt/slides/_rels/slide125.xml.rels><?xml version="1.0" encoding="UTF-8" standalone="yes"?>
<Relationships xmlns="http://schemas.openxmlformats.org/package/2006/relationships"><Relationship Id="rId3" Type="http://schemas.openxmlformats.org/officeDocument/2006/relationships/package" Target="../embeddings/Microsoft_Word___52.docx"/><Relationship Id="rId2" Type="http://schemas.openxmlformats.org/officeDocument/2006/relationships/slideLayout" Target="../slideLayouts/slideLayout2.xml"/><Relationship Id="rId1" Type="http://schemas.openxmlformats.org/officeDocument/2006/relationships/vmlDrawing" Target="../drawings/vmlDrawing71.vml"/><Relationship Id="rId6" Type="http://schemas.openxmlformats.org/officeDocument/2006/relationships/image" Target="../media/image203.emf"/><Relationship Id="rId5" Type="http://schemas.openxmlformats.org/officeDocument/2006/relationships/package" Target="../embeddings/Microsoft_Word___53.docx"/><Relationship Id="rId4" Type="http://schemas.openxmlformats.org/officeDocument/2006/relationships/image" Target="../media/image202.emf"/></Relationships>
</file>

<file path=ppt/slides/_rels/slide126.xml.rels><?xml version="1.0" encoding="UTF-8" standalone="yes"?>
<Relationships xmlns="http://schemas.openxmlformats.org/package/2006/relationships"><Relationship Id="rId3" Type="http://schemas.openxmlformats.org/officeDocument/2006/relationships/package" Target="../embeddings/Microsoft_Word___54.docx"/><Relationship Id="rId2" Type="http://schemas.openxmlformats.org/officeDocument/2006/relationships/slideLayout" Target="../slideLayouts/slideLayout2.xml"/><Relationship Id="rId1" Type="http://schemas.openxmlformats.org/officeDocument/2006/relationships/vmlDrawing" Target="../drawings/vmlDrawing72.vml"/><Relationship Id="rId6" Type="http://schemas.openxmlformats.org/officeDocument/2006/relationships/image" Target="../media/image205.emf"/><Relationship Id="rId5" Type="http://schemas.openxmlformats.org/officeDocument/2006/relationships/package" Target="../embeddings/Microsoft_Word___55.docx"/><Relationship Id="rId4" Type="http://schemas.openxmlformats.org/officeDocument/2006/relationships/image" Target="../media/image204.emf"/></Relationships>
</file>

<file path=ppt/slides/_rels/slide127.xml.rels><?xml version="1.0" encoding="UTF-8" standalone="yes"?>
<Relationships xmlns="http://schemas.openxmlformats.org/package/2006/relationships"><Relationship Id="rId3" Type="http://schemas.openxmlformats.org/officeDocument/2006/relationships/package" Target="../embeddings/Microsoft_Word___56.docx"/><Relationship Id="rId2" Type="http://schemas.openxmlformats.org/officeDocument/2006/relationships/slideLayout" Target="../slideLayouts/slideLayout2.xml"/><Relationship Id="rId1" Type="http://schemas.openxmlformats.org/officeDocument/2006/relationships/vmlDrawing" Target="../drawings/vmlDrawing73.vml"/><Relationship Id="rId4" Type="http://schemas.openxmlformats.org/officeDocument/2006/relationships/image" Target="../media/image206.emf"/></Relationships>
</file>

<file path=ppt/slides/_rels/slide128.xml.rels><?xml version="1.0" encoding="UTF-8" standalone="yes"?>
<Relationships xmlns="http://schemas.openxmlformats.org/package/2006/relationships"><Relationship Id="rId3" Type="http://schemas.openxmlformats.org/officeDocument/2006/relationships/package" Target="../embeddings/Microsoft_Word___57.docx"/><Relationship Id="rId2" Type="http://schemas.openxmlformats.org/officeDocument/2006/relationships/slideLayout" Target="../slideLayouts/slideLayout2.xml"/><Relationship Id="rId1" Type="http://schemas.openxmlformats.org/officeDocument/2006/relationships/vmlDrawing" Target="../drawings/vmlDrawing74.vml"/><Relationship Id="rId4" Type="http://schemas.openxmlformats.org/officeDocument/2006/relationships/image" Target="../media/image207.emf"/></Relationships>
</file>

<file path=ppt/slides/_rels/slide129.xml.rels><?xml version="1.0" encoding="UTF-8" standalone="yes"?>
<Relationships xmlns="http://schemas.openxmlformats.org/package/2006/relationships"><Relationship Id="rId3" Type="http://schemas.openxmlformats.org/officeDocument/2006/relationships/package" Target="../embeddings/Microsoft_Word___58.docx"/><Relationship Id="rId2" Type="http://schemas.openxmlformats.org/officeDocument/2006/relationships/slideLayout" Target="../slideLayouts/slideLayout2.xml"/><Relationship Id="rId1" Type="http://schemas.openxmlformats.org/officeDocument/2006/relationships/vmlDrawing" Target="../drawings/vmlDrawing75.vml"/><Relationship Id="rId6" Type="http://schemas.openxmlformats.org/officeDocument/2006/relationships/image" Target="../media/image209.emf"/><Relationship Id="rId5" Type="http://schemas.openxmlformats.org/officeDocument/2006/relationships/package" Target="../embeddings/Microsoft_Word___59.docx"/><Relationship Id="rId4" Type="http://schemas.openxmlformats.org/officeDocument/2006/relationships/image" Target="../media/image208.emf"/></Relationships>
</file>

<file path=ppt/slides/_rels/slide13.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oleObject" Target="../embeddings/oleObject22.bin"/><Relationship Id="rId7" Type="http://schemas.openxmlformats.org/officeDocument/2006/relationships/slide" Target="slide16.xml"/><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slide" Target="slide11.xml"/><Relationship Id="rId5" Type="http://schemas.openxmlformats.org/officeDocument/2006/relationships/slide" Target="slide9.xml"/><Relationship Id="rId4" Type="http://schemas.openxmlformats.org/officeDocument/2006/relationships/image" Target="../media/image29.wmf"/></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211.emf"/><Relationship Id="rId2" Type="http://schemas.openxmlformats.org/officeDocument/2006/relationships/slideLayout" Target="../slideLayouts/slideLayout2.xml"/><Relationship Id="rId1" Type="http://schemas.openxmlformats.org/officeDocument/2006/relationships/vmlDrawing" Target="../drawings/vmlDrawing76.vml"/><Relationship Id="rId6" Type="http://schemas.openxmlformats.org/officeDocument/2006/relationships/package" Target="../embeddings/Microsoft_Word___61.docx"/><Relationship Id="rId5" Type="http://schemas.openxmlformats.org/officeDocument/2006/relationships/image" Target="../media/image210.emf"/><Relationship Id="rId4" Type="http://schemas.openxmlformats.org/officeDocument/2006/relationships/package" Target="../embeddings/Microsoft_Word___60.docx"/></Relationships>
</file>

<file path=ppt/slides/_rels/slide131.xml.rels><?xml version="1.0" encoding="UTF-8" standalone="yes"?>
<Relationships xmlns="http://schemas.openxmlformats.org/package/2006/relationships"><Relationship Id="rId3" Type="http://schemas.openxmlformats.org/officeDocument/2006/relationships/package" Target="../embeddings/Microsoft_Word___62.docx"/><Relationship Id="rId2" Type="http://schemas.openxmlformats.org/officeDocument/2006/relationships/slideLayout" Target="../slideLayouts/slideLayout2.xml"/><Relationship Id="rId1" Type="http://schemas.openxmlformats.org/officeDocument/2006/relationships/vmlDrawing" Target="../drawings/vmlDrawing77.vml"/><Relationship Id="rId4" Type="http://schemas.openxmlformats.org/officeDocument/2006/relationships/image" Target="../media/image212.emf"/></Relationships>
</file>

<file path=ppt/slides/_rels/slide132.xml.rels><?xml version="1.0" encoding="UTF-8" standalone="yes"?>
<Relationships xmlns="http://schemas.openxmlformats.org/package/2006/relationships"><Relationship Id="rId3" Type="http://schemas.openxmlformats.org/officeDocument/2006/relationships/package" Target="../embeddings/Microsoft_Word___63.docx"/><Relationship Id="rId2" Type="http://schemas.openxmlformats.org/officeDocument/2006/relationships/slideLayout" Target="../slideLayouts/slideLayout2.xml"/><Relationship Id="rId1" Type="http://schemas.openxmlformats.org/officeDocument/2006/relationships/vmlDrawing" Target="../drawings/vmlDrawing78.vml"/><Relationship Id="rId6" Type="http://schemas.openxmlformats.org/officeDocument/2006/relationships/image" Target="../media/image214.emf"/><Relationship Id="rId5" Type="http://schemas.openxmlformats.org/officeDocument/2006/relationships/package" Target="../embeddings/Microsoft_Word___64.docx"/><Relationship Id="rId4" Type="http://schemas.openxmlformats.org/officeDocument/2006/relationships/image" Target="../media/image213.emf"/></Relationships>
</file>

<file path=ppt/slides/_rels/slide133.xml.rels><?xml version="1.0" encoding="UTF-8" standalone="yes"?>
<Relationships xmlns="http://schemas.openxmlformats.org/package/2006/relationships"><Relationship Id="rId3" Type="http://schemas.openxmlformats.org/officeDocument/2006/relationships/package" Target="../embeddings/Microsoft_Word___65.docx"/><Relationship Id="rId2" Type="http://schemas.openxmlformats.org/officeDocument/2006/relationships/slideLayout" Target="../slideLayouts/slideLayout2.xml"/><Relationship Id="rId1" Type="http://schemas.openxmlformats.org/officeDocument/2006/relationships/vmlDrawing" Target="../drawings/vmlDrawing79.vml"/><Relationship Id="rId4" Type="http://schemas.openxmlformats.org/officeDocument/2006/relationships/image" Target="../media/image215.emf"/></Relationships>
</file>

<file path=ppt/slides/_rels/slide134.xml.rels><?xml version="1.0" encoding="UTF-8" standalone="yes"?>
<Relationships xmlns="http://schemas.openxmlformats.org/package/2006/relationships"><Relationship Id="rId3" Type="http://schemas.openxmlformats.org/officeDocument/2006/relationships/package" Target="../embeddings/Microsoft_Word___66.docx"/><Relationship Id="rId2" Type="http://schemas.openxmlformats.org/officeDocument/2006/relationships/slideLayout" Target="../slideLayouts/slideLayout2.xml"/><Relationship Id="rId1" Type="http://schemas.openxmlformats.org/officeDocument/2006/relationships/vmlDrawing" Target="../drawings/vmlDrawing80.vml"/><Relationship Id="rId4" Type="http://schemas.openxmlformats.org/officeDocument/2006/relationships/image" Target="../media/image216.emf"/></Relationships>
</file>

<file path=ppt/slides/_rels/slide135.xml.rels><?xml version="1.0" encoding="UTF-8" standalone="yes"?>
<Relationships xmlns="http://schemas.openxmlformats.org/package/2006/relationships"><Relationship Id="rId3" Type="http://schemas.openxmlformats.org/officeDocument/2006/relationships/package" Target="../embeddings/Microsoft_Word___67.docx"/><Relationship Id="rId2" Type="http://schemas.openxmlformats.org/officeDocument/2006/relationships/slideLayout" Target="../slideLayouts/slideLayout2.xml"/><Relationship Id="rId1" Type="http://schemas.openxmlformats.org/officeDocument/2006/relationships/vmlDrawing" Target="../drawings/vmlDrawing81.vml"/><Relationship Id="rId4" Type="http://schemas.openxmlformats.org/officeDocument/2006/relationships/image" Target="../media/image217.emf"/></Relationships>
</file>

<file path=ppt/slides/_rels/slide136.xml.rels><?xml version="1.0" encoding="UTF-8" standalone="yes"?>
<Relationships xmlns="http://schemas.openxmlformats.org/package/2006/relationships"><Relationship Id="rId3" Type="http://schemas.openxmlformats.org/officeDocument/2006/relationships/package" Target="../embeddings/Microsoft_Word___68.docx"/><Relationship Id="rId2" Type="http://schemas.openxmlformats.org/officeDocument/2006/relationships/slideLayout" Target="../slideLayouts/slideLayout2.xml"/><Relationship Id="rId1" Type="http://schemas.openxmlformats.org/officeDocument/2006/relationships/vmlDrawing" Target="../drawings/vmlDrawing82.vml"/><Relationship Id="rId4" Type="http://schemas.openxmlformats.org/officeDocument/2006/relationships/image" Target="../media/image218.emf"/></Relationships>
</file>

<file path=ppt/slides/_rels/slide137.xml.rels><?xml version="1.0" encoding="UTF-8" standalone="yes"?>
<Relationships xmlns="http://schemas.openxmlformats.org/package/2006/relationships"><Relationship Id="rId3" Type="http://schemas.openxmlformats.org/officeDocument/2006/relationships/package" Target="../embeddings/Microsoft_Word___69.docx"/><Relationship Id="rId2" Type="http://schemas.openxmlformats.org/officeDocument/2006/relationships/slideLayout" Target="../slideLayouts/slideLayout2.xml"/><Relationship Id="rId1" Type="http://schemas.openxmlformats.org/officeDocument/2006/relationships/vmlDrawing" Target="../drawings/vmlDrawing83.vml"/><Relationship Id="rId4" Type="http://schemas.openxmlformats.org/officeDocument/2006/relationships/image" Target="../media/image219.emf"/></Relationships>
</file>

<file path=ppt/slides/_rels/slide138.xml.rels><?xml version="1.0" encoding="UTF-8" standalone="yes"?>
<Relationships xmlns="http://schemas.openxmlformats.org/package/2006/relationships"><Relationship Id="rId3" Type="http://schemas.openxmlformats.org/officeDocument/2006/relationships/package" Target="../embeddings/Microsoft_Word___70.docx"/><Relationship Id="rId2" Type="http://schemas.openxmlformats.org/officeDocument/2006/relationships/slideLayout" Target="../slideLayouts/slideLayout2.xml"/><Relationship Id="rId1" Type="http://schemas.openxmlformats.org/officeDocument/2006/relationships/vmlDrawing" Target="../drawings/vmlDrawing84.vml"/><Relationship Id="rId4" Type="http://schemas.openxmlformats.org/officeDocument/2006/relationships/image" Target="../media/image220.emf"/></Relationships>
</file>

<file path=ppt/slides/_rels/slide139.xml.rels><?xml version="1.0" encoding="UTF-8" standalone="yes"?>
<Relationships xmlns="http://schemas.openxmlformats.org/package/2006/relationships"><Relationship Id="rId3" Type="http://schemas.openxmlformats.org/officeDocument/2006/relationships/package" Target="../embeddings/Microsoft_Word___71.docx"/><Relationship Id="rId2" Type="http://schemas.openxmlformats.org/officeDocument/2006/relationships/slideLayout" Target="../slideLayouts/slideLayout2.xml"/><Relationship Id="rId1" Type="http://schemas.openxmlformats.org/officeDocument/2006/relationships/vmlDrawing" Target="../drawings/vmlDrawing85.vml"/><Relationship Id="rId6" Type="http://schemas.openxmlformats.org/officeDocument/2006/relationships/image" Target="../media/image222.emf"/><Relationship Id="rId5" Type="http://schemas.openxmlformats.org/officeDocument/2006/relationships/package" Target="../embeddings/Microsoft_Word___72.docx"/><Relationship Id="rId4" Type="http://schemas.openxmlformats.org/officeDocument/2006/relationships/image" Target="../media/image221.emf"/></Relationships>
</file>

<file path=ppt/slides/_rels/slide14.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oleObject" Target="../embeddings/oleObject23.bin"/><Relationship Id="rId7" Type="http://schemas.openxmlformats.org/officeDocument/2006/relationships/oleObject" Target="../embeddings/oleObject25.bin"/><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31.emf"/><Relationship Id="rId11" Type="http://schemas.openxmlformats.org/officeDocument/2006/relationships/image" Target="../media/image33.png"/><Relationship Id="rId5" Type="http://schemas.openxmlformats.org/officeDocument/2006/relationships/oleObject" Target="../embeddings/oleObject24.bin"/><Relationship Id="rId10" Type="http://schemas.openxmlformats.org/officeDocument/2006/relationships/oleObject" Target="../embeddings/oleObject27.bin"/><Relationship Id="rId4" Type="http://schemas.openxmlformats.org/officeDocument/2006/relationships/image" Target="../media/image30.png"/><Relationship Id="rId9" Type="http://schemas.openxmlformats.org/officeDocument/2006/relationships/oleObject" Target="../embeddings/oleObject26.bin"/></Relationships>
</file>

<file path=ppt/slides/_rels/slide140.xml.rels><?xml version="1.0" encoding="UTF-8" standalone="yes"?>
<Relationships xmlns="http://schemas.openxmlformats.org/package/2006/relationships"><Relationship Id="rId3" Type="http://schemas.openxmlformats.org/officeDocument/2006/relationships/package" Target="../embeddings/Microsoft_Word___73.docx"/><Relationship Id="rId2" Type="http://schemas.openxmlformats.org/officeDocument/2006/relationships/slideLayout" Target="../slideLayouts/slideLayout2.xml"/><Relationship Id="rId1" Type="http://schemas.openxmlformats.org/officeDocument/2006/relationships/vmlDrawing" Target="../drawings/vmlDrawing86.vml"/><Relationship Id="rId4" Type="http://schemas.openxmlformats.org/officeDocument/2006/relationships/image" Target="../media/image223.emf"/></Relationships>
</file>

<file path=ppt/slides/_rels/slide141.xml.rels><?xml version="1.0" encoding="UTF-8" standalone="yes"?>
<Relationships xmlns="http://schemas.openxmlformats.org/package/2006/relationships"><Relationship Id="rId3" Type="http://schemas.openxmlformats.org/officeDocument/2006/relationships/package" Target="../embeddings/Microsoft_Word___74.docx"/><Relationship Id="rId2" Type="http://schemas.openxmlformats.org/officeDocument/2006/relationships/slideLayout" Target="../slideLayouts/slideLayout2.xml"/><Relationship Id="rId1" Type="http://schemas.openxmlformats.org/officeDocument/2006/relationships/vmlDrawing" Target="../drawings/vmlDrawing87.vml"/><Relationship Id="rId4" Type="http://schemas.openxmlformats.org/officeDocument/2006/relationships/image" Target="../media/image224.emf"/></Relationships>
</file>

<file path=ppt/slides/_rels/slide142.xml.rels><?xml version="1.0" encoding="UTF-8" standalone="yes"?>
<Relationships xmlns="http://schemas.openxmlformats.org/package/2006/relationships"><Relationship Id="rId3" Type="http://schemas.openxmlformats.org/officeDocument/2006/relationships/package" Target="../embeddings/Microsoft_Word___75.docx"/><Relationship Id="rId2" Type="http://schemas.openxmlformats.org/officeDocument/2006/relationships/slideLayout" Target="../slideLayouts/slideLayout2.xml"/><Relationship Id="rId1" Type="http://schemas.openxmlformats.org/officeDocument/2006/relationships/vmlDrawing" Target="../drawings/vmlDrawing88.vml"/><Relationship Id="rId4" Type="http://schemas.openxmlformats.org/officeDocument/2006/relationships/image" Target="../media/image225.emf"/></Relationships>
</file>

<file path=ppt/slides/_rels/slide143.xml.rels><?xml version="1.0" encoding="UTF-8" standalone="yes"?>
<Relationships xmlns="http://schemas.openxmlformats.org/package/2006/relationships"><Relationship Id="rId3" Type="http://schemas.openxmlformats.org/officeDocument/2006/relationships/package" Target="../embeddings/Microsoft_Word___76.docx"/><Relationship Id="rId2" Type="http://schemas.openxmlformats.org/officeDocument/2006/relationships/slideLayout" Target="../slideLayouts/slideLayout2.xml"/><Relationship Id="rId1" Type="http://schemas.openxmlformats.org/officeDocument/2006/relationships/vmlDrawing" Target="../drawings/vmlDrawing89.vml"/><Relationship Id="rId4" Type="http://schemas.openxmlformats.org/officeDocument/2006/relationships/image" Target="../media/image226.emf"/></Relationships>
</file>

<file path=ppt/slides/_rels/slide144.xml.rels><?xml version="1.0" encoding="UTF-8" standalone="yes"?>
<Relationships xmlns="http://schemas.openxmlformats.org/package/2006/relationships"><Relationship Id="rId3" Type="http://schemas.openxmlformats.org/officeDocument/2006/relationships/package" Target="../embeddings/Microsoft_Word___77.docx"/><Relationship Id="rId2" Type="http://schemas.openxmlformats.org/officeDocument/2006/relationships/slideLayout" Target="../slideLayouts/slideLayout2.xml"/><Relationship Id="rId1" Type="http://schemas.openxmlformats.org/officeDocument/2006/relationships/vmlDrawing" Target="../drawings/vmlDrawing90.vml"/><Relationship Id="rId6" Type="http://schemas.openxmlformats.org/officeDocument/2006/relationships/image" Target="../media/image228.emf"/><Relationship Id="rId5" Type="http://schemas.openxmlformats.org/officeDocument/2006/relationships/package" Target="../embeddings/Microsoft_Word___78.docx"/><Relationship Id="rId4" Type="http://schemas.openxmlformats.org/officeDocument/2006/relationships/image" Target="../media/image227.emf"/></Relationships>
</file>

<file path=ppt/slides/_rels/slide145.xml.rels><?xml version="1.0" encoding="UTF-8" standalone="yes"?>
<Relationships xmlns="http://schemas.openxmlformats.org/package/2006/relationships"><Relationship Id="rId8" Type="http://schemas.openxmlformats.org/officeDocument/2006/relationships/image" Target="../media/image231.emf"/><Relationship Id="rId3" Type="http://schemas.openxmlformats.org/officeDocument/2006/relationships/package" Target="../embeddings/Microsoft_Word___79.docx"/><Relationship Id="rId7" Type="http://schemas.openxmlformats.org/officeDocument/2006/relationships/package" Target="../embeddings/Microsoft_Word___81.docx"/><Relationship Id="rId2" Type="http://schemas.openxmlformats.org/officeDocument/2006/relationships/slideLayout" Target="../slideLayouts/slideLayout2.xml"/><Relationship Id="rId1" Type="http://schemas.openxmlformats.org/officeDocument/2006/relationships/vmlDrawing" Target="../drawings/vmlDrawing91.vml"/><Relationship Id="rId6" Type="http://schemas.openxmlformats.org/officeDocument/2006/relationships/image" Target="../media/image230.emf"/><Relationship Id="rId5" Type="http://schemas.openxmlformats.org/officeDocument/2006/relationships/package" Target="../embeddings/Microsoft_Word___80.docx"/><Relationship Id="rId4" Type="http://schemas.openxmlformats.org/officeDocument/2006/relationships/image" Target="../media/image229.emf"/></Relationships>
</file>

<file path=ppt/slides/_rels/slide146.xml.rels><?xml version="1.0" encoding="UTF-8" standalone="yes"?>
<Relationships xmlns="http://schemas.openxmlformats.org/package/2006/relationships"><Relationship Id="rId3" Type="http://schemas.openxmlformats.org/officeDocument/2006/relationships/package" Target="../embeddings/Microsoft_Word___82.docx"/><Relationship Id="rId2" Type="http://schemas.openxmlformats.org/officeDocument/2006/relationships/slideLayout" Target="../slideLayouts/slideLayout2.xml"/><Relationship Id="rId1" Type="http://schemas.openxmlformats.org/officeDocument/2006/relationships/vmlDrawing" Target="../drawings/vmlDrawing92.vml"/><Relationship Id="rId6" Type="http://schemas.openxmlformats.org/officeDocument/2006/relationships/image" Target="../media/image233.emf"/><Relationship Id="rId5" Type="http://schemas.openxmlformats.org/officeDocument/2006/relationships/package" Target="../embeddings/Microsoft_Word___83.docx"/><Relationship Id="rId4" Type="http://schemas.openxmlformats.org/officeDocument/2006/relationships/image" Target="../media/image232.emf"/></Relationships>
</file>

<file path=ppt/slides/_rels/slide147.xml.rels><?xml version="1.0" encoding="UTF-8" standalone="yes"?>
<Relationships xmlns="http://schemas.openxmlformats.org/package/2006/relationships"><Relationship Id="rId3" Type="http://schemas.openxmlformats.org/officeDocument/2006/relationships/package" Target="../embeddings/Microsoft_Word___84.docx"/><Relationship Id="rId2" Type="http://schemas.openxmlformats.org/officeDocument/2006/relationships/slideLayout" Target="../slideLayouts/slideLayout2.xml"/><Relationship Id="rId1" Type="http://schemas.openxmlformats.org/officeDocument/2006/relationships/vmlDrawing" Target="../drawings/vmlDrawing93.vml"/><Relationship Id="rId6" Type="http://schemas.openxmlformats.org/officeDocument/2006/relationships/image" Target="../media/image235.emf"/><Relationship Id="rId5" Type="http://schemas.openxmlformats.org/officeDocument/2006/relationships/package" Target="../embeddings/Microsoft_Word___85.docx"/><Relationship Id="rId4" Type="http://schemas.openxmlformats.org/officeDocument/2006/relationships/image" Target="../media/image234.emf"/></Relationships>
</file>

<file path=ppt/slides/_rels/slide148.xml.rels><?xml version="1.0" encoding="UTF-8" standalone="yes"?>
<Relationships xmlns="http://schemas.openxmlformats.org/package/2006/relationships"><Relationship Id="rId3" Type="http://schemas.openxmlformats.org/officeDocument/2006/relationships/package" Target="../embeddings/Microsoft_Word___86.docx"/><Relationship Id="rId2" Type="http://schemas.openxmlformats.org/officeDocument/2006/relationships/slideLayout" Target="../slideLayouts/slideLayout2.xml"/><Relationship Id="rId1" Type="http://schemas.openxmlformats.org/officeDocument/2006/relationships/vmlDrawing" Target="../drawings/vmlDrawing94.vml"/><Relationship Id="rId4" Type="http://schemas.openxmlformats.org/officeDocument/2006/relationships/image" Target="../media/image236.emf"/></Relationships>
</file>

<file path=ppt/slides/_rels/slide149.xml.rels><?xml version="1.0" encoding="UTF-8" standalone="yes"?>
<Relationships xmlns="http://schemas.openxmlformats.org/package/2006/relationships"><Relationship Id="rId3" Type="http://schemas.openxmlformats.org/officeDocument/2006/relationships/package" Target="../embeddings/Microsoft_Word___87.docx"/><Relationship Id="rId2" Type="http://schemas.openxmlformats.org/officeDocument/2006/relationships/slideLayout" Target="../slideLayouts/slideLayout2.xml"/><Relationship Id="rId1" Type="http://schemas.openxmlformats.org/officeDocument/2006/relationships/vmlDrawing" Target="../drawings/vmlDrawing95.vml"/><Relationship Id="rId4" Type="http://schemas.openxmlformats.org/officeDocument/2006/relationships/image" Target="../media/image237.emf"/></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30.bin"/><Relationship Id="rId3" Type="http://schemas.openxmlformats.org/officeDocument/2006/relationships/oleObject" Target="../embeddings/oleObject28.bin"/><Relationship Id="rId7" Type="http://schemas.openxmlformats.org/officeDocument/2006/relationships/slide" Target="slide8.xml"/><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35.emf"/><Relationship Id="rId11" Type="http://schemas.openxmlformats.org/officeDocument/2006/relationships/image" Target="../media/image37.emf"/><Relationship Id="rId5" Type="http://schemas.openxmlformats.org/officeDocument/2006/relationships/oleObject" Target="../embeddings/oleObject29.bin"/><Relationship Id="rId10" Type="http://schemas.openxmlformats.org/officeDocument/2006/relationships/oleObject" Target="../embeddings/oleObject31.bin"/><Relationship Id="rId4" Type="http://schemas.openxmlformats.org/officeDocument/2006/relationships/image" Target="../media/image34.emf"/><Relationship Id="rId9" Type="http://schemas.openxmlformats.org/officeDocument/2006/relationships/image" Target="../media/image36.png"/></Relationships>
</file>

<file path=ppt/slides/_rels/slide150.xml.rels><?xml version="1.0" encoding="UTF-8" standalone="yes"?>
<Relationships xmlns="http://schemas.openxmlformats.org/package/2006/relationships"><Relationship Id="rId3" Type="http://schemas.openxmlformats.org/officeDocument/2006/relationships/package" Target="../embeddings/Microsoft_Word___88.docx"/><Relationship Id="rId2" Type="http://schemas.openxmlformats.org/officeDocument/2006/relationships/slideLayout" Target="../slideLayouts/slideLayout2.xml"/><Relationship Id="rId1" Type="http://schemas.openxmlformats.org/officeDocument/2006/relationships/vmlDrawing" Target="../drawings/vmlDrawing96.vml"/><Relationship Id="rId6" Type="http://schemas.openxmlformats.org/officeDocument/2006/relationships/image" Target="../media/image239.emf"/><Relationship Id="rId5" Type="http://schemas.openxmlformats.org/officeDocument/2006/relationships/package" Target="../embeddings/Microsoft_Word___89.docx"/><Relationship Id="rId4" Type="http://schemas.openxmlformats.org/officeDocument/2006/relationships/image" Target="../media/image238.emf"/></Relationships>
</file>

<file path=ppt/slides/_rels/slide151.xml.rels><?xml version="1.0" encoding="UTF-8" standalone="yes"?>
<Relationships xmlns="http://schemas.openxmlformats.org/package/2006/relationships"><Relationship Id="rId3" Type="http://schemas.openxmlformats.org/officeDocument/2006/relationships/package" Target="../embeddings/Microsoft_Word___90.docx"/><Relationship Id="rId2" Type="http://schemas.openxmlformats.org/officeDocument/2006/relationships/slideLayout" Target="../slideLayouts/slideLayout2.xml"/><Relationship Id="rId1" Type="http://schemas.openxmlformats.org/officeDocument/2006/relationships/vmlDrawing" Target="../drawings/vmlDrawing97.vml"/><Relationship Id="rId6" Type="http://schemas.openxmlformats.org/officeDocument/2006/relationships/image" Target="../media/image241.emf"/><Relationship Id="rId5" Type="http://schemas.openxmlformats.org/officeDocument/2006/relationships/package" Target="../embeddings/Microsoft_Word___91.docx"/><Relationship Id="rId4" Type="http://schemas.openxmlformats.org/officeDocument/2006/relationships/image" Target="../media/image240.emf"/></Relationships>
</file>

<file path=ppt/slides/_rels/slide152.xml.rels><?xml version="1.0" encoding="UTF-8" standalone="yes"?>
<Relationships xmlns="http://schemas.openxmlformats.org/package/2006/relationships"><Relationship Id="rId3" Type="http://schemas.openxmlformats.org/officeDocument/2006/relationships/package" Target="../embeddings/Microsoft_Word___92.docx"/><Relationship Id="rId2" Type="http://schemas.openxmlformats.org/officeDocument/2006/relationships/slideLayout" Target="../slideLayouts/slideLayout2.xml"/><Relationship Id="rId1" Type="http://schemas.openxmlformats.org/officeDocument/2006/relationships/vmlDrawing" Target="../drawings/vmlDrawing98.vml"/><Relationship Id="rId4" Type="http://schemas.openxmlformats.org/officeDocument/2006/relationships/image" Target="../media/image242.emf"/></Relationships>
</file>

<file path=ppt/slides/_rels/slide153.xml.rels><?xml version="1.0" encoding="UTF-8" standalone="yes"?>
<Relationships xmlns="http://schemas.openxmlformats.org/package/2006/relationships"><Relationship Id="rId3" Type="http://schemas.openxmlformats.org/officeDocument/2006/relationships/package" Target="../embeddings/Microsoft_Word___93.docx"/><Relationship Id="rId2" Type="http://schemas.openxmlformats.org/officeDocument/2006/relationships/slideLayout" Target="../slideLayouts/slideLayout2.xml"/><Relationship Id="rId1" Type="http://schemas.openxmlformats.org/officeDocument/2006/relationships/vmlDrawing" Target="../drawings/vmlDrawing99.vml"/><Relationship Id="rId6" Type="http://schemas.openxmlformats.org/officeDocument/2006/relationships/image" Target="../media/image244.emf"/><Relationship Id="rId5" Type="http://schemas.openxmlformats.org/officeDocument/2006/relationships/package" Target="../embeddings/Microsoft_Word___94.docx"/><Relationship Id="rId4" Type="http://schemas.openxmlformats.org/officeDocument/2006/relationships/image" Target="../media/image243.emf"/></Relationships>
</file>

<file path=ppt/slides/_rels/slide154.xml.rels><?xml version="1.0" encoding="UTF-8" standalone="yes"?>
<Relationships xmlns="http://schemas.openxmlformats.org/package/2006/relationships"><Relationship Id="rId3" Type="http://schemas.openxmlformats.org/officeDocument/2006/relationships/package" Target="../embeddings/Microsoft_Word___95.docx"/><Relationship Id="rId2" Type="http://schemas.openxmlformats.org/officeDocument/2006/relationships/slideLayout" Target="../slideLayouts/slideLayout2.xml"/><Relationship Id="rId1" Type="http://schemas.openxmlformats.org/officeDocument/2006/relationships/vmlDrawing" Target="../drawings/vmlDrawing100.vml"/><Relationship Id="rId6" Type="http://schemas.openxmlformats.org/officeDocument/2006/relationships/image" Target="../media/image245.emf"/><Relationship Id="rId5" Type="http://schemas.openxmlformats.org/officeDocument/2006/relationships/package" Target="../embeddings/Microsoft_Word___96.docx"/><Relationship Id="rId4" Type="http://schemas.openxmlformats.org/officeDocument/2006/relationships/image" Target="../media/image244.emf"/></Relationships>
</file>

<file path=ppt/slides/_rels/slide155.xml.rels><?xml version="1.0" encoding="UTF-8" standalone="yes"?>
<Relationships xmlns="http://schemas.openxmlformats.org/package/2006/relationships"><Relationship Id="rId8" Type="http://schemas.openxmlformats.org/officeDocument/2006/relationships/image" Target="../media/image248.emf"/><Relationship Id="rId3" Type="http://schemas.openxmlformats.org/officeDocument/2006/relationships/package" Target="../embeddings/Microsoft_Word___97.docx"/><Relationship Id="rId7" Type="http://schemas.openxmlformats.org/officeDocument/2006/relationships/package" Target="../embeddings/Microsoft_Word___99.docx"/><Relationship Id="rId2" Type="http://schemas.openxmlformats.org/officeDocument/2006/relationships/slideLayout" Target="../slideLayouts/slideLayout2.xml"/><Relationship Id="rId1" Type="http://schemas.openxmlformats.org/officeDocument/2006/relationships/vmlDrawing" Target="../drawings/vmlDrawing101.vml"/><Relationship Id="rId6" Type="http://schemas.openxmlformats.org/officeDocument/2006/relationships/image" Target="../media/image247.emf"/><Relationship Id="rId5" Type="http://schemas.openxmlformats.org/officeDocument/2006/relationships/package" Target="../embeddings/Microsoft_Word___98.docx"/><Relationship Id="rId4" Type="http://schemas.openxmlformats.org/officeDocument/2006/relationships/image" Target="../media/image246.emf"/></Relationships>
</file>

<file path=ppt/slides/_rels/slide156.xml.rels><?xml version="1.0" encoding="UTF-8" standalone="yes"?>
<Relationships xmlns="http://schemas.openxmlformats.org/package/2006/relationships"><Relationship Id="rId3" Type="http://schemas.openxmlformats.org/officeDocument/2006/relationships/package" Target="../embeddings/Microsoft_Word___100.docx"/><Relationship Id="rId2" Type="http://schemas.openxmlformats.org/officeDocument/2006/relationships/slideLayout" Target="../slideLayouts/slideLayout2.xml"/><Relationship Id="rId1" Type="http://schemas.openxmlformats.org/officeDocument/2006/relationships/vmlDrawing" Target="../drawings/vmlDrawing102.vml"/><Relationship Id="rId4" Type="http://schemas.openxmlformats.org/officeDocument/2006/relationships/image" Target="../media/image249.emf"/></Relationships>
</file>

<file path=ppt/slides/_rels/slide157.xml.rels><?xml version="1.0" encoding="UTF-8" standalone="yes"?>
<Relationships xmlns="http://schemas.openxmlformats.org/package/2006/relationships"><Relationship Id="rId3" Type="http://schemas.openxmlformats.org/officeDocument/2006/relationships/package" Target="../embeddings/Microsoft_Word___101.docx"/><Relationship Id="rId2" Type="http://schemas.openxmlformats.org/officeDocument/2006/relationships/slideLayout" Target="../slideLayouts/slideLayout2.xml"/><Relationship Id="rId1" Type="http://schemas.openxmlformats.org/officeDocument/2006/relationships/vmlDrawing" Target="../drawings/vmlDrawing103.vml"/><Relationship Id="rId4" Type="http://schemas.openxmlformats.org/officeDocument/2006/relationships/image" Target="../media/image250.emf"/></Relationships>
</file>

<file path=ppt/slides/_rels/slide158.xml.rels><?xml version="1.0" encoding="UTF-8" standalone="yes"?>
<Relationships xmlns="http://schemas.openxmlformats.org/package/2006/relationships"><Relationship Id="rId3" Type="http://schemas.openxmlformats.org/officeDocument/2006/relationships/package" Target="../embeddings/Microsoft_Word___102.docx"/><Relationship Id="rId2" Type="http://schemas.openxmlformats.org/officeDocument/2006/relationships/slideLayout" Target="../slideLayouts/slideLayout2.xml"/><Relationship Id="rId1" Type="http://schemas.openxmlformats.org/officeDocument/2006/relationships/vmlDrawing" Target="../drawings/vmlDrawing104.vml"/><Relationship Id="rId6" Type="http://schemas.openxmlformats.org/officeDocument/2006/relationships/image" Target="../media/image252.emf"/><Relationship Id="rId5" Type="http://schemas.openxmlformats.org/officeDocument/2006/relationships/package" Target="../embeddings/Microsoft_Word___103.docx"/><Relationship Id="rId4" Type="http://schemas.openxmlformats.org/officeDocument/2006/relationships/image" Target="../media/image251.emf"/></Relationships>
</file>

<file path=ppt/slides/_rels/slide159.xml.rels><?xml version="1.0" encoding="UTF-8" standalone="yes"?>
<Relationships xmlns="http://schemas.openxmlformats.org/package/2006/relationships"><Relationship Id="rId3" Type="http://schemas.openxmlformats.org/officeDocument/2006/relationships/package" Target="../embeddings/Microsoft_Word___104.docx"/><Relationship Id="rId2" Type="http://schemas.openxmlformats.org/officeDocument/2006/relationships/slideLayout" Target="../slideLayouts/slideLayout2.xml"/><Relationship Id="rId1" Type="http://schemas.openxmlformats.org/officeDocument/2006/relationships/vmlDrawing" Target="../drawings/vmlDrawing105.vml"/><Relationship Id="rId4" Type="http://schemas.openxmlformats.org/officeDocument/2006/relationships/image" Target="../media/image253.emf"/></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38.png"/><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oleObject" Target="../embeddings/oleObject33.bin"/><Relationship Id="rId5" Type="http://schemas.openxmlformats.org/officeDocument/2006/relationships/image" Target="../media/image36.png"/><Relationship Id="rId4" Type="http://schemas.openxmlformats.org/officeDocument/2006/relationships/oleObject" Target="../embeddings/oleObject32.bin"/></Relationships>
</file>

<file path=ppt/slides/_rels/slide160.xml.rels><?xml version="1.0" encoding="UTF-8" standalone="yes"?>
<Relationships xmlns="http://schemas.openxmlformats.org/package/2006/relationships"><Relationship Id="rId3" Type="http://schemas.openxmlformats.org/officeDocument/2006/relationships/package" Target="../embeddings/Microsoft_Word___105.docx"/><Relationship Id="rId2" Type="http://schemas.openxmlformats.org/officeDocument/2006/relationships/slideLayout" Target="../slideLayouts/slideLayout2.xml"/><Relationship Id="rId1" Type="http://schemas.openxmlformats.org/officeDocument/2006/relationships/vmlDrawing" Target="../drawings/vmlDrawing106.vml"/><Relationship Id="rId4" Type="http://schemas.openxmlformats.org/officeDocument/2006/relationships/image" Target="../media/image254.emf"/></Relationships>
</file>

<file path=ppt/slides/_rels/slide161.xml.rels><?xml version="1.0" encoding="UTF-8" standalone="yes"?>
<Relationships xmlns="http://schemas.openxmlformats.org/package/2006/relationships"><Relationship Id="rId3" Type="http://schemas.openxmlformats.org/officeDocument/2006/relationships/package" Target="../embeddings/Microsoft_Word___106.docx"/><Relationship Id="rId2" Type="http://schemas.openxmlformats.org/officeDocument/2006/relationships/slideLayout" Target="../slideLayouts/slideLayout2.xml"/><Relationship Id="rId1" Type="http://schemas.openxmlformats.org/officeDocument/2006/relationships/vmlDrawing" Target="../drawings/vmlDrawing107.vml"/><Relationship Id="rId6" Type="http://schemas.openxmlformats.org/officeDocument/2006/relationships/image" Target="../media/image256.emf"/><Relationship Id="rId5" Type="http://schemas.openxmlformats.org/officeDocument/2006/relationships/package" Target="../embeddings/Microsoft_Word___107.docx"/><Relationship Id="rId4" Type="http://schemas.openxmlformats.org/officeDocument/2006/relationships/image" Target="../media/image255.emf"/></Relationships>
</file>

<file path=ppt/slides/_rels/slide162.xml.rels><?xml version="1.0" encoding="UTF-8" standalone="yes"?>
<Relationships xmlns="http://schemas.openxmlformats.org/package/2006/relationships"><Relationship Id="rId3" Type="http://schemas.openxmlformats.org/officeDocument/2006/relationships/package" Target="../embeddings/Microsoft_Word___108.docx"/><Relationship Id="rId2" Type="http://schemas.openxmlformats.org/officeDocument/2006/relationships/slideLayout" Target="../slideLayouts/slideLayout2.xml"/><Relationship Id="rId1" Type="http://schemas.openxmlformats.org/officeDocument/2006/relationships/vmlDrawing" Target="../drawings/vmlDrawing108.vml"/><Relationship Id="rId6" Type="http://schemas.openxmlformats.org/officeDocument/2006/relationships/image" Target="../media/image258.emf"/><Relationship Id="rId5" Type="http://schemas.openxmlformats.org/officeDocument/2006/relationships/package" Target="../embeddings/Microsoft_Word___109.docx"/><Relationship Id="rId4" Type="http://schemas.openxmlformats.org/officeDocument/2006/relationships/image" Target="../media/image257.emf"/></Relationships>
</file>

<file path=ppt/slides/_rels/slide163.xml.rels><?xml version="1.0" encoding="UTF-8" standalone="yes"?>
<Relationships xmlns="http://schemas.openxmlformats.org/package/2006/relationships"><Relationship Id="rId3" Type="http://schemas.openxmlformats.org/officeDocument/2006/relationships/package" Target="../embeddings/Microsoft_Word___110.docx"/><Relationship Id="rId2" Type="http://schemas.openxmlformats.org/officeDocument/2006/relationships/slideLayout" Target="../slideLayouts/slideLayout2.xml"/><Relationship Id="rId1" Type="http://schemas.openxmlformats.org/officeDocument/2006/relationships/vmlDrawing" Target="../drawings/vmlDrawing109.vml"/><Relationship Id="rId6" Type="http://schemas.openxmlformats.org/officeDocument/2006/relationships/image" Target="../media/image260.emf"/><Relationship Id="rId5" Type="http://schemas.openxmlformats.org/officeDocument/2006/relationships/package" Target="../embeddings/Microsoft_Word___111.docx"/><Relationship Id="rId4" Type="http://schemas.openxmlformats.org/officeDocument/2006/relationships/image" Target="../media/image259.emf"/></Relationships>
</file>

<file path=ppt/slides/_rels/slide164.xml.rels><?xml version="1.0" encoding="UTF-8" standalone="yes"?>
<Relationships xmlns="http://schemas.openxmlformats.org/package/2006/relationships"><Relationship Id="rId3" Type="http://schemas.openxmlformats.org/officeDocument/2006/relationships/package" Target="../embeddings/Microsoft_Word___112.docx"/><Relationship Id="rId2" Type="http://schemas.openxmlformats.org/officeDocument/2006/relationships/slideLayout" Target="../slideLayouts/slideLayout2.xml"/><Relationship Id="rId1" Type="http://schemas.openxmlformats.org/officeDocument/2006/relationships/vmlDrawing" Target="../drawings/vmlDrawing110.vml"/><Relationship Id="rId4" Type="http://schemas.openxmlformats.org/officeDocument/2006/relationships/image" Target="../media/image261.emf"/></Relationships>
</file>

<file path=ppt/slides/_rels/slide165.xml.rels><?xml version="1.0" encoding="UTF-8" standalone="yes"?>
<Relationships xmlns="http://schemas.openxmlformats.org/package/2006/relationships"><Relationship Id="rId3" Type="http://schemas.openxmlformats.org/officeDocument/2006/relationships/package" Target="../embeddings/Microsoft_Word___113.docx"/><Relationship Id="rId2" Type="http://schemas.openxmlformats.org/officeDocument/2006/relationships/slideLayout" Target="../slideLayouts/slideLayout2.xml"/><Relationship Id="rId1" Type="http://schemas.openxmlformats.org/officeDocument/2006/relationships/vmlDrawing" Target="../drawings/vmlDrawing111.vml"/><Relationship Id="rId6" Type="http://schemas.openxmlformats.org/officeDocument/2006/relationships/image" Target="../media/image263.emf"/><Relationship Id="rId5" Type="http://schemas.openxmlformats.org/officeDocument/2006/relationships/package" Target="../embeddings/Microsoft_Word___114.docx"/><Relationship Id="rId4" Type="http://schemas.openxmlformats.org/officeDocument/2006/relationships/image" Target="../media/image262.emf"/></Relationships>
</file>

<file path=ppt/slides/_rels/slide17.xml.rels><?xml version="1.0" encoding="UTF-8" standalone="yes"?>
<Relationships xmlns="http://schemas.openxmlformats.org/package/2006/relationships"><Relationship Id="rId8" Type="http://schemas.openxmlformats.org/officeDocument/2006/relationships/image" Target="../media/image41.emf"/><Relationship Id="rId13" Type="http://schemas.openxmlformats.org/officeDocument/2006/relationships/oleObject" Target="../embeddings/oleObject39.bin"/><Relationship Id="rId3" Type="http://schemas.openxmlformats.org/officeDocument/2006/relationships/oleObject" Target="../embeddings/oleObject34.bin"/><Relationship Id="rId7" Type="http://schemas.openxmlformats.org/officeDocument/2006/relationships/oleObject" Target="../embeddings/oleObject36.bin"/><Relationship Id="rId12" Type="http://schemas.openxmlformats.org/officeDocument/2006/relationships/image" Target="../media/image43.emf"/><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40.emf"/><Relationship Id="rId11" Type="http://schemas.openxmlformats.org/officeDocument/2006/relationships/oleObject" Target="../embeddings/oleObject38.bin"/><Relationship Id="rId5" Type="http://schemas.openxmlformats.org/officeDocument/2006/relationships/oleObject" Target="../embeddings/oleObject35.bin"/><Relationship Id="rId10" Type="http://schemas.openxmlformats.org/officeDocument/2006/relationships/image" Target="../media/image42.emf"/><Relationship Id="rId4" Type="http://schemas.openxmlformats.org/officeDocument/2006/relationships/image" Target="../media/image39.emf"/><Relationship Id="rId9" Type="http://schemas.openxmlformats.org/officeDocument/2006/relationships/oleObject" Target="../embeddings/oleObject37.bin"/><Relationship Id="rId14" Type="http://schemas.openxmlformats.org/officeDocument/2006/relationships/image" Target="../media/image44.emf"/></Relationships>
</file>

<file path=ppt/slides/_rels/slide18.xml.rels><?xml version="1.0" encoding="UTF-8" standalone="yes"?>
<Relationships xmlns="http://schemas.openxmlformats.org/package/2006/relationships"><Relationship Id="rId8" Type="http://schemas.openxmlformats.org/officeDocument/2006/relationships/image" Target="../media/image47.emf"/><Relationship Id="rId13" Type="http://schemas.openxmlformats.org/officeDocument/2006/relationships/oleObject" Target="../embeddings/oleObject45.bin"/><Relationship Id="rId3" Type="http://schemas.openxmlformats.org/officeDocument/2006/relationships/oleObject" Target="../embeddings/oleObject40.bin"/><Relationship Id="rId7" Type="http://schemas.openxmlformats.org/officeDocument/2006/relationships/oleObject" Target="../embeddings/oleObject42.bin"/><Relationship Id="rId12" Type="http://schemas.openxmlformats.org/officeDocument/2006/relationships/image" Target="../media/image49.emf"/><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46.emf"/><Relationship Id="rId11" Type="http://schemas.openxmlformats.org/officeDocument/2006/relationships/oleObject" Target="../embeddings/oleObject44.bin"/><Relationship Id="rId5" Type="http://schemas.openxmlformats.org/officeDocument/2006/relationships/oleObject" Target="../embeddings/oleObject41.bin"/><Relationship Id="rId10" Type="http://schemas.openxmlformats.org/officeDocument/2006/relationships/image" Target="../media/image48.emf"/><Relationship Id="rId4" Type="http://schemas.openxmlformats.org/officeDocument/2006/relationships/image" Target="../media/image45.emf"/><Relationship Id="rId9" Type="http://schemas.openxmlformats.org/officeDocument/2006/relationships/oleObject" Target="../embeddings/oleObject43.bin"/><Relationship Id="rId14" Type="http://schemas.openxmlformats.org/officeDocument/2006/relationships/image" Target="../media/image50.png"/></Relationships>
</file>

<file path=ppt/slides/_rels/slide19.xml.rels><?xml version="1.0" encoding="UTF-8" standalone="yes"?>
<Relationships xmlns="http://schemas.openxmlformats.org/package/2006/relationships"><Relationship Id="rId8" Type="http://schemas.openxmlformats.org/officeDocument/2006/relationships/image" Target="../media/image53.emf"/><Relationship Id="rId3" Type="http://schemas.openxmlformats.org/officeDocument/2006/relationships/oleObject" Target="../embeddings/oleObject46.bin"/><Relationship Id="rId7" Type="http://schemas.openxmlformats.org/officeDocument/2006/relationships/oleObject" Target="../embeddings/oleObject48.bin"/><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52.wmf"/><Relationship Id="rId5" Type="http://schemas.openxmlformats.org/officeDocument/2006/relationships/oleObject" Target="../embeddings/oleObject47.bin"/><Relationship Id="rId10" Type="http://schemas.openxmlformats.org/officeDocument/2006/relationships/hyperlink" Target="../&#31532;12&#35762;%20&#35745;&#31639;&#26426;&#27169;&#25311;/road1.m" TargetMode="External"/><Relationship Id="rId4" Type="http://schemas.openxmlformats.org/officeDocument/2006/relationships/image" Target="../media/image51.emf"/><Relationship Id="rId9" Type="http://schemas.openxmlformats.org/officeDocument/2006/relationships/hyperlink" Target="../../MATLAB/bin/matlab.exe" TargetMode="External"/></Relationships>
</file>

<file path=ppt/slides/_rels/slide2.xml.rels><?xml version="1.0" encoding="UTF-8" standalone="yes"?>
<Relationships xmlns="http://schemas.openxmlformats.org/package/2006/relationships"><Relationship Id="rId8" Type="http://schemas.openxmlformats.org/officeDocument/2006/relationships/slide" Target="slide31.xml"/><Relationship Id="rId3" Type="http://schemas.openxmlformats.org/officeDocument/2006/relationships/image" Target="../media/image2.wmf"/><Relationship Id="rId7" Type="http://schemas.openxmlformats.org/officeDocument/2006/relationships/slide" Target="slide8.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slide" Target="slide4.xml"/><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slide" Target="slide50.xml"/></Relationships>
</file>

<file path=ppt/slides/_rels/slide20.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oleObject" Target="../embeddings/oleObject49.bin"/><Relationship Id="rId7" Type="http://schemas.openxmlformats.org/officeDocument/2006/relationships/oleObject" Target="../embeddings/oleObject51.bin"/><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55.wmf"/><Relationship Id="rId5" Type="http://schemas.openxmlformats.org/officeDocument/2006/relationships/oleObject" Target="../embeddings/oleObject50.bin"/><Relationship Id="rId4" Type="http://schemas.openxmlformats.org/officeDocument/2006/relationships/image" Target="../media/image54.emf"/></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54.bin"/><Relationship Id="rId13" Type="http://schemas.openxmlformats.org/officeDocument/2006/relationships/image" Target="../media/image61.wmf"/><Relationship Id="rId18" Type="http://schemas.openxmlformats.org/officeDocument/2006/relationships/oleObject" Target="../embeddings/oleObject59.bin"/><Relationship Id="rId3" Type="http://schemas.openxmlformats.org/officeDocument/2006/relationships/oleObject" Target="../embeddings/oleObject52.bin"/><Relationship Id="rId21" Type="http://schemas.openxmlformats.org/officeDocument/2006/relationships/image" Target="../media/image65.wmf"/><Relationship Id="rId7" Type="http://schemas.openxmlformats.org/officeDocument/2006/relationships/image" Target="../media/image58.wmf"/><Relationship Id="rId12" Type="http://schemas.openxmlformats.org/officeDocument/2006/relationships/oleObject" Target="../embeddings/oleObject56.bin"/><Relationship Id="rId17" Type="http://schemas.openxmlformats.org/officeDocument/2006/relationships/image" Target="../media/image63.wmf"/><Relationship Id="rId2" Type="http://schemas.openxmlformats.org/officeDocument/2006/relationships/slideLayout" Target="../slideLayouts/slideLayout7.xml"/><Relationship Id="rId16" Type="http://schemas.openxmlformats.org/officeDocument/2006/relationships/oleObject" Target="../embeddings/oleObject58.bin"/><Relationship Id="rId20" Type="http://schemas.openxmlformats.org/officeDocument/2006/relationships/oleObject" Target="../embeddings/oleObject60.bin"/><Relationship Id="rId1" Type="http://schemas.openxmlformats.org/officeDocument/2006/relationships/vmlDrawing" Target="../drawings/vmlDrawing17.vml"/><Relationship Id="rId6" Type="http://schemas.openxmlformats.org/officeDocument/2006/relationships/oleObject" Target="../embeddings/oleObject53.bin"/><Relationship Id="rId11" Type="http://schemas.openxmlformats.org/officeDocument/2006/relationships/image" Target="../media/image60.wmf"/><Relationship Id="rId5" Type="http://schemas.openxmlformats.org/officeDocument/2006/relationships/slide" Target="slide8.xml"/><Relationship Id="rId15" Type="http://schemas.openxmlformats.org/officeDocument/2006/relationships/image" Target="../media/image62.wmf"/><Relationship Id="rId10" Type="http://schemas.openxmlformats.org/officeDocument/2006/relationships/oleObject" Target="../embeddings/oleObject55.bin"/><Relationship Id="rId19" Type="http://schemas.openxmlformats.org/officeDocument/2006/relationships/image" Target="../media/image64.wmf"/><Relationship Id="rId4" Type="http://schemas.openxmlformats.org/officeDocument/2006/relationships/image" Target="../media/image57.emf"/><Relationship Id="rId9" Type="http://schemas.openxmlformats.org/officeDocument/2006/relationships/image" Target="../media/image59.wmf"/><Relationship Id="rId14" Type="http://schemas.openxmlformats.org/officeDocument/2006/relationships/oleObject" Target="../embeddings/oleObject57.bin"/></Relationships>
</file>

<file path=ppt/slides/_rels/slide22.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oleObject" Target="../embeddings/oleObject61.bin"/><Relationship Id="rId7" Type="http://schemas.openxmlformats.org/officeDocument/2006/relationships/slide" Target="slide18.xml"/><Relationship Id="rId12" Type="http://schemas.openxmlformats.org/officeDocument/2006/relationships/slide" Target="slide8.xml"/><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image" Target="../media/image66.emf"/><Relationship Id="rId11" Type="http://schemas.openxmlformats.org/officeDocument/2006/relationships/slide" Target="slide21.xml"/><Relationship Id="rId5" Type="http://schemas.openxmlformats.org/officeDocument/2006/relationships/oleObject" Target="../embeddings/oleObject62.bin"/><Relationship Id="rId10" Type="http://schemas.openxmlformats.org/officeDocument/2006/relationships/slide" Target="slide17.xml"/><Relationship Id="rId4" Type="http://schemas.openxmlformats.org/officeDocument/2006/relationships/image" Target="../media/image5.wmf"/><Relationship Id="rId9" Type="http://schemas.openxmlformats.org/officeDocument/2006/relationships/slide" Target="slide20.xml"/></Relationships>
</file>

<file path=ppt/slides/_rels/slide2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3.xml.rels><?xml version="1.0" encoding="UTF-8" standalone="yes"?>
<Relationships xmlns="http://schemas.openxmlformats.org/package/2006/relationships"><Relationship Id="rId8" Type="http://schemas.openxmlformats.org/officeDocument/2006/relationships/slide" Target="slide6.xml"/><Relationship Id="rId3" Type="http://schemas.openxmlformats.org/officeDocument/2006/relationships/oleObject" Target="../embeddings/oleObject1.bin"/><Relationship Id="rId7" Type="http://schemas.openxmlformats.org/officeDocument/2006/relationships/slide" Target="slide5.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slide" Target="slide2.xml"/><Relationship Id="rId5" Type="http://schemas.openxmlformats.org/officeDocument/2006/relationships/slide" Target="slide4.xml"/><Relationship Id="rId4" Type="http://schemas.openxmlformats.org/officeDocument/2006/relationships/image" Target="../media/image5.wmf"/><Relationship Id="rId9" Type="http://schemas.openxmlformats.org/officeDocument/2006/relationships/slide" Target="slide3.xml"/></Relationships>
</file>

<file path=ppt/slides/_rels/slide3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oleObject" Target="../embeddings/oleObject63.bin"/><Relationship Id="rId7" Type="http://schemas.openxmlformats.org/officeDocument/2006/relationships/image" Target="../media/image69.wmf"/><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oleObject" Target="../embeddings/oleObject64.bin"/><Relationship Id="rId5" Type="http://schemas.openxmlformats.org/officeDocument/2006/relationships/slide" Target="slide16.xml"/><Relationship Id="rId4" Type="http://schemas.openxmlformats.org/officeDocument/2006/relationships/image" Target="../media/image68.emf"/></Relationships>
</file>

<file path=ppt/slides/_rels/slide32.xml.rels><?xml version="1.0" encoding="UTF-8" standalone="yes"?>
<Relationships xmlns="http://schemas.openxmlformats.org/package/2006/relationships"><Relationship Id="rId8" Type="http://schemas.openxmlformats.org/officeDocument/2006/relationships/image" Target="../media/image72.emf"/><Relationship Id="rId3" Type="http://schemas.openxmlformats.org/officeDocument/2006/relationships/oleObject" Target="../embeddings/oleObject65.bin"/><Relationship Id="rId7" Type="http://schemas.openxmlformats.org/officeDocument/2006/relationships/oleObject" Target="../embeddings/oleObject67.bin"/><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image" Target="../media/image71.emf"/><Relationship Id="rId11" Type="http://schemas.openxmlformats.org/officeDocument/2006/relationships/slide" Target="slide16.xml"/><Relationship Id="rId5" Type="http://schemas.openxmlformats.org/officeDocument/2006/relationships/oleObject" Target="../embeddings/oleObject66.bin"/><Relationship Id="rId10" Type="http://schemas.openxmlformats.org/officeDocument/2006/relationships/image" Target="../media/image73.emf"/><Relationship Id="rId4" Type="http://schemas.openxmlformats.org/officeDocument/2006/relationships/image" Target="../media/image70.emf"/><Relationship Id="rId9" Type="http://schemas.openxmlformats.org/officeDocument/2006/relationships/oleObject" Target="../embeddings/oleObject68.bin"/></Relationships>
</file>

<file path=ppt/slides/_rels/slide33.xml.rels><?xml version="1.0" encoding="UTF-8" standalone="yes"?>
<Relationships xmlns="http://schemas.openxmlformats.org/package/2006/relationships"><Relationship Id="rId8" Type="http://schemas.openxmlformats.org/officeDocument/2006/relationships/image" Target="../media/image76.emf"/><Relationship Id="rId3" Type="http://schemas.openxmlformats.org/officeDocument/2006/relationships/oleObject" Target="../embeddings/oleObject69.bin"/><Relationship Id="rId7" Type="http://schemas.openxmlformats.org/officeDocument/2006/relationships/oleObject" Target="../embeddings/oleObject71.bin"/><Relationship Id="rId2" Type="http://schemas.openxmlformats.org/officeDocument/2006/relationships/slideLayout" Target="../slideLayouts/slideLayout7.xml"/><Relationship Id="rId1" Type="http://schemas.openxmlformats.org/officeDocument/2006/relationships/vmlDrawing" Target="../drawings/vmlDrawing21.vml"/><Relationship Id="rId6" Type="http://schemas.openxmlformats.org/officeDocument/2006/relationships/image" Target="../media/image75.wmf"/><Relationship Id="rId11" Type="http://schemas.openxmlformats.org/officeDocument/2006/relationships/slide" Target="slide16.xml"/><Relationship Id="rId5" Type="http://schemas.openxmlformats.org/officeDocument/2006/relationships/oleObject" Target="../embeddings/oleObject70.bin"/><Relationship Id="rId15" Type="http://schemas.openxmlformats.org/officeDocument/2006/relationships/image" Target="../media/image95.png"/><Relationship Id="rId10" Type="http://schemas.openxmlformats.org/officeDocument/2006/relationships/image" Target="../media/image77.png"/><Relationship Id="rId4" Type="http://schemas.openxmlformats.org/officeDocument/2006/relationships/image" Target="../media/image74.emf"/><Relationship Id="rId9" Type="http://schemas.openxmlformats.org/officeDocument/2006/relationships/oleObject" Target="../embeddings/oleObject72.bin"/></Relationships>
</file>

<file path=ppt/slides/_rels/slide34.xml.rels><?xml version="1.0" encoding="UTF-8" standalone="yes"?>
<Relationships xmlns="http://schemas.openxmlformats.org/package/2006/relationships"><Relationship Id="rId8" Type="http://schemas.openxmlformats.org/officeDocument/2006/relationships/image" Target="../media/image80.emf"/><Relationship Id="rId3" Type="http://schemas.openxmlformats.org/officeDocument/2006/relationships/oleObject" Target="../embeddings/oleObject73.bin"/><Relationship Id="rId7" Type="http://schemas.openxmlformats.org/officeDocument/2006/relationships/oleObject" Target="../embeddings/oleObject75.bin"/><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image" Target="../media/image79.emf"/><Relationship Id="rId5" Type="http://schemas.openxmlformats.org/officeDocument/2006/relationships/oleObject" Target="../embeddings/oleObject74.bin"/><Relationship Id="rId15" Type="http://schemas.openxmlformats.org/officeDocument/2006/relationships/slide" Target="slide16.xml"/><Relationship Id="rId10" Type="http://schemas.openxmlformats.org/officeDocument/2006/relationships/image" Target="../media/image77.png"/><Relationship Id="rId4" Type="http://schemas.openxmlformats.org/officeDocument/2006/relationships/image" Target="../media/image78.emf"/><Relationship Id="rId9" Type="http://schemas.openxmlformats.org/officeDocument/2006/relationships/oleObject" Target="../embeddings/oleObject76.bin"/><Relationship Id="rId14" Type="http://schemas.openxmlformats.org/officeDocument/2006/relationships/image" Target="../media/image920.png"/></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79.bin"/><Relationship Id="rId3" Type="http://schemas.openxmlformats.org/officeDocument/2006/relationships/notesSlide" Target="../notesSlides/notesSlide3.xml"/><Relationship Id="rId7" Type="http://schemas.openxmlformats.org/officeDocument/2006/relationships/image" Target="../media/image82.emf"/><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oleObject" Target="../embeddings/oleObject78.bin"/><Relationship Id="rId5" Type="http://schemas.openxmlformats.org/officeDocument/2006/relationships/image" Target="../media/image81.emf"/><Relationship Id="rId10" Type="http://schemas.openxmlformats.org/officeDocument/2006/relationships/slide" Target="slide16.xml"/><Relationship Id="rId4" Type="http://schemas.openxmlformats.org/officeDocument/2006/relationships/oleObject" Target="../embeddings/oleObject77.bin"/><Relationship Id="rId9" Type="http://schemas.openxmlformats.org/officeDocument/2006/relationships/image" Target="../media/image83.wmf"/></Relationships>
</file>

<file path=ppt/slides/_rels/slide36.xml.rels><?xml version="1.0" encoding="UTF-8" standalone="yes"?>
<Relationships xmlns="http://schemas.openxmlformats.org/package/2006/relationships"><Relationship Id="rId8" Type="http://schemas.openxmlformats.org/officeDocument/2006/relationships/image" Target="../media/image86.emf"/><Relationship Id="rId3" Type="http://schemas.openxmlformats.org/officeDocument/2006/relationships/oleObject" Target="../embeddings/oleObject80.bin"/><Relationship Id="rId7" Type="http://schemas.openxmlformats.org/officeDocument/2006/relationships/oleObject" Target="../embeddings/oleObject82.bin"/><Relationship Id="rId12" Type="http://schemas.openxmlformats.org/officeDocument/2006/relationships/image" Target="../media/image88.emf"/><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image" Target="../media/image85.emf"/><Relationship Id="rId11" Type="http://schemas.openxmlformats.org/officeDocument/2006/relationships/oleObject" Target="../embeddings/oleObject84.bin"/><Relationship Id="rId5" Type="http://schemas.openxmlformats.org/officeDocument/2006/relationships/oleObject" Target="../embeddings/oleObject81.bin"/><Relationship Id="rId10" Type="http://schemas.openxmlformats.org/officeDocument/2006/relationships/image" Target="../media/image87.emf"/><Relationship Id="rId4" Type="http://schemas.openxmlformats.org/officeDocument/2006/relationships/image" Target="../media/image84.emf"/><Relationship Id="rId9" Type="http://schemas.openxmlformats.org/officeDocument/2006/relationships/oleObject" Target="../embeddings/oleObject83.bin"/></Relationships>
</file>

<file path=ppt/slides/_rels/slide37.xml.rels><?xml version="1.0" encoding="UTF-8" standalone="yes"?>
<Relationships xmlns="http://schemas.openxmlformats.org/package/2006/relationships"><Relationship Id="rId8" Type="http://schemas.openxmlformats.org/officeDocument/2006/relationships/hyperlink" Target="../&#31532;12&#35762;%20&#35745;&#31639;&#26426;&#27169;&#25311;/road2.m" TargetMode="External"/><Relationship Id="rId13" Type="http://schemas.openxmlformats.org/officeDocument/2006/relationships/image" Target="../media/image92.emf"/><Relationship Id="rId18" Type="http://schemas.openxmlformats.org/officeDocument/2006/relationships/oleObject" Target="../embeddings/oleObject91.bin"/><Relationship Id="rId3" Type="http://schemas.openxmlformats.org/officeDocument/2006/relationships/oleObject" Target="../embeddings/oleObject85.bin"/><Relationship Id="rId21" Type="http://schemas.openxmlformats.org/officeDocument/2006/relationships/image" Target="../media/image96.wmf"/><Relationship Id="rId7" Type="http://schemas.openxmlformats.org/officeDocument/2006/relationships/hyperlink" Target="../../MATLAB/bin/matlab.exe" TargetMode="External"/><Relationship Id="rId12" Type="http://schemas.openxmlformats.org/officeDocument/2006/relationships/oleObject" Target="../embeddings/oleObject88.bin"/><Relationship Id="rId17" Type="http://schemas.openxmlformats.org/officeDocument/2006/relationships/image" Target="../media/image94.emf"/><Relationship Id="rId2" Type="http://schemas.openxmlformats.org/officeDocument/2006/relationships/slideLayout" Target="../slideLayouts/slideLayout7.xml"/><Relationship Id="rId16" Type="http://schemas.openxmlformats.org/officeDocument/2006/relationships/oleObject" Target="../embeddings/oleObject90.bin"/><Relationship Id="rId20" Type="http://schemas.openxmlformats.org/officeDocument/2006/relationships/oleObject" Target="../embeddings/oleObject92.bin"/><Relationship Id="rId1" Type="http://schemas.openxmlformats.org/officeDocument/2006/relationships/vmlDrawing" Target="../drawings/vmlDrawing25.vml"/><Relationship Id="rId6" Type="http://schemas.openxmlformats.org/officeDocument/2006/relationships/image" Target="../media/image90.png"/><Relationship Id="rId11" Type="http://schemas.openxmlformats.org/officeDocument/2006/relationships/image" Target="../media/image91.wmf"/><Relationship Id="rId5" Type="http://schemas.openxmlformats.org/officeDocument/2006/relationships/oleObject" Target="../embeddings/oleObject86.bin"/><Relationship Id="rId15" Type="http://schemas.openxmlformats.org/officeDocument/2006/relationships/image" Target="../media/image93.wmf"/><Relationship Id="rId10" Type="http://schemas.openxmlformats.org/officeDocument/2006/relationships/oleObject" Target="../embeddings/oleObject87.bin"/><Relationship Id="rId19" Type="http://schemas.openxmlformats.org/officeDocument/2006/relationships/image" Target="../media/image95.emf"/><Relationship Id="rId4" Type="http://schemas.openxmlformats.org/officeDocument/2006/relationships/image" Target="../media/image89.wmf"/><Relationship Id="rId9" Type="http://schemas.openxmlformats.org/officeDocument/2006/relationships/hyperlink" Target="../&#31532;12&#35762;%20&#35745;&#31639;&#26426;&#27169;&#25311;/floyd.m" TargetMode="External"/><Relationship Id="rId14" Type="http://schemas.openxmlformats.org/officeDocument/2006/relationships/oleObject" Target="../embeddings/oleObject89.bin"/><Relationship Id="rId22" Type="http://schemas.openxmlformats.org/officeDocument/2006/relationships/slide" Target="slide16.xml"/></Relationships>
</file>

<file path=ppt/slides/_rels/slide38.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oleObject" Target="../embeddings/oleObject93.bin"/><Relationship Id="rId7" Type="http://schemas.openxmlformats.org/officeDocument/2006/relationships/slide" Target="slide60.xml"/><Relationship Id="rId2" Type="http://schemas.openxmlformats.org/officeDocument/2006/relationships/slideLayout" Target="../slideLayouts/slideLayout7.xml"/><Relationship Id="rId1" Type="http://schemas.openxmlformats.org/officeDocument/2006/relationships/vmlDrawing" Target="../drawings/vmlDrawing26.vml"/><Relationship Id="rId6" Type="http://schemas.openxmlformats.org/officeDocument/2006/relationships/slide" Target="slide9.xml"/><Relationship Id="rId5" Type="http://schemas.openxmlformats.org/officeDocument/2006/relationships/slide" Target="slide54.xml"/><Relationship Id="rId10" Type="http://schemas.openxmlformats.org/officeDocument/2006/relationships/slide" Target="slide50.xml"/><Relationship Id="rId4" Type="http://schemas.openxmlformats.org/officeDocument/2006/relationships/image" Target="../media/image29.wmf"/><Relationship Id="rId9" Type="http://schemas.openxmlformats.org/officeDocument/2006/relationships/slide" Target="slide64.xml"/></Relationships>
</file>

<file path=ppt/slides/_rels/slide39.xml.rels><?xml version="1.0" encoding="UTF-8" standalone="yes"?>
<Relationships xmlns="http://schemas.openxmlformats.org/package/2006/relationships"><Relationship Id="rId2" Type="http://schemas.openxmlformats.org/officeDocument/2006/relationships/slide" Target="slide5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9.png"/><Relationship Id="rId7" Type="http://schemas.openxmlformats.org/officeDocument/2006/relationships/image" Target="../media/image7.e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6.emf"/><Relationship Id="rId4" Type="http://schemas.openxmlformats.org/officeDocument/2006/relationships/oleObject" Target="../embeddings/oleObject2.bin"/><Relationship Id="rId9" Type="http://schemas.openxmlformats.org/officeDocument/2006/relationships/image" Target="../media/image8.w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97.w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slideLayout" Target="../slideLayouts/slideLayout7.xml"/><Relationship Id="rId1" Type="http://schemas.openxmlformats.org/officeDocument/2006/relationships/vmlDrawing" Target="../drawings/vmlDrawing27.vml"/><Relationship Id="rId5" Type="http://schemas.openxmlformats.org/officeDocument/2006/relationships/hyperlink" Target="../../MATLAB/bin/matlab.exe" TargetMode="External"/><Relationship Id="rId4" Type="http://schemas.openxmlformats.org/officeDocument/2006/relationships/image" Target="../media/image106.png"/></Relationships>
</file>

<file path=ppt/slides/_rels/slide43.xml.rels><?xml version="1.0" encoding="UTF-8" standalone="yes"?>
<Relationships xmlns="http://schemas.openxmlformats.org/package/2006/relationships"><Relationship Id="rId2" Type="http://schemas.openxmlformats.org/officeDocument/2006/relationships/slide" Target="slide5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07.w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slideLayout" Target="../slideLayouts/slideLayout7.xml"/><Relationship Id="rId1" Type="http://schemas.openxmlformats.org/officeDocument/2006/relationships/vmlDrawing" Target="../drawings/vmlDrawing28.vml"/><Relationship Id="rId5" Type="http://schemas.openxmlformats.org/officeDocument/2006/relationships/hyperlink" Target="../../MATLAB/bin/matlab.exe" TargetMode="External"/><Relationship Id="rId4" Type="http://schemas.openxmlformats.org/officeDocument/2006/relationships/image" Target="../media/image106.png"/></Relationships>
</file>

<file path=ppt/slides/_rels/slide47.xml.rels><?xml version="1.0" encoding="UTF-8" standalone="yes"?>
<Relationships xmlns="http://schemas.openxmlformats.org/package/2006/relationships"><Relationship Id="rId2" Type="http://schemas.openxmlformats.org/officeDocument/2006/relationships/slide" Target="slide5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oleObject" Target="../embeddings/oleObject96.bin"/><Relationship Id="rId7" Type="http://schemas.openxmlformats.org/officeDocument/2006/relationships/slide" Target="slide49.xml"/><Relationship Id="rId2" Type="http://schemas.openxmlformats.org/officeDocument/2006/relationships/slideLayout" Target="../slideLayouts/slideLayout7.xml"/><Relationship Id="rId1" Type="http://schemas.openxmlformats.org/officeDocument/2006/relationships/vmlDrawing" Target="../drawings/vmlDrawing29.vml"/><Relationship Id="rId6" Type="http://schemas.openxmlformats.org/officeDocument/2006/relationships/slide" Target="slide37.xml"/><Relationship Id="rId5" Type="http://schemas.openxmlformats.org/officeDocument/2006/relationships/slide" Target="slide32.xml"/><Relationship Id="rId4" Type="http://schemas.openxmlformats.org/officeDocument/2006/relationships/image" Target="../media/image108.e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Layout" Target="../slideLayouts/slideLayout7.xml"/><Relationship Id="rId1" Type="http://schemas.openxmlformats.org/officeDocument/2006/relationships/vmlDrawing" Target="../drawings/vmlDrawing30.vml"/><Relationship Id="rId4" Type="http://schemas.openxmlformats.org/officeDocument/2006/relationships/image" Target="../media/image109.emf"/></Relationships>
</file>

<file path=ppt/slides/_rels/slide5.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0.emf"/><Relationship Id="rId5" Type="http://schemas.openxmlformats.org/officeDocument/2006/relationships/oleObject" Target="../embeddings/oleObject6.bin"/><Relationship Id="rId4" Type="http://schemas.openxmlformats.org/officeDocument/2006/relationships/image" Target="../media/image9.emf"/><Relationship Id="rId9" Type="http://schemas.openxmlformats.org/officeDocument/2006/relationships/image" Target="../media/image12.wmf"/></Relationships>
</file>

<file path=ppt/slides/_rels/slide50.xml.rels><?xml version="1.0" encoding="UTF-8" standalone="yes"?>
<Relationships xmlns="http://schemas.openxmlformats.org/package/2006/relationships"><Relationship Id="rId8" Type="http://schemas.openxmlformats.org/officeDocument/2006/relationships/image" Target="../media/image112.emf"/><Relationship Id="rId3" Type="http://schemas.openxmlformats.org/officeDocument/2006/relationships/oleObject" Target="../embeddings/oleObject98.bin"/><Relationship Id="rId7" Type="http://schemas.openxmlformats.org/officeDocument/2006/relationships/oleObject" Target="../embeddings/oleObject100.bin"/><Relationship Id="rId2" Type="http://schemas.openxmlformats.org/officeDocument/2006/relationships/slideLayout" Target="../slideLayouts/slideLayout7.xml"/><Relationship Id="rId1" Type="http://schemas.openxmlformats.org/officeDocument/2006/relationships/vmlDrawing" Target="../drawings/vmlDrawing31.vml"/><Relationship Id="rId6" Type="http://schemas.openxmlformats.org/officeDocument/2006/relationships/image" Target="../media/image111.png"/><Relationship Id="rId5" Type="http://schemas.openxmlformats.org/officeDocument/2006/relationships/oleObject" Target="../embeddings/oleObject99.bin"/><Relationship Id="rId4" Type="http://schemas.openxmlformats.org/officeDocument/2006/relationships/image" Target="../media/image110.emf"/></Relationships>
</file>

<file path=ppt/slides/_rels/slide51.xml.rels><?xml version="1.0" encoding="UTF-8" standalone="yes"?>
<Relationships xmlns="http://schemas.openxmlformats.org/package/2006/relationships"><Relationship Id="rId8" Type="http://schemas.openxmlformats.org/officeDocument/2006/relationships/image" Target="../media/image115.emf"/><Relationship Id="rId3" Type="http://schemas.openxmlformats.org/officeDocument/2006/relationships/oleObject" Target="../embeddings/oleObject101.bin"/><Relationship Id="rId7" Type="http://schemas.openxmlformats.org/officeDocument/2006/relationships/oleObject" Target="../embeddings/oleObject103.bin"/><Relationship Id="rId2" Type="http://schemas.openxmlformats.org/officeDocument/2006/relationships/slideLayout" Target="../slideLayouts/slideLayout7.xml"/><Relationship Id="rId1" Type="http://schemas.openxmlformats.org/officeDocument/2006/relationships/vmlDrawing" Target="../drawings/vmlDrawing32.vml"/><Relationship Id="rId6" Type="http://schemas.openxmlformats.org/officeDocument/2006/relationships/image" Target="../media/image114.emf"/><Relationship Id="rId5" Type="http://schemas.openxmlformats.org/officeDocument/2006/relationships/oleObject" Target="../embeddings/oleObject102.bin"/><Relationship Id="rId4" Type="http://schemas.openxmlformats.org/officeDocument/2006/relationships/image" Target="../media/image113.emf"/></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106.bin"/><Relationship Id="rId3" Type="http://schemas.openxmlformats.org/officeDocument/2006/relationships/oleObject" Target="../embeddings/oleObject104.bin"/><Relationship Id="rId7" Type="http://schemas.openxmlformats.org/officeDocument/2006/relationships/image" Target="../media/image117.emf"/><Relationship Id="rId12" Type="http://schemas.openxmlformats.org/officeDocument/2006/relationships/slide" Target="slide31.xml"/><Relationship Id="rId2" Type="http://schemas.openxmlformats.org/officeDocument/2006/relationships/slideLayout" Target="../slideLayouts/slideLayout7.xml"/><Relationship Id="rId1" Type="http://schemas.openxmlformats.org/officeDocument/2006/relationships/vmlDrawing" Target="../drawings/vmlDrawing33.vml"/><Relationship Id="rId6" Type="http://schemas.openxmlformats.org/officeDocument/2006/relationships/oleObject" Target="../embeddings/oleObject105.bin"/><Relationship Id="rId11" Type="http://schemas.openxmlformats.org/officeDocument/2006/relationships/image" Target="../media/image119.emf"/><Relationship Id="rId5" Type="http://schemas.openxmlformats.org/officeDocument/2006/relationships/image" Target="../media/image120.jpeg"/><Relationship Id="rId10" Type="http://schemas.openxmlformats.org/officeDocument/2006/relationships/oleObject" Target="../embeddings/oleObject107.bin"/><Relationship Id="rId4" Type="http://schemas.openxmlformats.org/officeDocument/2006/relationships/image" Target="../media/image116.emf"/><Relationship Id="rId9" Type="http://schemas.openxmlformats.org/officeDocument/2006/relationships/image" Target="../media/image118.emf"/></Relationships>
</file>

<file path=ppt/slides/_rels/slide53.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oleObject" Target="../embeddings/oleObject113.bin"/><Relationship Id="rId18" Type="http://schemas.openxmlformats.org/officeDocument/2006/relationships/oleObject" Target="../embeddings/oleObject114.bin"/><Relationship Id="rId3" Type="http://schemas.openxmlformats.org/officeDocument/2006/relationships/oleObject" Target="../embeddings/oleObject108.bin"/><Relationship Id="rId7" Type="http://schemas.openxmlformats.org/officeDocument/2006/relationships/oleObject" Target="../embeddings/oleObject110.bin"/><Relationship Id="rId12" Type="http://schemas.openxmlformats.org/officeDocument/2006/relationships/image" Target="../media/image125.emf"/><Relationship Id="rId17" Type="http://schemas.openxmlformats.org/officeDocument/2006/relationships/hyperlink" Target="../&#31532;12&#35762;%20&#35745;&#31639;&#26426;&#27169;&#25311;/road3.m" TargetMode="External"/><Relationship Id="rId2" Type="http://schemas.openxmlformats.org/officeDocument/2006/relationships/slideLayout" Target="../slideLayouts/slideLayout7.xml"/><Relationship Id="rId16" Type="http://schemas.openxmlformats.org/officeDocument/2006/relationships/hyperlink" Target="../&#31532;12&#35762;%20&#35745;&#31639;&#26426;&#27169;&#25311;/floyd.m" TargetMode="External"/><Relationship Id="rId1" Type="http://schemas.openxmlformats.org/officeDocument/2006/relationships/vmlDrawing" Target="../drawings/vmlDrawing34.vml"/><Relationship Id="rId6" Type="http://schemas.openxmlformats.org/officeDocument/2006/relationships/image" Target="../media/image122.emf"/><Relationship Id="rId11" Type="http://schemas.openxmlformats.org/officeDocument/2006/relationships/oleObject" Target="../embeddings/oleObject112.bin"/><Relationship Id="rId5" Type="http://schemas.openxmlformats.org/officeDocument/2006/relationships/oleObject" Target="../embeddings/oleObject109.bin"/><Relationship Id="rId15" Type="http://schemas.openxmlformats.org/officeDocument/2006/relationships/hyperlink" Target="../../MATLAB/bin/matlab.exe" TargetMode="External"/><Relationship Id="rId10" Type="http://schemas.openxmlformats.org/officeDocument/2006/relationships/image" Target="../media/image124.emf"/><Relationship Id="rId19" Type="http://schemas.openxmlformats.org/officeDocument/2006/relationships/image" Target="../media/image127.wmf"/><Relationship Id="rId4" Type="http://schemas.openxmlformats.org/officeDocument/2006/relationships/image" Target="../media/image121.emf"/><Relationship Id="rId9" Type="http://schemas.openxmlformats.org/officeDocument/2006/relationships/oleObject" Target="../embeddings/oleObject111.bin"/><Relationship Id="rId14" Type="http://schemas.openxmlformats.org/officeDocument/2006/relationships/image" Target="../media/image126.e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15.bin"/><Relationship Id="rId2" Type="http://schemas.openxmlformats.org/officeDocument/2006/relationships/slideLayout" Target="../slideLayouts/slideLayout7.xml"/><Relationship Id="rId1" Type="http://schemas.openxmlformats.org/officeDocument/2006/relationships/vmlDrawing" Target="../drawings/vmlDrawing35.vml"/><Relationship Id="rId5" Type="http://schemas.openxmlformats.org/officeDocument/2006/relationships/slide" Target="slide31.xml"/><Relationship Id="rId4" Type="http://schemas.openxmlformats.org/officeDocument/2006/relationships/image" Target="../media/image128.wmf"/></Relationships>
</file>

<file path=ppt/slides/_rels/slide55.xml.rels><?xml version="1.0" encoding="UTF-8" standalone="yes"?>
<Relationships xmlns="http://schemas.openxmlformats.org/package/2006/relationships"><Relationship Id="rId8" Type="http://schemas.openxmlformats.org/officeDocument/2006/relationships/image" Target="../media/image131.emf"/><Relationship Id="rId13" Type="http://schemas.openxmlformats.org/officeDocument/2006/relationships/slide" Target="slide31.xml"/><Relationship Id="rId3" Type="http://schemas.openxmlformats.org/officeDocument/2006/relationships/oleObject" Target="../embeddings/oleObject116.bin"/><Relationship Id="rId7" Type="http://schemas.openxmlformats.org/officeDocument/2006/relationships/oleObject" Target="../embeddings/oleObject118.bin"/><Relationship Id="rId12" Type="http://schemas.openxmlformats.org/officeDocument/2006/relationships/image" Target="../media/image133.emf"/><Relationship Id="rId2" Type="http://schemas.openxmlformats.org/officeDocument/2006/relationships/slideLayout" Target="../slideLayouts/slideLayout7.xml"/><Relationship Id="rId1" Type="http://schemas.openxmlformats.org/officeDocument/2006/relationships/vmlDrawing" Target="../drawings/vmlDrawing36.vml"/><Relationship Id="rId6" Type="http://schemas.openxmlformats.org/officeDocument/2006/relationships/image" Target="../media/image130.png"/><Relationship Id="rId11" Type="http://schemas.openxmlformats.org/officeDocument/2006/relationships/oleObject" Target="../embeddings/oleObject120.bin"/><Relationship Id="rId5" Type="http://schemas.openxmlformats.org/officeDocument/2006/relationships/oleObject" Target="../embeddings/oleObject117.bin"/><Relationship Id="rId10" Type="http://schemas.openxmlformats.org/officeDocument/2006/relationships/image" Target="../media/image132.emf"/><Relationship Id="rId4" Type="http://schemas.openxmlformats.org/officeDocument/2006/relationships/image" Target="../media/image129.emf"/><Relationship Id="rId9" Type="http://schemas.openxmlformats.org/officeDocument/2006/relationships/oleObject" Target="../embeddings/oleObject119.bin"/></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oleObject9.bin"/><Relationship Id="rId5" Type="http://schemas.openxmlformats.org/officeDocument/2006/relationships/image" Target="../media/image13.emf"/><Relationship Id="rId4" Type="http://schemas.openxmlformats.org/officeDocument/2006/relationships/oleObject" Target="../embeddings/oleObject8.bin"/></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16.png"/><Relationship Id="rId11" Type="http://schemas.openxmlformats.org/officeDocument/2006/relationships/image" Target="../media/image18.emf"/><Relationship Id="rId5" Type="http://schemas.openxmlformats.org/officeDocument/2006/relationships/oleObject" Target="../embeddings/oleObject11.bin"/><Relationship Id="rId10" Type="http://schemas.openxmlformats.org/officeDocument/2006/relationships/oleObject" Target="../embeddings/oleObject13.bin"/><Relationship Id="rId4" Type="http://schemas.openxmlformats.org/officeDocument/2006/relationships/image" Target="../media/image15.wmf"/><Relationship Id="rId9" Type="http://schemas.openxmlformats.org/officeDocument/2006/relationships/slide" Target="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slideLayout" Target="../slideLayouts/slideLayout2.xml"/><Relationship Id="rId1" Type="http://schemas.openxmlformats.org/officeDocument/2006/relationships/vmlDrawing" Target="../drawings/vmlDrawing37.vml"/><Relationship Id="rId5" Type="http://schemas.openxmlformats.org/officeDocument/2006/relationships/image" Target="../media/image135.emf"/><Relationship Id="rId4" Type="http://schemas.openxmlformats.org/officeDocument/2006/relationships/package" Target="../embeddings/Microsoft_Word___1.docx"/></Relationships>
</file>

<file path=ppt/slides/_rels/slide7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slideLayout" Target="../slideLayouts/slideLayout2.xml"/><Relationship Id="rId1" Type="http://schemas.openxmlformats.org/officeDocument/2006/relationships/vmlDrawing" Target="../drawings/vmlDrawing38.vml"/><Relationship Id="rId5" Type="http://schemas.openxmlformats.org/officeDocument/2006/relationships/image" Target="../media/image137.emf"/><Relationship Id="rId4" Type="http://schemas.openxmlformats.org/officeDocument/2006/relationships/package" Target="../embeddings/Microsoft_Word___2.docx"/></Relationships>
</file>

<file path=ppt/slides/_rels/slide7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slideLayout" Target="../slideLayouts/slideLayout2.xml"/><Relationship Id="rId1" Type="http://schemas.openxmlformats.org/officeDocument/2006/relationships/vmlDrawing" Target="../drawings/vmlDrawing39.vml"/><Relationship Id="rId5" Type="http://schemas.openxmlformats.org/officeDocument/2006/relationships/image" Target="../media/image138.emf"/><Relationship Id="rId4" Type="http://schemas.openxmlformats.org/officeDocument/2006/relationships/package" Target="../embeddings/Microsoft_Word___3.docx"/></Relationships>
</file>

<file path=ppt/slides/_rels/slide7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slideLayout" Target="../slideLayouts/slideLayout2.xml"/><Relationship Id="rId1" Type="http://schemas.openxmlformats.org/officeDocument/2006/relationships/vmlDrawing" Target="../drawings/vmlDrawing40.vml"/><Relationship Id="rId5" Type="http://schemas.openxmlformats.org/officeDocument/2006/relationships/image" Target="../media/image140.emf"/><Relationship Id="rId4" Type="http://schemas.openxmlformats.org/officeDocument/2006/relationships/package" Target="../embeddings/Microsoft_Word___4.docx"/></Relationships>
</file>

<file path=ppt/slides/_rels/slide7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vmlDrawing" Target="../drawings/vmlDrawing41.vml"/><Relationship Id="rId6" Type="http://schemas.openxmlformats.org/officeDocument/2006/relationships/image" Target="../media/image143.emf"/><Relationship Id="rId5" Type="http://schemas.openxmlformats.org/officeDocument/2006/relationships/package" Target="../embeddings/Microsoft_Word___5.docx"/><Relationship Id="rId4" Type="http://schemas.openxmlformats.org/officeDocument/2006/relationships/image" Target="../media/image11.png"/></Relationships>
</file>

<file path=ppt/slides/_rels/slide7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20.png"/><Relationship Id="rId11" Type="http://schemas.openxmlformats.org/officeDocument/2006/relationships/image" Target="../media/image23.wmf"/><Relationship Id="rId5" Type="http://schemas.openxmlformats.org/officeDocument/2006/relationships/oleObject" Target="../embeddings/oleObject15.bin"/><Relationship Id="rId10" Type="http://schemas.openxmlformats.org/officeDocument/2006/relationships/image" Target="../media/image22.wmf"/><Relationship Id="rId4" Type="http://schemas.openxmlformats.org/officeDocument/2006/relationships/image" Target="../media/image19.emf"/><Relationship Id="rId9" Type="http://schemas.openxmlformats.org/officeDocument/2006/relationships/oleObject" Target="../embeddings/oleObject17.bin"/></Relationships>
</file>

<file path=ppt/slides/_rels/slide80.xml.rels><?xml version="1.0" encoding="UTF-8" standalone="yes"?>
<Relationships xmlns="http://schemas.openxmlformats.org/package/2006/relationships"><Relationship Id="rId3" Type="http://schemas.openxmlformats.org/officeDocument/2006/relationships/image" Target="../media/image146.emf"/><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package" Target="../embeddings/Microsoft_Word___6.docx"/><Relationship Id="rId2" Type="http://schemas.openxmlformats.org/officeDocument/2006/relationships/slideLayout" Target="../slideLayouts/slideLayout2.xml"/><Relationship Id="rId1" Type="http://schemas.openxmlformats.org/officeDocument/2006/relationships/vmlDrawing" Target="../drawings/vmlDrawing42.vml"/><Relationship Id="rId4" Type="http://schemas.openxmlformats.org/officeDocument/2006/relationships/image" Target="../media/image147.emf"/></Relationships>
</file>

<file path=ppt/slides/_rels/slide8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slideLayout" Target="../slideLayouts/slideLayout2.xml"/><Relationship Id="rId1" Type="http://schemas.openxmlformats.org/officeDocument/2006/relationships/vmlDrawing" Target="../drawings/vmlDrawing43.vml"/><Relationship Id="rId5" Type="http://schemas.openxmlformats.org/officeDocument/2006/relationships/image" Target="../media/image150.emf"/><Relationship Id="rId4" Type="http://schemas.openxmlformats.org/officeDocument/2006/relationships/package" Target="../embeddings/Microsoft_Word___7.docx"/></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2.xml"/><Relationship Id="rId1" Type="http://schemas.openxmlformats.org/officeDocument/2006/relationships/vmlDrawing" Target="../drawings/vmlDrawing44.vml"/><Relationship Id="rId5" Type="http://schemas.openxmlformats.org/officeDocument/2006/relationships/image" Target="../media/image153.emf"/><Relationship Id="rId4" Type="http://schemas.openxmlformats.org/officeDocument/2006/relationships/package" Target="../embeddings/Microsoft_Word___8.docx"/></Relationships>
</file>

<file path=ppt/slides/_rels/slide8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slideLayout" Target="../slideLayouts/slideLayout2.xml"/><Relationship Id="rId1" Type="http://schemas.openxmlformats.org/officeDocument/2006/relationships/vmlDrawing" Target="../drawings/vmlDrawing45.vml"/><Relationship Id="rId5" Type="http://schemas.openxmlformats.org/officeDocument/2006/relationships/image" Target="../media/image154.emf"/><Relationship Id="rId4" Type="http://schemas.openxmlformats.org/officeDocument/2006/relationships/package" Target="../embeddings/Microsoft_Word___9.docx"/></Relationships>
</file>

<file path=ppt/slides/_rels/slide89.xml.rels><?xml version="1.0" encoding="UTF-8" standalone="yes"?>
<Relationships xmlns="http://schemas.openxmlformats.org/package/2006/relationships"><Relationship Id="rId3" Type="http://schemas.openxmlformats.org/officeDocument/2006/relationships/package" Target="../embeddings/Microsoft_Word___10.docx"/><Relationship Id="rId2" Type="http://schemas.openxmlformats.org/officeDocument/2006/relationships/slideLayout" Target="../slideLayouts/slideLayout2.xml"/><Relationship Id="rId1" Type="http://schemas.openxmlformats.org/officeDocument/2006/relationships/vmlDrawing" Target="../drawings/vmlDrawing46.vml"/><Relationship Id="rId6" Type="http://schemas.openxmlformats.org/officeDocument/2006/relationships/image" Target="../media/image22.png"/><Relationship Id="rId4" Type="http://schemas.openxmlformats.org/officeDocument/2006/relationships/image" Target="../media/image155.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8.bin"/><Relationship Id="rId7" Type="http://schemas.openxmlformats.org/officeDocument/2006/relationships/slide" Target="slide4.xml"/><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25.emf"/><Relationship Id="rId5" Type="http://schemas.openxmlformats.org/officeDocument/2006/relationships/oleObject" Target="../embeddings/oleObject19.bin"/><Relationship Id="rId4" Type="http://schemas.openxmlformats.org/officeDocument/2006/relationships/image" Target="../media/image24.emf"/></Relationships>
</file>

<file path=ppt/slides/_rels/slide90.xml.rels><?xml version="1.0" encoding="UTF-8" standalone="yes"?>
<Relationships xmlns="http://schemas.openxmlformats.org/package/2006/relationships"><Relationship Id="rId3" Type="http://schemas.openxmlformats.org/officeDocument/2006/relationships/package" Target="../embeddings/Microsoft_Word___11.docx"/><Relationship Id="rId2" Type="http://schemas.openxmlformats.org/officeDocument/2006/relationships/slideLayout" Target="../slideLayouts/slideLayout2.xml"/><Relationship Id="rId1" Type="http://schemas.openxmlformats.org/officeDocument/2006/relationships/vmlDrawing" Target="../drawings/vmlDrawing47.vml"/><Relationship Id="rId6" Type="http://schemas.openxmlformats.org/officeDocument/2006/relationships/image" Target="../media/image24.png"/><Relationship Id="rId4" Type="http://schemas.openxmlformats.org/officeDocument/2006/relationships/image" Target="../media/image156.emf"/></Relationships>
</file>

<file path=ppt/slides/_rels/slide91.xml.rels><?xml version="1.0" encoding="UTF-8" standalone="yes"?>
<Relationships xmlns="http://schemas.openxmlformats.org/package/2006/relationships"><Relationship Id="rId3" Type="http://schemas.openxmlformats.org/officeDocument/2006/relationships/package" Target="../embeddings/Microsoft_Word___12.docx"/><Relationship Id="rId2" Type="http://schemas.openxmlformats.org/officeDocument/2006/relationships/slideLayout" Target="../slideLayouts/slideLayout2.xml"/><Relationship Id="rId1" Type="http://schemas.openxmlformats.org/officeDocument/2006/relationships/vmlDrawing" Target="../drawings/vmlDrawing48.vml"/><Relationship Id="rId6" Type="http://schemas.openxmlformats.org/officeDocument/2006/relationships/image" Target="../media/image26.png"/><Relationship Id="rId4" Type="http://schemas.openxmlformats.org/officeDocument/2006/relationships/image" Target="../media/image157.emf"/></Relationships>
</file>

<file path=ppt/slides/_rels/slide92.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package" Target="../embeddings/Microsoft_Word___13.docx"/><Relationship Id="rId2" Type="http://schemas.openxmlformats.org/officeDocument/2006/relationships/slideLayout" Target="../slideLayouts/slideLayout2.xml"/><Relationship Id="rId1" Type="http://schemas.openxmlformats.org/officeDocument/2006/relationships/vmlDrawing" Target="../drawings/vmlDrawing49.vml"/><Relationship Id="rId4" Type="http://schemas.openxmlformats.org/officeDocument/2006/relationships/image" Target="../media/image158.emf"/></Relationships>
</file>

<file path=ppt/slides/_rels/slide97.xml.rels><?xml version="1.0" encoding="UTF-8" standalone="yes"?>
<Relationships xmlns="http://schemas.openxmlformats.org/package/2006/relationships"><Relationship Id="rId3" Type="http://schemas.openxmlformats.org/officeDocument/2006/relationships/package" Target="../embeddings/Microsoft_Word___14.docx"/><Relationship Id="rId2" Type="http://schemas.openxmlformats.org/officeDocument/2006/relationships/slideLayout" Target="../slideLayouts/slideLayout2.xml"/><Relationship Id="rId1" Type="http://schemas.openxmlformats.org/officeDocument/2006/relationships/vmlDrawing" Target="../drawings/vmlDrawing50.vml"/><Relationship Id="rId4" Type="http://schemas.openxmlformats.org/officeDocument/2006/relationships/image" Target="../media/image159.emf"/></Relationships>
</file>

<file path=ppt/slides/_rels/slide98.xml.rels><?xml version="1.0" encoding="UTF-8" standalone="yes"?>
<Relationships xmlns="http://schemas.openxmlformats.org/package/2006/relationships"><Relationship Id="rId3" Type="http://schemas.openxmlformats.org/officeDocument/2006/relationships/package" Target="../embeddings/Microsoft_Word___15.docx"/><Relationship Id="rId2" Type="http://schemas.openxmlformats.org/officeDocument/2006/relationships/slideLayout" Target="../slideLayouts/slideLayout2.xml"/><Relationship Id="rId1" Type="http://schemas.openxmlformats.org/officeDocument/2006/relationships/vmlDrawing" Target="../drawings/vmlDrawing51.vml"/><Relationship Id="rId4" Type="http://schemas.openxmlformats.org/officeDocument/2006/relationships/image" Target="../media/image160.emf"/></Relationships>
</file>

<file path=ppt/slides/_rels/slide99.xml.rels><?xml version="1.0" encoding="UTF-8" standalone="yes"?>
<Relationships xmlns="http://schemas.openxmlformats.org/package/2006/relationships"><Relationship Id="rId8" Type="http://schemas.openxmlformats.org/officeDocument/2006/relationships/image" Target="../media/image163.emf"/><Relationship Id="rId3" Type="http://schemas.openxmlformats.org/officeDocument/2006/relationships/package" Target="../embeddings/Microsoft_Word___16.docx"/><Relationship Id="rId7" Type="http://schemas.openxmlformats.org/officeDocument/2006/relationships/package" Target="../embeddings/Microsoft_Word___18.docx"/><Relationship Id="rId2" Type="http://schemas.openxmlformats.org/officeDocument/2006/relationships/slideLayout" Target="../slideLayouts/slideLayout2.xml"/><Relationship Id="rId1" Type="http://schemas.openxmlformats.org/officeDocument/2006/relationships/vmlDrawing" Target="../drawings/vmlDrawing52.vml"/><Relationship Id="rId6" Type="http://schemas.openxmlformats.org/officeDocument/2006/relationships/image" Target="../media/image162.emf"/><Relationship Id="rId5" Type="http://schemas.openxmlformats.org/officeDocument/2006/relationships/package" Target="../embeddings/Microsoft_Word___17.docx"/><Relationship Id="rId4" Type="http://schemas.openxmlformats.org/officeDocument/2006/relationships/image" Target="../media/image16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latin typeface="华文楷体" panose="02010600040101010101" pitchFamily="2" charset="-122"/>
                <a:ea typeface="华文楷体" panose="02010600040101010101" pitchFamily="2" charset="-122"/>
              </a:rPr>
              <a:t>数学建模</a:t>
            </a:r>
            <a:r>
              <a:rPr lang="en-US" altLang="zh-CN" dirty="0" smtClean="0">
                <a:latin typeface="华文楷体" panose="02010600040101010101" pitchFamily="2" charset="-122"/>
                <a:ea typeface="华文楷体" panose="02010600040101010101" pitchFamily="2" charset="-122"/>
              </a:rPr>
              <a:t>——</a:t>
            </a:r>
            <a:br>
              <a:rPr lang="en-US" altLang="zh-CN" dirty="0" smtClean="0">
                <a:latin typeface="华文楷体" panose="02010600040101010101" pitchFamily="2" charset="-122"/>
                <a:ea typeface="华文楷体" panose="02010600040101010101" pitchFamily="2" charset="-122"/>
              </a:rPr>
            </a:br>
            <a:r>
              <a:rPr lang="zh-CN" altLang="en-US" dirty="0">
                <a:latin typeface="华文楷体" panose="02010600040101010101" pitchFamily="2" charset="-122"/>
                <a:ea typeface="华文楷体" panose="02010600040101010101" pitchFamily="2" charset="-122"/>
              </a:rPr>
              <a:t>网络</a:t>
            </a:r>
            <a:r>
              <a:rPr lang="zh-CN" altLang="en-US" dirty="0" smtClean="0">
                <a:latin typeface="华文楷体" panose="02010600040101010101" pitchFamily="2" charset="-122"/>
                <a:ea typeface="华文楷体" panose="02010600040101010101" pitchFamily="2" charset="-122"/>
              </a:rPr>
              <a:t>图论模型</a:t>
            </a:r>
            <a:endParaRPr lang="zh-CN" altLang="en-US" dirty="0">
              <a:latin typeface="华文楷体" panose="02010600040101010101" pitchFamily="2" charset="-122"/>
              <a:ea typeface="华文楷体" panose="02010600040101010101" pitchFamily="2" charset="-122"/>
            </a:endParaRPr>
          </a:p>
        </p:txBody>
      </p:sp>
      <p:sp>
        <p:nvSpPr>
          <p:cNvPr id="3" name="副标题 2"/>
          <p:cNvSpPr>
            <a:spLocks noGrp="1"/>
          </p:cNvSpPr>
          <p:nvPr>
            <p:ph type="subTitle" idx="1"/>
          </p:nvPr>
        </p:nvSpPr>
        <p:spPr/>
        <p:txBody>
          <a:bodyPr/>
          <a:lstStyle/>
          <a:p>
            <a:r>
              <a:rPr lang="zh-CN" altLang="en-US" dirty="0" smtClean="0">
                <a:solidFill>
                  <a:schemeClr val="tx1"/>
                </a:solidFill>
                <a:latin typeface="华文楷体" panose="02010600040101010101" pitchFamily="2" charset="-122"/>
                <a:ea typeface="华文楷体" panose="02010600040101010101" pitchFamily="2" charset="-122"/>
              </a:rPr>
              <a:t>主讲教师：陈六新</a:t>
            </a:r>
            <a:endParaRPr lang="en-US" altLang="zh-CN" dirty="0" smtClean="0">
              <a:solidFill>
                <a:schemeClr val="tx1"/>
              </a:solidFill>
              <a:latin typeface="华文楷体" panose="02010600040101010101" pitchFamily="2" charset="-122"/>
              <a:ea typeface="华文楷体" panose="02010600040101010101" pitchFamily="2" charset="-122"/>
            </a:endParaRPr>
          </a:p>
          <a:p>
            <a:r>
              <a:rPr lang="zh-CN" altLang="en-US" dirty="0" smtClean="0">
                <a:latin typeface="华文楷体" panose="02010600040101010101" pitchFamily="2" charset="-122"/>
                <a:ea typeface="华文楷体" panose="02010600040101010101" pitchFamily="2" charset="-122"/>
              </a:rPr>
              <a:t>电话：</a:t>
            </a:r>
            <a:r>
              <a:rPr lang="en-US" altLang="zh-CN" dirty="0" smtClean="0">
                <a:latin typeface="华文楷体" panose="02010600040101010101" pitchFamily="2" charset="-122"/>
                <a:ea typeface="华文楷体" panose="02010600040101010101" pitchFamily="2" charset="-122"/>
              </a:rPr>
              <a:t>13983837287</a:t>
            </a:r>
            <a:endParaRPr lang="en-US" altLang="zh-CN" dirty="0" smtClean="0">
              <a:solidFill>
                <a:schemeClr val="tx1"/>
              </a:solidFill>
              <a:latin typeface="华文楷体" panose="02010600040101010101" pitchFamily="2" charset="-122"/>
              <a:ea typeface="华文楷体" panose="02010600040101010101" pitchFamily="2" charset="-122"/>
            </a:endParaRPr>
          </a:p>
        </p:txBody>
      </p:sp>
      <p:sp>
        <p:nvSpPr>
          <p:cNvPr id="4" name="页脚占位符 3"/>
          <p:cNvSpPr>
            <a:spLocks noGrp="1"/>
          </p:cNvSpPr>
          <p:nvPr>
            <p:ph type="ftr" sz="quarter" idx="11"/>
          </p:nvPr>
        </p:nvSpPr>
        <p:spPr/>
        <p:txBody>
          <a:bodyPr/>
          <a:lstStyle/>
          <a:p>
            <a:pPr>
              <a:defRPr/>
            </a:pPr>
            <a:r>
              <a:rPr lang="zh-CN" altLang="en-US" smtClean="0">
                <a:solidFill>
                  <a:srgbClr val="007A77"/>
                </a:solidFill>
              </a:rPr>
              <a:t>重庆邮电大学                      理学院           </a:t>
            </a:r>
            <a:endParaRPr lang="en-US" altLang="zh-CN">
              <a:solidFill>
                <a:srgbClr val="007A77"/>
              </a:solidFill>
            </a:endParaRPr>
          </a:p>
        </p:txBody>
      </p:sp>
      <p:sp>
        <p:nvSpPr>
          <p:cNvPr id="5" name="灯片编号占位符 4"/>
          <p:cNvSpPr>
            <a:spLocks noGrp="1"/>
          </p:cNvSpPr>
          <p:nvPr>
            <p:ph type="sldNum" sz="quarter" idx="12"/>
          </p:nvPr>
        </p:nvSpPr>
        <p:spPr/>
        <p:txBody>
          <a:bodyPr/>
          <a:lstStyle/>
          <a:p>
            <a:pPr>
              <a:defRPr/>
            </a:pPr>
            <a:fld id="{EE087086-7290-4A83-95BC-A6F181A9FCCF}" type="slidenum">
              <a:rPr lang="en-US" altLang="zh-CN" smtClean="0">
                <a:solidFill>
                  <a:srgbClr val="007A77"/>
                </a:solidFill>
              </a:rPr>
              <a:pPr>
                <a:defRPr/>
              </a:pPr>
              <a:t>1</a:t>
            </a:fld>
            <a:endParaRPr lang="en-US" altLang="zh-CN">
              <a:solidFill>
                <a:srgbClr val="007A77"/>
              </a:solidFill>
            </a:endParaRPr>
          </a:p>
        </p:txBody>
      </p:sp>
      <p:sp>
        <p:nvSpPr>
          <p:cNvPr id="6" name="日期占位符 5"/>
          <p:cNvSpPr>
            <a:spLocks noGrp="1"/>
          </p:cNvSpPr>
          <p:nvPr>
            <p:ph type="dt" sz="half" idx="10"/>
          </p:nvPr>
        </p:nvSpPr>
        <p:spPr/>
        <p:txBody>
          <a:bodyPr/>
          <a:lstStyle/>
          <a:p>
            <a:pPr>
              <a:defRPr/>
            </a:pPr>
            <a:fld id="{127DF7F9-64CB-4CC0-AA6F-9C15F280CFB2}" type="datetime3">
              <a:rPr lang="zh-CN" altLang="en-US" smtClean="0">
                <a:solidFill>
                  <a:srgbClr val="007A77"/>
                </a:solidFill>
              </a:rPr>
              <a:t>2016年7月13日星期三</a:t>
            </a:fld>
            <a:endParaRPr lang="en-US" altLang="zh-CN">
              <a:solidFill>
                <a:srgbClr val="007A77"/>
              </a:solidFill>
            </a:endParaRPr>
          </a:p>
        </p:txBody>
      </p:sp>
    </p:spTree>
    <p:extLst>
      <p:ext uri="{BB962C8B-B14F-4D97-AF65-F5344CB8AC3E}">
        <p14:creationId xmlns:p14="http://schemas.microsoft.com/office/powerpoint/2010/main" val="4792552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460" name="Object 4"/>
          <p:cNvGraphicFramePr>
            <a:graphicFrameLocks noChangeAspect="1"/>
          </p:cNvGraphicFramePr>
          <p:nvPr>
            <p:extLst>
              <p:ext uri="{D42A27DB-BD31-4B8C-83A1-F6EECF244321}">
                <p14:modId xmlns:p14="http://schemas.microsoft.com/office/powerpoint/2010/main" val="3260242281"/>
              </p:ext>
            </p:extLst>
          </p:nvPr>
        </p:nvGraphicFramePr>
        <p:xfrm>
          <a:off x="755650" y="3357563"/>
          <a:ext cx="2447925" cy="1873250"/>
        </p:xfrm>
        <a:graphic>
          <a:graphicData uri="http://schemas.openxmlformats.org/presentationml/2006/ole">
            <mc:AlternateContent xmlns:mc="http://schemas.openxmlformats.org/markup-compatibility/2006">
              <mc:Choice xmlns:v="urn:schemas-microsoft-com:vml" Requires="v">
                <p:oleObj spid="_x0000_s11540" name="BMP 图像" r:id="rId3" imgW="9001080" imgH="8896320" progId="Paint.Picture">
                  <p:embed/>
                </p:oleObj>
              </mc:Choice>
              <mc:Fallback>
                <p:oleObj name="BMP 图像" r:id="rId3" imgW="9001080" imgH="8896320" progId="Paint.Picture">
                  <p:embed/>
                  <p:pic>
                    <p:nvPicPr>
                      <p:cNvPr id="0" name=""/>
                      <p:cNvPicPr>
                        <a:picLocks noChangeAspect="1" noChangeArrowheads="1"/>
                      </p:cNvPicPr>
                      <p:nvPr/>
                    </p:nvPicPr>
                    <p:blipFill>
                      <a:blip r:embed="rId4"/>
                      <a:srcRect/>
                      <a:stretch>
                        <a:fillRect/>
                      </a:stretch>
                    </p:blipFill>
                    <p:spPr bwMode="auto">
                      <a:xfrm>
                        <a:off x="755650" y="3357563"/>
                        <a:ext cx="2447925" cy="187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61" name="Object 5"/>
          <p:cNvGraphicFramePr>
            <a:graphicFrameLocks noChangeAspect="1"/>
          </p:cNvGraphicFramePr>
          <p:nvPr>
            <p:extLst>
              <p:ext uri="{D42A27DB-BD31-4B8C-83A1-F6EECF244321}">
                <p14:modId xmlns:p14="http://schemas.microsoft.com/office/powerpoint/2010/main" val="2048728784"/>
              </p:ext>
            </p:extLst>
          </p:nvPr>
        </p:nvGraphicFramePr>
        <p:xfrm>
          <a:off x="3736975" y="3127375"/>
          <a:ext cx="5114925" cy="2359025"/>
        </p:xfrm>
        <a:graphic>
          <a:graphicData uri="http://schemas.openxmlformats.org/presentationml/2006/ole">
            <mc:AlternateContent xmlns:mc="http://schemas.openxmlformats.org/markup-compatibility/2006">
              <mc:Choice xmlns:v="urn:schemas-microsoft-com:vml" Requires="v">
                <p:oleObj spid="_x0000_s11541" name="Document" r:id="rId5" imgW="2583434" imgH="1189568" progId="Word.Document.8">
                  <p:embed/>
                </p:oleObj>
              </mc:Choice>
              <mc:Fallback>
                <p:oleObj name="Document" r:id="rId5" imgW="2583434" imgH="1189568" progId="Word.Document.8">
                  <p:embed/>
                  <p:pic>
                    <p:nvPicPr>
                      <p:cNvPr id="0" name=""/>
                      <p:cNvPicPr>
                        <a:picLocks noChangeAspect="1" noChangeArrowheads="1"/>
                      </p:cNvPicPr>
                      <p:nvPr/>
                    </p:nvPicPr>
                    <p:blipFill>
                      <a:blip r:embed="rId6"/>
                      <a:srcRect/>
                      <a:stretch>
                        <a:fillRect/>
                      </a:stretch>
                    </p:blipFill>
                    <p:spPr bwMode="auto">
                      <a:xfrm>
                        <a:off x="3736975" y="3127375"/>
                        <a:ext cx="5114925" cy="235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62" name="Rectangle 6"/>
          <p:cNvSpPr>
            <a:spLocks noChangeArrowheads="1"/>
          </p:cNvSpPr>
          <p:nvPr/>
        </p:nvSpPr>
        <p:spPr bwMode="auto">
          <a:xfrm>
            <a:off x="7848600" y="5943600"/>
            <a:ext cx="803275" cy="466725"/>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latin typeface="Times New Roman" pitchFamily="18" charset="0"/>
                <a:ea typeface="宋体" pitchFamily="2" charset="-122"/>
                <a:hlinkClick r:id="rId7" action="ppaction://hlinksldjump"/>
              </a:rPr>
              <a:t>返回</a:t>
            </a:r>
            <a:endParaRPr kumimoji="1" lang="zh-CN" altLang="en-US" sz="2400" b="1">
              <a:latin typeface="Times New Roman" pitchFamily="18" charset="0"/>
              <a:ea typeface="宋体" pitchFamily="2" charset="-122"/>
            </a:endParaRPr>
          </a:p>
        </p:txBody>
      </p:sp>
      <p:sp>
        <p:nvSpPr>
          <p:cNvPr id="2" name="页脚占位符 1"/>
          <p:cNvSpPr>
            <a:spLocks noGrp="1"/>
          </p:cNvSpPr>
          <p:nvPr>
            <p:ph type="ftr" sz="quarter" idx="11"/>
          </p:nvPr>
        </p:nvSpPr>
        <p:spPr/>
        <p:txBody>
          <a:bodyPr/>
          <a:lstStyle/>
          <a:p>
            <a:r>
              <a:rPr lang="zh-CN" altLang="en-US" smtClean="0"/>
              <a:t>重庆邮电大学                      理学院           </a:t>
            </a:r>
            <a:endParaRPr lang="zh-CN" altLang="en-US"/>
          </a:p>
        </p:txBody>
      </p:sp>
      <p:sp>
        <p:nvSpPr>
          <p:cNvPr id="3" name="灯片编号占位符 2"/>
          <p:cNvSpPr>
            <a:spLocks noGrp="1"/>
          </p:cNvSpPr>
          <p:nvPr>
            <p:ph type="sldNum" sz="quarter" idx="12"/>
          </p:nvPr>
        </p:nvSpPr>
        <p:spPr/>
        <p:txBody>
          <a:bodyPr/>
          <a:lstStyle/>
          <a:p>
            <a:fld id="{0C913308-F349-4B6D-A68A-DD1791B4A57B}" type="slidenum">
              <a:rPr lang="zh-CN" altLang="en-US" smtClean="0"/>
              <a:t>10</a:t>
            </a:fld>
            <a:endParaRPr lang="zh-CN" altLang="en-US"/>
          </a:p>
        </p:txBody>
      </p:sp>
      <p:sp>
        <p:nvSpPr>
          <p:cNvPr id="4" name="日期占位符 3"/>
          <p:cNvSpPr>
            <a:spLocks noGrp="1"/>
          </p:cNvSpPr>
          <p:nvPr>
            <p:ph type="dt" sz="half" idx="10"/>
          </p:nvPr>
        </p:nvSpPr>
        <p:spPr/>
        <p:txBody>
          <a:bodyPr/>
          <a:lstStyle/>
          <a:p>
            <a:fld id="{3B094DFA-8C78-4956-BDBE-2BCA2116F2A2}" type="datetime3">
              <a:rPr lang="zh-CN" altLang="en-US" smtClean="0"/>
              <a:t>2016年7月13日星期三</a:t>
            </a:fld>
            <a:endParaRPr lang="zh-CN" altLang="en-US"/>
          </a:p>
        </p:txBody>
      </p:sp>
      <mc:AlternateContent xmlns:mc="http://schemas.openxmlformats.org/markup-compatibility/2006" xmlns:a14="http://schemas.microsoft.com/office/drawing/2010/main">
        <mc:Choice Requires="a14">
          <p:sp>
            <p:nvSpPr>
              <p:cNvPr id="5" name="矩形 4"/>
              <p:cNvSpPr/>
              <p:nvPr/>
            </p:nvSpPr>
            <p:spPr>
              <a:xfrm>
                <a:off x="30464" y="476672"/>
                <a:ext cx="8790008" cy="1932709"/>
              </a:xfrm>
              <a:prstGeom prst="rect">
                <a:avLst/>
              </a:prstGeom>
            </p:spPr>
            <p:txBody>
              <a:bodyPr wrap="square">
                <a:spAutoFit/>
              </a:bodyPr>
              <a:lstStyle/>
              <a:p>
                <a:pPr>
                  <a:buClr>
                    <a:schemeClr val="hlink"/>
                  </a:buClr>
                  <a:buSzPct val="70000"/>
                </a:pPr>
                <a:r>
                  <a:rPr lang="zh-CN" altLang="en-US" sz="2800" b="1" dirty="0">
                    <a:solidFill>
                      <a:srgbClr val="0000FF"/>
                    </a:solidFill>
                    <a:ea typeface="华文楷体" pitchFamily="2" charset="-122"/>
                    <a:cs typeface="Times New Roman" pitchFamily="18" charset="0"/>
                  </a:rPr>
                  <a:t>距离矩阵</a:t>
                </a:r>
                <a:r>
                  <a:rPr lang="en-US" altLang="zh-CN" sz="2800" b="1" dirty="0">
                    <a:ea typeface="华文楷体" pitchFamily="2" charset="-122"/>
                    <a:cs typeface="Times New Roman" pitchFamily="18" charset="0"/>
                  </a:rPr>
                  <a:t> :</a:t>
                </a:r>
              </a:p>
              <a:p>
                <a:pPr indent="511175">
                  <a:buClr>
                    <a:schemeClr val="hlink"/>
                  </a:buClr>
                  <a:buSzPct val="70000"/>
                </a:pPr>
                <a:r>
                  <a:rPr lang="en-US" altLang="zh-CN" sz="2800" b="1" dirty="0">
                    <a:ea typeface="华文楷体" pitchFamily="2" charset="-122"/>
                    <a:cs typeface="Times New Roman" pitchFamily="18" charset="0"/>
                    <a:sym typeface="Wingdings" pitchFamily="2" charset="2"/>
                  </a:rPr>
                  <a:t>     </a:t>
                </a:r>
                <a:r>
                  <a:rPr lang="zh-CN" altLang="en-US" sz="2800" b="1" dirty="0">
                    <a:ea typeface="华文楷体" pitchFamily="2" charset="-122"/>
                    <a:cs typeface="Times New Roman" pitchFamily="18" charset="0"/>
                    <a:sym typeface="Wingdings" pitchFamily="2" charset="2"/>
                  </a:rPr>
                  <a:t>对上述网络，定义</a:t>
                </a:r>
                <a14:m>
                  <m:oMath xmlns:m="http://schemas.openxmlformats.org/officeDocument/2006/math">
                    <m:r>
                      <a:rPr lang="en-US" altLang="zh-CN" sz="2800" b="1" i="1">
                        <a:latin typeface="Cambria Math"/>
                        <a:ea typeface="Cambria Math"/>
                      </a:rPr>
                      <m:t>𝑫</m:t>
                    </m:r>
                    <m:r>
                      <a:rPr lang="en-US" altLang="zh-CN" sz="2800" b="1">
                        <a:latin typeface="Cambria Math"/>
                        <a:ea typeface="Cambria Math"/>
                      </a:rPr>
                      <m:t>=</m:t>
                    </m:r>
                    <m:sSub>
                      <m:sSubPr>
                        <m:ctrlPr>
                          <a:rPr lang="en-US" altLang="zh-CN" sz="2800" b="1" i="1">
                            <a:latin typeface="Cambria Math"/>
                            <a:ea typeface="Cambria Math"/>
                          </a:rPr>
                        </m:ctrlPr>
                      </m:sSubPr>
                      <m:e>
                        <m:d>
                          <m:dPr>
                            <m:ctrlPr>
                              <a:rPr lang="en-US" altLang="zh-CN" sz="2800" b="1" i="1">
                                <a:latin typeface="Cambria Math"/>
                                <a:ea typeface="Cambria Math"/>
                              </a:rPr>
                            </m:ctrlPr>
                          </m:dPr>
                          <m:e>
                            <m:sSub>
                              <m:sSubPr>
                                <m:ctrlPr>
                                  <a:rPr lang="en-US" altLang="zh-CN" sz="2800" b="1" i="1">
                                    <a:latin typeface="Cambria Math"/>
                                  </a:rPr>
                                </m:ctrlPr>
                              </m:sSubPr>
                              <m:e>
                                <m:r>
                                  <a:rPr lang="en-US" altLang="zh-CN" sz="2800" b="1" i="1">
                                    <a:latin typeface="Cambria Math"/>
                                  </a:rPr>
                                  <m:t>𝒅</m:t>
                                </m:r>
                              </m:e>
                              <m:sub>
                                <m:r>
                                  <a:rPr lang="en-US" altLang="zh-CN" sz="2800" b="1" i="1">
                                    <a:latin typeface="Cambria Math"/>
                                  </a:rPr>
                                  <m:t>𝒊𝒋</m:t>
                                </m:r>
                              </m:sub>
                            </m:sSub>
                          </m:e>
                        </m:d>
                      </m:e>
                      <m:sub>
                        <m:r>
                          <a:rPr lang="en-US" altLang="zh-CN" sz="2800" b="1" i="1">
                            <a:latin typeface="Cambria Math"/>
                            <a:ea typeface="Cambria Math"/>
                          </a:rPr>
                          <m:t>𝒏</m:t>
                        </m:r>
                        <m:r>
                          <a:rPr lang="en-US" altLang="zh-CN" sz="2800" b="1" i="1">
                            <a:latin typeface="Cambria Math"/>
                            <a:ea typeface="Cambria Math"/>
                          </a:rPr>
                          <m:t>×</m:t>
                        </m:r>
                        <m:r>
                          <a:rPr lang="en-US" altLang="zh-CN" sz="2800" b="1" i="1">
                            <a:latin typeface="Cambria Math"/>
                            <a:ea typeface="Cambria Math"/>
                          </a:rPr>
                          <m:t>𝒏</m:t>
                        </m:r>
                      </m:sub>
                    </m:sSub>
                    <m:r>
                      <a:rPr lang="en-US" altLang="zh-CN" sz="2800" b="1" i="1">
                        <a:latin typeface="Cambria Math"/>
                        <a:ea typeface="Cambria Math"/>
                      </a:rPr>
                      <m:t>,</m:t>
                    </m:r>
                    <m:r>
                      <a:rPr lang="en-US" altLang="zh-CN" sz="2800" b="1" i="1">
                        <a:latin typeface="Cambria Math"/>
                        <a:ea typeface="Cambria Math"/>
                      </a:rPr>
                      <m:t>𝒏</m:t>
                    </m:r>
                    <m:r>
                      <a:rPr lang="en-US" altLang="zh-CN" sz="2800" b="1" i="1">
                        <a:latin typeface="Cambria Math"/>
                        <a:ea typeface="Cambria Math"/>
                      </a:rPr>
                      <m:t>=|</m:t>
                    </m:r>
                    <m:r>
                      <a:rPr lang="en-US" altLang="zh-CN" sz="2800" b="1" i="1">
                        <a:latin typeface="Cambria Math"/>
                        <a:ea typeface="Cambria Math"/>
                      </a:rPr>
                      <m:t>𝑽</m:t>
                    </m:r>
                    <m:r>
                      <a:rPr lang="en-US" altLang="zh-CN" sz="2800" b="1" i="1">
                        <a:latin typeface="Cambria Math"/>
                        <a:ea typeface="Cambria Math"/>
                      </a:rPr>
                      <m:t>|</m:t>
                    </m:r>
                  </m:oMath>
                </a14:m>
                <a:r>
                  <a:rPr lang="zh-CN" altLang="en-US" sz="2800" b="1" dirty="0">
                    <a:ea typeface="华文楷体" pitchFamily="2" charset="-122"/>
                    <a:cs typeface="Times New Roman" pitchFamily="18" charset="0"/>
                    <a:sym typeface="Wingdings" pitchFamily="2" charset="2"/>
                  </a:rPr>
                  <a:t> </a:t>
                </a:r>
                <a:endParaRPr lang="en-US" altLang="zh-CN" sz="2800" b="1" dirty="0">
                  <a:ea typeface="华文楷体" pitchFamily="2" charset="-122"/>
                  <a:cs typeface="Times New Roman" pitchFamily="18" charset="0"/>
                  <a:sym typeface="Wingdings" pitchFamily="2" charset="2"/>
                </a:endParaRPr>
              </a:p>
              <a:p>
                <a:pPr>
                  <a:buClr>
                    <a:schemeClr val="hlink"/>
                  </a:buClr>
                  <a:buSzPct val="70000"/>
                </a:pPr>
                <a14:m>
                  <m:oMathPara xmlns:m="http://schemas.openxmlformats.org/officeDocument/2006/math">
                    <m:oMathParaPr>
                      <m:jc m:val="centerGroup"/>
                    </m:oMathParaPr>
                    <m:oMath xmlns:m="http://schemas.openxmlformats.org/officeDocument/2006/math">
                      <m:sSub>
                        <m:sSubPr>
                          <m:ctrlPr>
                            <a:rPr lang="en-US" altLang="zh-CN" sz="2800" b="1" i="1">
                              <a:latin typeface="Cambria Math"/>
                            </a:rPr>
                          </m:ctrlPr>
                        </m:sSubPr>
                        <m:e>
                          <m:r>
                            <a:rPr lang="en-US" altLang="zh-CN" sz="2800" b="1" i="1">
                              <a:latin typeface="Cambria Math"/>
                            </a:rPr>
                            <m:t>𝒅</m:t>
                          </m:r>
                        </m:e>
                        <m:sub>
                          <m:r>
                            <a:rPr lang="en-US" altLang="zh-CN" sz="2800" b="1" i="1">
                              <a:latin typeface="Cambria Math"/>
                            </a:rPr>
                            <m:t>𝒊𝒋</m:t>
                          </m:r>
                        </m:sub>
                      </m:sSub>
                      <m:r>
                        <a:rPr lang="en-US" altLang="zh-CN" sz="2800" b="1" i="1">
                          <a:latin typeface="Cambria Math"/>
                        </a:rPr>
                        <m:t>=</m:t>
                      </m:r>
                      <m:d>
                        <m:dPr>
                          <m:begChr m:val="{"/>
                          <m:endChr m:val=""/>
                          <m:ctrlPr>
                            <a:rPr lang="en-US" altLang="zh-CN" sz="2800" b="1" i="1">
                              <a:latin typeface="Cambria Math"/>
                            </a:rPr>
                          </m:ctrlPr>
                        </m:dPr>
                        <m:e>
                          <m:eqArr>
                            <m:eqArrPr>
                              <m:ctrlPr>
                                <a:rPr lang="en-US" altLang="zh-CN" sz="2800" b="1" i="1">
                                  <a:latin typeface="Cambria Math"/>
                                </a:rPr>
                              </m:ctrlPr>
                            </m:eqArrPr>
                            <m:e>
                              <m:sSub>
                                <m:sSubPr>
                                  <m:ctrlPr>
                                    <a:rPr lang="en-US" altLang="zh-CN" sz="2800" b="1" i="1">
                                      <a:latin typeface="Cambria Math"/>
                                    </a:rPr>
                                  </m:ctrlPr>
                                </m:sSubPr>
                                <m:e>
                                  <m:r>
                                    <a:rPr lang="zh-CN" altLang="en-US" sz="2800" b="1" i="1">
                                      <a:latin typeface="Cambria Math"/>
                                    </a:rPr>
                                    <m:t>𝝎</m:t>
                                  </m:r>
                                </m:e>
                                <m:sub>
                                  <m:r>
                                    <a:rPr lang="en-US" altLang="zh-CN" sz="2800" b="1" i="1">
                                      <a:latin typeface="Cambria Math"/>
                                    </a:rPr>
                                    <m:t>𝒊𝒋</m:t>
                                  </m:r>
                                </m:sub>
                              </m:sSub>
                              <m:r>
                                <a:rPr lang="en-US" altLang="zh-CN" sz="2800" b="1" i="1">
                                  <a:latin typeface="Cambria Math"/>
                                </a:rPr>
                                <m:t>,</m:t>
                              </m:r>
                              <m:r>
                                <a:rPr lang="en-US" altLang="zh-CN" sz="2800" b="1" i="1">
                                  <a:latin typeface="Cambria Math"/>
                                </a:rPr>
                                <m:t>𝒊𝒇</m:t>
                              </m:r>
                              <m:r>
                                <a:rPr lang="en-US" altLang="zh-CN" sz="2800" b="1" i="1">
                                  <a:latin typeface="Cambria Math"/>
                                </a:rPr>
                                <m:t>&lt;</m:t>
                              </m:r>
                              <m:sSub>
                                <m:sSubPr>
                                  <m:ctrlPr>
                                    <a:rPr lang="en-US" altLang="zh-CN" sz="2800" b="1" i="1">
                                      <a:latin typeface="Cambria Math"/>
                                    </a:rPr>
                                  </m:ctrlPr>
                                </m:sSubPr>
                                <m:e>
                                  <m:r>
                                    <a:rPr lang="en-US" altLang="zh-CN" sz="2800" b="1" i="1">
                                      <a:latin typeface="Cambria Math"/>
                                    </a:rPr>
                                    <m:t>𝒗</m:t>
                                  </m:r>
                                </m:e>
                                <m:sub>
                                  <m:r>
                                    <a:rPr lang="en-US" altLang="zh-CN" sz="2800" b="1" i="1">
                                      <a:latin typeface="Cambria Math"/>
                                    </a:rPr>
                                    <m:t>𝒊</m:t>
                                  </m:r>
                                </m:sub>
                              </m:sSub>
                              <m:r>
                                <a:rPr lang="en-US" altLang="zh-CN" sz="2800" b="1" i="1">
                                  <a:latin typeface="Cambria Math"/>
                                </a:rPr>
                                <m:t>,</m:t>
                              </m:r>
                              <m:sSub>
                                <m:sSubPr>
                                  <m:ctrlPr>
                                    <a:rPr lang="en-US" altLang="zh-CN" sz="2800" b="1" i="1">
                                      <a:latin typeface="Cambria Math"/>
                                    </a:rPr>
                                  </m:ctrlPr>
                                </m:sSubPr>
                                <m:e>
                                  <m:r>
                                    <a:rPr lang="en-US" altLang="zh-CN" sz="2800" b="1" i="1">
                                      <a:latin typeface="Cambria Math"/>
                                    </a:rPr>
                                    <m:t>𝒗</m:t>
                                  </m:r>
                                </m:e>
                                <m:sub>
                                  <m:r>
                                    <a:rPr lang="en-US" altLang="zh-CN" sz="2800" b="1" i="1">
                                      <a:latin typeface="Cambria Math"/>
                                    </a:rPr>
                                    <m:t>𝒋</m:t>
                                  </m:r>
                                </m:sub>
                              </m:sSub>
                              <m:r>
                                <a:rPr lang="en-US" altLang="zh-CN" sz="2800" b="1" i="1">
                                  <a:latin typeface="Cambria Math"/>
                                </a:rPr>
                                <m:t>&gt;</m:t>
                              </m:r>
                              <m:r>
                                <a:rPr lang="en-US" altLang="zh-CN" sz="2800" b="1" i="1">
                                  <a:latin typeface="Cambria Math"/>
                                  <a:ea typeface="Cambria Math"/>
                                </a:rPr>
                                <m:t>∈</m:t>
                              </m:r>
                              <m:r>
                                <a:rPr lang="en-US" altLang="zh-CN" sz="2800" b="1" i="1">
                                  <a:latin typeface="Cambria Math"/>
                                  <a:ea typeface="Cambria Math"/>
                                </a:rPr>
                                <m:t>𝑬</m:t>
                              </m:r>
                            </m:e>
                            <m:e>
                              <m:r>
                                <a:rPr lang="en-US" altLang="zh-CN" sz="2800" b="1" i="1">
                                  <a:latin typeface="Cambria Math"/>
                                  <a:ea typeface="Cambria Math"/>
                                </a:rPr>
                                <m:t>∞,</m:t>
                              </m:r>
                              <m:r>
                                <a:rPr lang="en-US" altLang="zh-CN" sz="2800" b="1" i="1">
                                  <a:latin typeface="Cambria Math"/>
                                  <a:ea typeface="Cambria Math"/>
                                </a:rPr>
                                <m:t>𝒐𝒕𝒉𝒆𝒓𝒘𝒊𝒔𝒆</m:t>
                              </m:r>
                            </m:e>
                          </m:eqArr>
                        </m:e>
                      </m:d>
                    </m:oMath>
                  </m:oMathPara>
                </a14:m>
                <a:endParaRPr lang="zh-CN" altLang="en-US" sz="2800" dirty="0"/>
              </a:p>
            </p:txBody>
          </p:sp>
        </mc:Choice>
        <mc:Fallback xmlns="">
          <p:sp>
            <p:nvSpPr>
              <p:cNvPr id="5" name="矩形 4"/>
              <p:cNvSpPr>
                <a:spLocks noRot="1" noChangeAspect="1" noMove="1" noResize="1" noEditPoints="1" noAdjustHandles="1" noChangeArrowheads="1" noChangeShapeType="1" noTextEdit="1"/>
              </p:cNvSpPr>
              <p:nvPr/>
            </p:nvSpPr>
            <p:spPr>
              <a:xfrm>
                <a:off x="30464" y="476672"/>
                <a:ext cx="8790008" cy="1932709"/>
              </a:xfrm>
              <a:prstGeom prst="rect">
                <a:avLst/>
              </a:prstGeom>
              <a:blipFill rotWithShape="1">
                <a:blip r:embed="rId9"/>
                <a:stretch>
                  <a:fillRect l="-1456" t="-315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135923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19460"/>
                                        </p:tgtEl>
                                        <p:attrNameLst>
                                          <p:attrName>style.visibility</p:attrName>
                                        </p:attrNameLst>
                                      </p:cBhvr>
                                      <p:to>
                                        <p:strVal val="visible"/>
                                      </p:to>
                                    </p:set>
                                    <p:anim calcmode="lin" valueType="num">
                                      <p:cBhvr>
                                        <p:cTn id="7" dur="500" fill="hold"/>
                                        <p:tgtEl>
                                          <p:spTgt spid="19460"/>
                                        </p:tgtEl>
                                        <p:attrNameLst>
                                          <p:attrName>ppt_w</p:attrName>
                                        </p:attrNameLst>
                                      </p:cBhvr>
                                      <p:tavLst>
                                        <p:tav tm="0">
                                          <p:val>
                                            <p:fltVal val="0"/>
                                          </p:val>
                                        </p:tav>
                                        <p:tav tm="100000">
                                          <p:val>
                                            <p:strVal val="#ppt_w"/>
                                          </p:val>
                                        </p:tav>
                                      </p:tavLst>
                                    </p:anim>
                                    <p:anim calcmode="lin" valueType="num">
                                      <p:cBhvr>
                                        <p:cTn id="8" dur="500" fill="hold"/>
                                        <p:tgtEl>
                                          <p:spTgt spid="19460"/>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nodeType="clickEffect">
                                  <p:stCondLst>
                                    <p:cond delay="0"/>
                                  </p:stCondLst>
                                  <p:childTnLst>
                                    <p:set>
                                      <p:cBhvr>
                                        <p:cTn id="12" dur="1" fill="hold">
                                          <p:stCondLst>
                                            <p:cond delay="0"/>
                                          </p:stCondLst>
                                        </p:cTn>
                                        <p:tgtEl>
                                          <p:spTgt spid="19461"/>
                                        </p:tgtEl>
                                        <p:attrNameLst>
                                          <p:attrName>style.visibility</p:attrName>
                                        </p:attrNameLst>
                                      </p:cBhvr>
                                      <p:to>
                                        <p:strVal val="visible"/>
                                      </p:to>
                                    </p:set>
                                    <p:animEffect transition="in" filter="box(in)">
                                      <p:cBhvr>
                                        <p:cTn id="13" dur="500"/>
                                        <p:tgtEl>
                                          <p:spTgt spid="19461"/>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19462"/>
                                        </p:tgtEl>
                                        <p:attrNameLst>
                                          <p:attrName>style.visibility</p:attrName>
                                        </p:attrNameLst>
                                      </p:cBhvr>
                                      <p:to>
                                        <p:strVal val="visible"/>
                                      </p:to>
                                    </p:set>
                                    <p:animEffect transition="in" filter="slide(fromBottom)">
                                      <p:cBhvr>
                                        <p:cTn id="18" dur="500"/>
                                        <p:tgtEl>
                                          <p:spTgt spid="194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2" grpId="0" animBg="1" autoUpdateAnimBg="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对象 5"/>
          <p:cNvGraphicFramePr>
            <a:graphicFrameLocks noChangeAspect="1"/>
          </p:cNvGraphicFramePr>
          <p:nvPr>
            <p:extLst>
              <p:ext uri="{D42A27DB-BD31-4B8C-83A1-F6EECF244321}">
                <p14:modId xmlns:p14="http://schemas.microsoft.com/office/powerpoint/2010/main" val="1083320570"/>
              </p:ext>
            </p:extLst>
          </p:nvPr>
        </p:nvGraphicFramePr>
        <p:xfrm>
          <a:off x="179512" y="1196752"/>
          <a:ext cx="4988599" cy="2886323"/>
        </p:xfrm>
        <a:graphic>
          <a:graphicData uri="http://schemas.openxmlformats.org/presentationml/2006/ole">
            <mc:AlternateContent xmlns:mc="http://schemas.openxmlformats.org/markup-compatibility/2006">
              <mc:Choice xmlns:v="urn:schemas-microsoft-com:vml" Requires="v">
                <p:oleObj spid="_x0000_s133179" name="文档" r:id="rId3" imgW="2763520" imgH="1601998" progId="Word.Document.12">
                  <p:embed/>
                </p:oleObj>
              </mc:Choice>
              <mc:Fallback>
                <p:oleObj name="文档" r:id="rId3" imgW="2763520" imgH="1601998" progId="Word.Document.12">
                  <p:embed/>
                  <p:pic>
                    <p:nvPicPr>
                      <p:cNvPr id="0" name=""/>
                      <p:cNvPicPr/>
                      <p:nvPr/>
                    </p:nvPicPr>
                    <p:blipFill>
                      <a:blip r:embed="rId4"/>
                      <a:stretch>
                        <a:fillRect/>
                      </a:stretch>
                    </p:blipFill>
                    <p:spPr>
                      <a:xfrm>
                        <a:off x="179512" y="1196752"/>
                        <a:ext cx="4988599" cy="2886323"/>
                      </a:xfrm>
                      <a:prstGeom prst="rect">
                        <a:avLst/>
                      </a:prstGeom>
                    </p:spPr>
                  </p:pic>
                </p:oleObj>
              </mc:Fallback>
            </mc:AlternateContent>
          </a:graphicData>
        </a:graphic>
      </p:graphicFrame>
      <p:sp>
        <p:nvSpPr>
          <p:cNvPr id="2" name="日期占位符 1"/>
          <p:cNvSpPr>
            <a:spLocks noGrp="1"/>
          </p:cNvSpPr>
          <p:nvPr>
            <p:ph type="dt" sz="half" idx="10"/>
          </p:nvPr>
        </p:nvSpPr>
        <p:spPr/>
        <p:txBody>
          <a:bodyPr/>
          <a:lstStyle/>
          <a:p>
            <a:fld id="{FA6CCF3B-E004-43F0-8B99-DE5F1D3F0007}" type="datetime3">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2016年7月13日星期三</a:t>
            </a:fld>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页脚占位符 2"/>
          <p:cNvSpPr>
            <a:spLocks noGrp="1"/>
          </p:cNvSpPr>
          <p:nvPr>
            <p:ph type="ftr" sz="quarter" idx="11"/>
          </p:nvPr>
        </p:nvSpPr>
        <p:spPr/>
        <p:txBody>
          <a:bodyPr/>
          <a:lstStyle/>
          <a:p>
            <a:r>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重庆邮电大学                      理学院           </a:t>
            </a:r>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100</a:t>
            </a:fld>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1570418191"/>
              </p:ext>
            </p:extLst>
          </p:nvPr>
        </p:nvGraphicFramePr>
        <p:xfrm>
          <a:off x="5394771" y="31750"/>
          <a:ext cx="3641725" cy="3421063"/>
        </p:xfrm>
        <a:graphic>
          <a:graphicData uri="http://schemas.openxmlformats.org/presentationml/2006/ole">
            <mc:AlternateContent xmlns:mc="http://schemas.openxmlformats.org/markup-compatibility/2006">
              <mc:Choice xmlns:v="urn:schemas-microsoft-com:vml" Requires="v">
                <p:oleObj spid="_x0000_s133180" name="文档" r:id="rId5" imgW="1916200" imgH="1783144" progId="Word.Document.12">
                  <p:embed/>
                </p:oleObj>
              </mc:Choice>
              <mc:Fallback>
                <p:oleObj name="文档" r:id="rId5" imgW="1916200" imgH="1783144" progId="Word.Document.12">
                  <p:embed/>
                  <p:pic>
                    <p:nvPicPr>
                      <p:cNvPr id="0" name=""/>
                      <p:cNvPicPr>
                        <a:picLocks noChangeAspect="1" noChangeArrowheads="1"/>
                      </p:cNvPicPr>
                      <p:nvPr/>
                    </p:nvPicPr>
                    <p:blipFill>
                      <a:blip r:embed="rId6"/>
                      <a:srcRect/>
                      <a:stretch>
                        <a:fillRect/>
                      </a:stretch>
                    </p:blipFill>
                    <p:spPr bwMode="auto">
                      <a:xfrm>
                        <a:off x="5394771" y="31750"/>
                        <a:ext cx="3641725" cy="3421063"/>
                      </a:xfrm>
                      <a:prstGeom prst="rect">
                        <a:avLst/>
                      </a:prstGeom>
                      <a:noFill/>
                      <a:ln>
                        <a:noFill/>
                      </a:ln>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482481954"/>
              </p:ext>
            </p:extLst>
          </p:nvPr>
        </p:nvGraphicFramePr>
        <p:xfrm>
          <a:off x="5377755" y="3569990"/>
          <a:ext cx="3514725" cy="3027362"/>
        </p:xfrm>
        <a:graphic>
          <a:graphicData uri="http://schemas.openxmlformats.org/presentationml/2006/ole">
            <mc:AlternateContent xmlns:mc="http://schemas.openxmlformats.org/markup-compatibility/2006">
              <mc:Choice xmlns:v="urn:schemas-microsoft-com:vml" Requires="v">
                <p:oleObj spid="_x0000_s133181" name="文档" r:id="rId7" imgW="2270967" imgH="1847226" progId="Word.Document.12">
                  <p:embed/>
                </p:oleObj>
              </mc:Choice>
              <mc:Fallback>
                <p:oleObj name="文档" r:id="rId7" imgW="2270967" imgH="1847226" progId="Word.Document.1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77755" y="3569990"/>
                        <a:ext cx="3514725" cy="302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109996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对象 5"/>
          <p:cNvGraphicFramePr>
            <a:graphicFrameLocks noChangeAspect="1"/>
          </p:cNvGraphicFramePr>
          <p:nvPr>
            <p:extLst>
              <p:ext uri="{D42A27DB-BD31-4B8C-83A1-F6EECF244321}">
                <p14:modId xmlns:p14="http://schemas.microsoft.com/office/powerpoint/2010/main" val="1617160173"/>
              </p:ext>
            </p:extLst>
          </p:nvPr>
        </p:nvGraphicFramePr>
        <p:xfrm>
          <a:off x="182563" y="768350"/>
          <a:ext cx="4694237" cy="4767263"/>
        </p:xfrm>
        <a:graphic>
          <a:graphicData uri="http://schemas.openxmlformats.org/presentationml/2006/ole">
            <mc:AlternateContent xmlns:mc="http://schemas.openxmlformats.org/markup-compatibility/2006">
              <mc:Choice xmlns:v="urn:schemas-microsoft-com:vml" Requires="v">
                <p:oleObj spid="_x0000_s134184" name="文档" r:id="rId3" imgW="2601595" imgH="2645185" progId="Word.Document.12">
                  <p:embed/>
                </p:oleObj>
              </mc:Choice>
              <mc:Fallback>
                <p:oleObj name="文档" r:id="rId3" imgW="2601595" imgH="2645185" progId="Word.Document.12">
                  <p:embed/>
                  <p:pic>
                    <p:nvPicPr>
                      <p:cNvPr id="0" name=""/>
                      <p:cNvPicPr/>
                      <p:nvPr/>
                    </p:nvPicPr>
                    <p:blipFill>
                      <a:blip r:embed="rId4"/>
                      <a:stretch>
                        <a:fillRect/>
                      </a:stretch>
                    </p:blipFill>
                    <p:spPr>
                      <a:xfrm>
                        <a:off x="182563" y="768350"/>
                        <a:ext cx="4694237" cy="4767263"/>
                      </a:xfrm>
                      <a:prstGeom prst="rect">
                        <a:avLst/>
                      </a:prstGeom>
                    </p:spPr>
                  </p:pic>
                </p:oleObj>
              </mc:Fallback>
            </mc:AlternateContent>
          </a:graphicData>
        </a:graphic>
      </p:graphicFrame>
      <p:sp>
        <p:nvSpPr>
          <p:cNvPr id="2" name="日期占位符 1"/>
          <p:cNvSpPr>
            <a:spLocks noGrp="1"/>
          </p:cNvSpPr>
          <p:nvPr>
            <p:ph type="dt" sz="half" idx="10"/>
          </p:nvPr>
        </p:nvSpPr>
        <p:spPr/>
        <p:txBody>
          <a:bodyPr/>
          <a:lstStyle/>
          <a:p>
            <a:fld id="{45C80708-B075-4ED8-A4E5-5B3DE821606D}" type="datetime3">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2016年7月13日星期三</a:t>
            </a:fld>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页脚占位符 2"/>
          <p:cNvSpPr>
            <a:spLocks noGrp="1"/>
          </p:cNvSpPr>
          <p:nvPr>
            <p:ph type="ftr" sz="quarter" idx="11"/>
          </p:nvPr>
        </p:nvSpPr>
        <p:spPr/>
        <p:txBody>
          <a:bodyPr/>
          <a:lstStyle/>
          <a:p>
            <a:r>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重庆邮电大学                      理学院           </a:t>
            </a:r>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101</a:t>
            </a:fld>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3955344547"/>
              </p:ext>
            </p:extLst>
          </p:nvPr>
        </p:nvGraphicFramePr>
        <p:xfrm>
          <a:off x="5004048" y="1124744"/>
          <a:ext cx="4211960" cy="3751092"/>
        </p:xfrm>
        <a:graphic>
          <a:graphicData uri="http://schemas.openxmlformats.org/presentationml/2006/ole">
            <mc:AlternateContent xmlns:mc="http://schemas.openxmlformats.org/markup-compatibility/2006">
              <mc:Choice xmlns:v="urn:schemas-microsoft-com:vml" Requires="v">
                <p:oleObj spid="_x0000_s134185" name="文档" r:id="rId5" imgW="2381167" imgH="2102147" progId="Word.Document.12">
                  <p:embed/>
                </p:oleObj>
              </mc:Choice>
              <mc:Fallback>
                <p:oleObj name="文档" r:id="rId5" imgW="2381167" imgH="2102147" progId="Word.Document.12">
                  <p:embed/>
                  <p:pic>
                    <p:nvPicPr>
                      <p:cNvPr id="0" name=""/>
                      <p:cNvPicPr>
                        <a:picLocks noChangeAspect="1" noChangeArrowheads="1"/>
                      </p:cNvPicPr>
                      <p:nvPr/>
                    </p:nvPicPr>
                    <p:blipFill>
                      <a:blip r:embed="rId6"/>
                      <a:srcRect/>
                      <a:stretch>
                        <a:fillRect/>
                      </a:stretch>
                    </p:blipFill>
                    <p:spPr bwMode="auto">
                      <a:xfrm>
                        <a:off x="5004048" y="1124744"/>
                        <a:ext cx="4211960" cy="3751092"/>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1679229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extLst>
              <p:ext uri="{D42A27DB-BD31-4B8C-83A1-F6EECF244321}">
                <p14:modId xmlns:p14="http://schemas.microsoft.com/office/powerpoint/2010/main" val="2734060866"/>
              </p:ext>
            </p:extLst>
          </p:nvPr>
        </p:nvGraphicFramePr>
        <p:xfrm>
          <a:off x="4427984" y="1052736"/>
          <a:ext cx="4921430" cy="3960440"/>
        </p:xfrm>
        <a:graphic>
          <a:graphicData uri="http://schemas.openxmlformats.org/presentationml/2006/ole">
            <mc:AlternateContent xmlns:mc="http://schemas.openxmlformats.org/markup-compatibility/2006">
              <mc:Choice xmlns:v="urn:schemas-microsoft-com:vml" Requires="v">
                <p:oleObj spid="_x0000_s135208" name="文档" r:id="rId3" imgW="2313368" imgH="1842927" progId="Word.Document.12">
                  <p:embed/>
                </p:oleObj>
              </mc:Choice>
              <mc:Fallback>
                <p:oleObj name="文档" r:id="rId3" imgW="2313368" imgH="1842927" progId="Word.Document.12">
                  <p:embed/>
                  <p:pic>
                    <p:nvPicPr>
                      <p:cNvPr id="0" name=""/>
                      <p:cNvPicPr>
                        <a:picLocks noChangeAspect="1" noChangeArrowheads="1"/>
                      </p:cNvPicPr>
                      <p:nvPr/>
                    </p:nvPicPr>
                    <p:blipFill>
                      <a:blip r:embed="rId4"/>
                      <a:srcRect/>
                      <a:stretch>
                        <a:fillRect/>
                      </a:stretch>
                    </p:blipFill>
                    <p:spPr bwMode="auto">
                      <a:xfrm>
                        <a:off x="4427984" y="1052736"/>
                        <a:ext cx="4921430" cy="3960440"/>
                      </a:xfrm>
                      <a:prstGeom prst="rect">
                        <a:avLst/>
                      </a:prstGeom>
                      <a:noFill/>
                      <a:ln>
                        <a:noFill/>
                      </a:ln>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4198152400"/>
              </p:ext>
            </p:extLst>
          </p:nvPr>
        </p:nvGraphicFramePr>
        <p:xfrm>
          <a:off x="109538" y="1560513"/>
          <a:ext cx="4522787" cy="3560762"/>
        </p:xfrm>
        <a:graphic>
          <a:graphicData uri="http://schemas.openxmlformats.org/presentationml/2006/ole">
            <mc:AlternateContent xmlns:mc="http://schemas.openxmlformats.org/markup-compatibility/2006">
              <mc:Choice xmlns:v="urn:schemas-microsoft-com:vml" Requires="v">
                <p:oleObj spid="_x0000_s135209" name="文档" r:id="rId5" imgW="2106104" imgH="1654499" progId="Word.Document.12">
                  <p:embed/>
                </p:oleObj>
              </mc:Choice>
              <mc:Fallback>
                <p:oleObj name="文档" r:id="rId5" imgW="2106104" imgH="1654499" progId="Word.Document.12">
                  <p:embed/>
                  <p:pic>
                    <p:nvPicPr>
                      <p:cNvPr id="0" name=""/>
                      <p:cNvPicPr/>
                      <p:nvPr/>
                    </p:nvPicPr>
                    <p:blipFill>
                      <a:blip r:embed="rId6"/>
                      <a:stretch>
                        <a:fillRect/>
                      </a:stretch>
                    </p:blipFill>
                    <p:spPr>
                      <a:xfrm>
                        <a:off x="109538" y="1560513"/>
                        <a:ext cx="4522787" cy="3560762"/>
                      </a:xfrm>
                      <a:prstGeom prst="rect">
                        <a:avLst/>
                      </a:prstGeom>
                    </p:spPr>
                  </p:pic>
                </p:oleObj>
              </mc:Fallback>
            </mc:AlternateContent>
          </a:graphicData>
        </a:graphic>
      </p:graphicFrame>
      <p:sp>
        <p:nvSpPr>
          <p:cNvPr id="2" name="日期占位符 1"/>
          <p:cNvSpPr>
            <a:spLocks noGrp="1"/>
          </p:cNvSpPr>
          <p:nvPr>
            <p:ph type="dt" sz="half" idx="10"/>
          </p:nvPr>
        </p:nvSpPr>
        <p:spPr/>
        <p:txBody>
          <a:bodyPr/>
          <a:lstStyle/>
          <a:p>
            <a:fld id="{62C5C935-F083-444D-B64F-772D90CD729E}" type="datetime3">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2016年7月13日星期三</a:t>
            </a:fld>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页脚占位符 2"/>
          <p:cNvSpPr>
            <a:spLocks noGrp="1"/>
          </p:cNvSpPr>
          <p:nvPr>
            <p:ph type="ftr" sz="quarter" idx="11"/>
          </p:nvPr>
        </p:nvSpPr>
        <p:spPr/>
        <p:txBody>
          <a:bodyPr/>
          <a:lstStyle/>
          <a:p>
            <a:r>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重庆邮电大学                      理学院           </a:t>
            </a:r>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102</a:t>
            </a:fld>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64548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extLst>
              <p:ext uri="{D42A27DB-BD31-4B8C-83A1-F6EECF244321}">
                <p14:modId xmlns:p14="http://schemas.microsoft.com/office/powerpoint/2010/main" val="4246424873"/>
              </p:ext>
            </p:extLst>
          </p:nvPr>
        </p:nvGraphicFramePr>
        <p:xfrm>
          <a:off x="1403648" y="1124744"/>
          <a:ext cx="5904656" cy="5461430"/>
        </p:xfrm>
        <a:graphic>
          <a:graphicData uri="http://schemas.openxmlformats.org/presentationml/2006/ole">
            <mc:AlternateContent xmlns:mc="http://schemas.openxmlformats.org/markup-compatibility/2006">
              <mc:Choice xmlns:v="urn:schemas-microsoft-com:vml" Requires="v">
                <p:oleObj spid="_x0000_s136232" name="文档" r:id="rId3" imgW="4531741" imgH="4551760" progId="Word.Document.12">
                  <p:embed/>
                </p:oleObj>
              </mc:Choice>
              <mc:Fallback>
                <p:oleObj name="文档" r:id="rId3" imgW="4531741" imgH="4551760" progId="Word.Document.12">
                  <p:embed/>
                  <p:pic>
                    <p:nvPicPr>
                      <p:cNvPr id="0" name=""/>
                      <p:cNvPicPr>
                        <a:picLocks noChangeAspect="1" noChangeArrowheads="1"/>
                      </p:cNvPicPr>
                      <p:nvPr/>
                    </p:nvPicPr>
                    <p:blipFill>
                      <a:blip r:embed="rId4"/>
                      <a:srcRect/>
                      <a:stretch>
                        <a:fillRect/>
                      </a:stretch>
                    </p:blipFill>
                    <p:spPr bwMode="auto">
                      <a:xfrm>
                        <a:off x="1403648" y="1124744"/>
                        <a:ext cx="5904656" cy="5461430"/>
                      </a:xfrm>
                      <a:prstGeom prst="rect">
                        <a:avLst/>
                      </a:prstGeom>
                      <a:noFill/>
                      <a:ln>
                        <a:noFill/>
                      </a:ln>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889893177"/>
              </p:ext>
            </p:extLst>
          </p:nvPr>
        </p:nvGraphicFramePr>
        <p:xfrm>
          <a:off x="179512" y="116632"/>
          <a:ext cx="8711020" cy="936104"/>
        </p:xfrm>
        <a:graphic>
          <a:graphicData uri="http://schemas.openxmlformats.org/presentationml/2006/ole">
            <mc:AlternateContent xmlns:mc="http://schemas.openxmlformats.org/markup-compatibility/2006">
              <mc:Choice xmlns:v="urn:schemas-microsoft-com:vml" Requires="v">
                <p:oleObj spid="_x0000_s136233" name="文档" r:id="rId5" imgW="3916066" imgH="420367" progId="Word.Document.12">
                  <p:embed/>
                </p:oleObj>
              </mc:Choice>
              <mc:Fallback>
                <p:oleObj name="文档" r:id="rId5" imgW="3916066" imgH="420367" progId="Word.Document.12">
                  <p:embed/>
                  <p:pic>
                    <p:nvPicPr>
                      <p:cNvPr id="0" name=""/>
                      <p:cNvPicPr/>
                      <p:nvPr/>
                    </p:nvPicPr>
                    <p:blipFill>
                      <a:blip r:embed="rId6"/>
                      <a:stretch>
                        <a:fillRect/>
                      </a:stretch>
                    </p:blipFill>
                    <p:spPr>
                      <a:xfrm>
                        <a:off x="179512" y="116632"/>
                        <a:ext cx="8711020" cy="936104"/>
                      </a:xfrm>
                      <a:prstGeom prst="rect">
                        <a:avLst/>
                      </a:prstGeom>
                    </p:spPr>
                  </p:pic>
                </p:oleObj>
              </mc:Fallback>
            </mc:AlternateContent>
          </a:graphicData>
        </a:graphic>
      </p:graphicFrame>
      <p:sp>
        <p:nvSpPr>
          <p:cNvPr id="2" name="日期占位符 1"/>
          <p:cNvSpPr>
            <a:spLocks noGrp="1"/>
          </p:cNvSpPr>
          <p:nvPr>
            <p:ph type="dt" sz="half" idx="10"/>
          </p:nvPr>
        </p:nvSpPr>
        <p:spPr/>
        <p:txBody>
          <a:bodyPr/>
          <a:lstStyle/>
          <a:p>
            <a:fld id="{2F34DE7A-5EB7-4CE4-BC29-A637C4B4736E}" type="datetime3">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2016年7月13日星期三</a:t>
            </a:fld>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页脚占位符 2"/>
          <p:cNvSpPr>
            <a:spLocks noGrp="1"/>
          </p:cNvSpPr>
          <p:nvPr>
            <p:ph type="ftr" sz="quarter" idx="11"/>
          </p:nvPr>
        </p:nvSpPr>
        <p:spPr/>
        <p:txBody>
          <a:bodyPr/>
          <a:lstStyle/>
          <a:p>
            <a:r>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重庆邮电大学                      理学院           </a:t>
            </a:r>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103</a:t>
            </a:fld>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689343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extLst>
              <p:ext uri="{D42A27DB-BD31-4B8C-83A1-F6EECF244321}">
                <p14:modId xmlns:p14="http://schemas.microsoft.com/office/powerpoint/2010/main" val="1835988408"/>
              </p:ext>
            </p:extLst>
          </p:nvPr>
        </p:nvGraphicFramePr>
        <p:xfrm>
          <a:off x="755576" y="2708920"/>
          <a:ext cx="7577642" cy="3168352"/>
        </p:xfrm>
        <a:graphic>
          <a:graphicData uri="http://schemas.openxmlformats.org/presentationml/2006/ole">
            <mc:AlternateContent xmlns:mc="http://schemas.openxmlformats.org/markup-compatibility/2006">
              <mc:Choice xmlns:v="urn:schemas-microsoft-com:vml" Requires="v">
                <p:oleObj spid="_x0000_s137256" name="文档" r:id="rId3" imgW="4414435" imgH="1829262" progId="Word.Document.12">
                  <p:embed/>
                </p:oleObj>
              </mc:Choice>
              <mc:Fallback>
                <p:oleObj name="文档" r:id="rId3" imgW="4414435" imgH="1829262" progId="Word.Document.12">
                  <p:embed/>
                  <p:pic>
                    <p:nvPicPr>
                      <p:cNvPr id="0" name=""/>
                      <p:cNvPicPr>
                        <a:picLocks noChangeAspect="1" noChangeArrowheads="1"/>
                      </p:cNvPicPr>
                      <p:nvPr/>
                    </p:nvPicPr>
                    <p:blipFill>
                      <a:blip r:embed="rId4"/>
                      <a:srcRect/>
                      <a:stretch>
                        <a:fillRect/>
                      </a:stretch>
                    </p:blipFill>
                    <p:spPr bwMode="auto">
                      <a:xfrm>
                        <a:off x="755576" y="2708920"/>
                        <a:ext cx="7577642" cy="3168352"/>
                      </a:xfrm>
                      <a:prstGeom prst="rect">
                        <a:avLst/>
                      </a:prstGeom>
                      <a:noFill/>
                      <a:ln>
                        <a:noFill/>
                      </a:ln>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575832509"/>
              </p:ext>
            </p:extLst>
          </p:nvPr>
        </p:nvGraphicFramePr>
        <p:xfrm>
          <a:off x="195263" y="548680"/>
          <a:ext cx="8948737" cy="2036763"/>
        </p:xfrm>
        <a:graphic>
          <a:graphicData uri="http://schemas.openxmlformats.org/presentationml/2006/ole">
            <mc:AlternateContent xmlns:mc="http://schemas.openxmlformats.org/markup-compatibility/2006">
              <mc:Choice xmlns:v="urn:schemas-microsoft-com:vml" Requires="v">
                <p:oleObj spid="_x0000_s137257" name="文档" r:id="rId5" imgW="4213288" imgH="959401" progId="Word.Document.12">
                  <p:embed/>
                </p:oleObj>
              </mc:Choice>
              <mc:Fallback>
                <p:oleObj name="文档" r:id="rId5" imgW="4213288" imgH="959401" progId="Word.Document.12">
                  <p:embed/>
                  <p:pic>
                    <p:nvPicPr>
                      <p:cNvPr id="0" name=""/>
                      <p:cNvPicPr/>
                      <p:nvPr/>
                    </p:nvPicPr>
                    <p:blipFill>
                      <a:blip r:embed="rId6"/>
                      <a:stretch>
                        <a:fillRect/>
                      </a:stretch>
                    </p:blipFill>
                    <p:spPr>
                      <a:xfrm>
                        <a:off x="195263" y="548680"/>
                        <a:ext cx="8948737" cy="2036763"/>
                      </a:xfrm>
                      <a:prstGeom prst="rect">
                        <a:avLst/>
                      </a:prstGeom>
                    </p:spPr>
                  </p:pic>
                </p:oleObj>
              </mc:Fallback>
            </mc:AlternateContent>
          </a:graphicData>
        </a:graphic>
      </p:graphicFrame>
      <p:sp>
        <p:nvSpPr>
          <p:cNvPr id="2" name="日期占位符 1"/>
          <p:cNvSpPr>
            <a:spLocks noGrp="1"/>
          </p:cNvSpPr>
          <p:nvPr>
            <p:ph type="dt" sz="half" idx="10"/>
          </p:nvPr>
        </p:nvSpPr>
        <p:spPr/>
        <p:txBody>
          <a:bodyPr/>
          <a:lstStyle/>
          <a:p>
            <a:fld id="{34089BBC-41A3-4D61-BF7B-63FB43789C71}" type="datetime3">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2016年7月13日星期三</a:t>
            </a:fld>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页脚占位符 2"/>
          <p:cNvSpPr>
            <a:spLocks noGrp="1"/>
          </p:cNvSpPr>
          <p:nvPr>
            <p:ph type="ftr" sz="quarter" idx="11"/>
          </p:nvPr>
        </p:nvSpPr>
        <p:spPr/>
        <p:txBody>
          <a:bodyPr/>
          <a:lstStyle/>
          <a:p>
            <a:r>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重庆邮电大学                      理学院           </a:t>
            </a:r>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104</a:t>
            </a:fld>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7006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504" y="620688"/>
            <a:ext cx="8784976" cy="3672408"/>
          </a:xfrm>
        </p:spPr>
        <p:txBody>
          <a:bodyPr>
            <a:normAutofit/>
          </a:bodyPr>
          <a:lstStyle/>
          <a:p>
            <a:pPr marL="0" indent="457200">
              <a:lnSpc>
                <a:spcPct val="100000"/>
              </a:lnSpc>
            </a:pPr>
            <a:r>
              <a:rPr lang="zh-CN" altLang="zh-CN" dirty="0" smtClean="0">
                <a:latin typeface="Times New Roman" panose="02020603050405020304" pitchFamily="18" charset="0"/>
                <a:ea typeface="华文楷体" panose="02010600040101010101" pitchFamily="2" charset="-122"/>
                <a:cs typeface="Times New Roman" panose="02020603050405020304" pitchFamily="18" charset="0"/>
              </a:rPr>
              <a:t>最大流算法的复杂度与容量有关，因此，可能不是有效算法。例如</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Ford</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Fulkerson</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给出了一个例子，当弧的容量为无理数时，说明标号法不能在有限步内停止，并且计算过程中得到的流序列也不收敛于最大流</a:t>
            </a:r>
            <a:r>
              <a:rPr lang="zh-CN" altLang="zh-CN"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4" name="日期占位符 3"/>
          <p:cNvSpPr>
            <a:spLocks noGrp="1"/>
          </p:cNvSpPr>
          <p:nvPr>
            <p:ph type="dt" sz="half" idx="10"/>
          </p:nvPr>
        </p:nvSpPr>
        <p:spPr/>
        <p:txBody>
          <a:bodyPr/>
          <a:lstStyle/>
          <a:p>
            <a:fld id="{8CE9E4EB-CD42-4FFB-95FD-FAC7BB87CC4B}"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smtClean="0"/>
              <a:t>重庆邮电大学                      理学院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105</a:t>
            </a:fld>
            <a:endParaRPr lang="zh-CN" altLang="en-US"/>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3901619"/>
            <a:ext cx="4824536" cy="29514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8148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482"/>
                                        </p:tgtEl>
                                        <p:attrNameLst>
                                          <p:attrName>style.visibility</p:attrName>
                                        </p:attrNameLst>
                                      </p:cBhvr>
                                      <p:to>
                                        <p:strVal val="visible"/>
                                      </p:to>
                                    </p:set>
                                    <p:animEffect transition="in" filter="wipe(left)">
                                      <p:cBhvr>
                                        <p:cTn id="12" dur="500"/>
                                        <p:tgtEl>
                                          <p:spTgt spid="20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idx="1"/>
              </p:nvPr>
            </p:nvSpPr>
            <p:spPr>
              <a:xfrm>
                <a:off x="0" y="256369"/>
                <a:ext cx="9036496" cy="3672408"/>
              </a:xfrm>
            </p:spPr>
            <p:txBody>
              <a:bodyPr>
                <a:normAutofit/>
              </a:bodyPr>
              <a:lstStyle/>
              <a:p>
                <a:pPr>
                  <a:lnSpc>
                    <a:spcPct val="100000"/>
                  </a:lnSpc>
                </a:pPr>
                <a:r>
                  <a:rPr lang="zh-CN" altLang="zh-CN" dirty="0" smtClean="0">
                    <a:latin typeface="Times New Roman" panose="02020603050405020304" pitchFamily="18" charset="0"/>
                    <a:ea typeface="华文楷体" panose="02010600040101010101" pitchFamily="2" charset="-122"/>
                    <a:cs typeface="Times New Roman" panose="02020603050405020304" pitchFamily="18" charset="0"/>
                  </a:rPr>
                  <a:t>又</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如图</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4.2.3</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的</a:t>
                </a:r>
                <a:r>
                  <a:rPr lang="zh-CN" altLang="zh-CN" dirty="0" smtClean="0">
                    <a:latin typeface="Times New Roman" panose="02020603050405020304" pitchFamily="18" charset="0"/>
                    <a:ea typeface="华文楷体" panose="02010600040101010101" pitchFamily="2" charset="-122"/>
                    <a:cs typeface="Times New Roman" panose="02020603050405020304" pitchFamily="18" charset="0"/>
                  </a:rPr>
                  <a:t>网络</a:t>
                </a:r>
                <a14:m>
                  <m:oMath xmlns:m="http://schemas.openxmlformats.org/officeDocument/2006/math">
                    <m:r>
                      <a:rPr lang="en-US" altLang="zh-CN" b="0" i="1" smtClean="0">
                        <a:latin typeface="Cambria Math"/>
                      </a:rPr>
                      <m:t>𝑁</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的整数流量为</a:t>
                </a:r>
                <a14:m>
                  <m:oMath xmlns:m="http://schemas.openxmlformats.org/officeDocument/2006/math">
                    <m:r>
                      <a:rPr lang="en-US" altLang="zh-CN" b="0" i="1" smtClean="0">
                        <a:latin typeface="Cambria Math"/>
                      </a:rPr>
                      <m:t>2</m:t>
                    </m:r>
                    <m:r>
                      <a:rPr lang="en-US" altLang="zh-CN" b="0" i="1" smtClean="0">
                        <a:latin typeface="Cambria Math"/>
                      </a:rPr>
                      <m:t>𝑚</m:t>
                    </m:r>
                  </m:oMath>
                </a14:m>
                <a:r>
                  <a:rPr lang="en-US" altLang="zh-CN"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若从零流开始，交替地选取</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0" i="1" smtClean="0">
                        <a:latin typeface="Cambria Math"/>
                      </a:rPr>
                      <m:t>𝑠</m:t>
                    </m:r>
                    <m:sSub>
                      <m:sSubPr>
                        <m:ctrlPr>
                          <a:rPr lang="en-US" altLang="zh-CN" b="0" i="1" smtClean="0">
                            <a:latin typeface="Cambria Math"/>
                          </a:rPr>
                        </m:ctrlPr>
                      </m:sSubPr>
                      <m:e>
                        <m:r>
                          <a:rPr lang="en-US" altLang="zh-CN" b="0" i="1" smtClean="0">
                            <a:latin typeface="Cambria Math"/>
                          </a:rPr>
                          <m:t>𝑣</m:t>
                        </m:r>
                      </m:e>
                      <m:sub>
                        <m:r>
                          <a:rPr lang="en-US" altLang="zh-CN" b="0" i="1" smtClean="0">
                            <a:latin typeface="Cambria Math"/>
                          </a:rPr>
                          <m:t>1</m:t>
                        </m:r>
                      </m:sub>
                    </m:sSub>
                    <m:sSub>
                      <m:sSubPr>
                        <m:ctrlPr>
                          <a:rPr lang="en-US" altLang="zh-CN" b="0" i="1" smtClean="0">
                            <a:latin typeface="Cambria Math"/>
                          </a:rPr>
                        </m:ctrlPr>
                      </m:sSubPr>
                      <m:e>
                        <m:r>
                          <a:rPr lang="en-US" altLang="zh-CN" b="0" i="1" smtClean="0">
                            <a:latin typeface="Cambria Math"/>
                          </a:rPr>
                          <m:t>𝑣</m:t>
                        </m:r>
                      </m:e>
                      <m:sub>
                        <m:r>
                          <a:rPr lang="en-US" altLang="zh-CN" b="0" i="1" smtClean="0">
                            <a:latin typeface="Cambria Math"/>
                          </a:rPr>
                          <m:t>2</m:t>
                        </m:r>
                      </m:sub>
                    </m:sSub>
                    <m:sSub>
                      <m:sSubPr>
                        <m:ctrlPr>
                          <a:rPr lang="en-US" altLang="zh-CN" b="0" i="1" smtClean="0">
                            <a:latin typeface="Cambria Math"/>
                          </a:rPr>
                        </m:ctrlPr>
                      </m:sSubPr>
                      <m:e>
                        <m:r>
                          <a:rPr lang="en-US" altLang="zh-CN" b="0" i="1" smtClean="0">
                            <a:latin typeface="Cambria Math"/>
                          </a:rPr>
                          <m:t>𝑣</m:t>
                        </m:r>
                      </m:e>
                      <m:sub>
                        <m:r>
                          <a:rPr lang="en-US" altLang="zh-CN" b="0" i="1" smtClean="0">
                            <a:latin typeface="Cambria Math"/>
                          </a:rPr>
                          <m:t>5</m:t>
                        </m:r>
                      </m:sub>
                    </m:sSub>
                    <m:sSub>
                      <m:sSubPr>
                        <m:ctrlPr>
                          <a:rPr lang="en-US" altLang="zh-CN" b="0" i="1" smtClean="0">
                            <a:latin typeface="Cambria Math"/>
                          </a:rPr>
                        </m:ctrlPr>
                      </m:sSubPr>
                      <m:e>
                        <m:r>
                          <a:rPr lang="en-US" altLang="zh-CN" b="0" i="1" smtClean="0">
                            <a:latin typeface="Cambria Math"/>
                          </a:rPr>
                          <m:t>𝑣</m:t>
                        </m:r>
                      </m:e>
                      <m:sub>
                        <m:r>
                          <a:rPr lang="en-US" altLang="zh-CN" b="0" i="1" smtClean="0">
                            <a:latin typeface="Cambria Math"/>
                          </a:rPr>
                          <m:t>6</m:t>
                        </m:r>
                      </m:sub>
                    </m:sSub>
                    <m:r>
                      <a:rPr lang="en-US" altLang="zh-CN" b="0" i="1" smtClean="0">
                        <a:latin typeface="Cambria Math"/>
                      </a:rPr>
                      <m:t>𝑡</m:t>
                    </m:r>
                  </m:oMath>
                </a14:m>
                <a:r>
                  <a:rPr lang="en-US" altLang="zh-CN"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r>
                      <a:rPr lang="en-US" altLang="zh-CN" i="1">
                        <a:latin typeface="Cambria Math"/>
                      </a:rPr>
                      <m:t>𝑠</m:t>
                    </m:r>
                    <m:sSub>
                      <m:sSubPr>
                        <m:ctrlPr>
                          <a:rPr lang="en-US" altLang="zh-CN" i="1">
                            <a:latin typeface="Cambria Math"/>
                          </a:rPr>
                        </m:ctrlPr>
                      </m:sSubPr>
                      <m:e>
                        <m:r>
                          <a:rPr lang="en-US" altLang="zh-CN" i="1">
                            <a:latin typeface="Cambria Math"/>
                          </a:rPr>
                          <m:t>𝑣</m:t>
                        </m:r>
                      </m:e>
                      <m:sub>
                        <m:r>
                          <a:rPr lang="en-US" altLang="zh-CN" b="0" i="1" smtClean="0">
                            <a:latin typeface="Cambria Math"/>
                          </a:rPr>
                          <m:t>4</m:t>
                        </m:r>
                      </m:sub>
                    </m:sSub>
                    <m:sSub>
                      <m:sSubPr>
                        <m:ctrlPr>
                          <a:rPr lang="en-US" altLang="zh-CN" i="1">
                            <a:latin typeface="Cambria Math"/>
                          </a:rPr>
                        </m:ctrlPr>
                      </m:sSubPr>
                      <m:e>
                        <m:r>
                          <a:rPr lang="en-US" altLang="zh-CN" i="1">
                            <a:latin typeface="Cambria Math"/>
                          </a:rPr>
                          <m:t>𝑣</m:t>
                        </m:r>
                      </m:e>
                      <m:sub>
                        <m:r>
                          <a:rPr lang="en-US" altLang="zh-CN" b="0" i="1" smtClean="0">
                            <a:latin typeface="Cambria Math"/>
                          </a:rPr>
                          <m:t>5</m:t>
                        </m:r>
                      </m:sub>
                    </m:sSub>
                    <m:sSub>
                      <m:sSubPr>
                        <m:ctrlPr>
                          <a:rPr lang="en-US" altLang="zh-CN" i="1">
                            <a:latin typeface="Cambria Math"/>
                          </a:rPr>
                        </m:ctrlPr>
                      </m:sSubPr>
                      <m:e>
                        <m:r>
                          <a:rPr lang="en-US" altLang="zh-CN" i="1">
                            <a:latin typeface="Cambria Math"/>
                          </a:rPr>
                          <m:t>𝑣</m:t>
                        </m:r>
                      </m:e>
                      <m:sub>
                        <m:r>
                          <a:rPr lang="en-US" altLang="zh-CN" b="0" i="1" smtClean="0">
                            <a:latin typeface="Cambria Math"/>
                          </a:rPr>
                          <m:t>2</m:t>
                        </m:r>
                      </m:sub>
                    </m:sSub>
                    <m:sSub>
                      <m:sSubPr>
                        <m:ctrlPr>
                          <a:rPr lang="en-US" altLang="zh-CN" i="1">
                            <a:latin typeface="Cambria Math"/>
                          </a:rPr>
                        </m:ctrlPr>
                      </m:sSubPr>
                      <m:e>
                        <m:r>
                          <a:rPr lang="en-US" altLang="zh-CN" i="1">
                            <a:latin typeface="Cambria Math"/>
                          </a:rPr>
                          <m:t>𝑣</m:t>
                        </m:r>
                      </m:e>
                      <m:sub>
                        <m:r>
                          <a:rPr lang="en-US" altLang="zh-CN" b="0" i="1" smtClean="0">
                            <a:latin typeface="Cambria Math"/>
                          </a:rPr>
                          <m:t>3</m:t>
                        </m:r>
                      </m:sub>
                    </m:sSub>
                    <m:r>
                      <a:rPr lang="en-US" altLang="zh-CN" i="1">
                        <a:latin typeface="Cambria Math"/>
                      </a:rPr>
                      <m:t>𝑡</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作为增广路，每次修正流增加</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，需要进行</a:t>
                </a:r>
                <a14:m>
                  <m:oMath xmlns:m="http://schemas.openxmlformats.org/officeDocument/2006/math">
                    <m:r>
                      <a:rPr lang="en-US" altLang="zh-CN" i="1">
                        <a:latin typeface="Cambria Math"/>
                      </a:rPr>
                      <m:t>2</m:t>
                    </m:r>
                    <m:r>
                      <a:rPr lang="en-US" altLang="zh-CN" i="1">
                        <a:latin typeface="Cambria Math"/>
                      </a:rPr>
                      <m:t>𝑚</m:t>
                    </m:r>
                    <m:r>
                      <a:rPr lang="en-US" altLang="zh-CN" b="0" i="1" smtClean="0">
                        <a:latin typeface="Cambria Math"/>
                      </a:rPr>
                      <m:t>+1</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次标号过程才能求出最大流</a:t>
                </a:r>
                <a:r>
                  <a:rPr lang="zh-CN" altLang="zh-CN"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dirty="0" smtClean="0">
                  <a:latin typeface="Times New Roman" panose="02020603050405020304" pitchFamily="18" charset="0"/>
                  <a:ea typeface="华文楷体" panose="02010600040101010101" pitchFamily="2" charset="-122"/>
                  <a:cs typeface="Times New Roman" panose="02020603050405020304" pitchFamily="18" charset="0"/>
                </a:endParaRPr>
              </a:p>
              <a:p>
                <a:pPr>
                  <a:lnSpc>
                    <a:spcPct val="100000"/>
                  </a:lnSpc>
                </a:pPr>
                <a:r>
                  <a:rPr lang="zh-CN" altLang="zh-CN" dirty="0" smtClean="0">
                    <a:latin typeface="Times New Roman" panose="02020603050405020304" pitchFamily="18" charset="0"/>
                    <a:ea typeface="华文楷体" panose="02010600040101010101" pitchFamily="2" charset="-122"/>
                    <a:cs typeface="Times New Roman" panose="02020603050405020304" pitchFamily="18" charset="0"/>
                  </a:rPr>
                  <a:t>而</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由于</a:t>
                </a:r>
                <a14:m>
                  <m:oMath xmlns:m="http://schemas.openxmlformats.org/officeDocument/2006/math">
                    <m:r>
                      <a:rPr lang="en-US" altLang="zh-CN" i="1">
                        <a:latin typeface="Cambria Math"/>
                      </a:rPr>
                      <m:t>𝑚</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的任意性，因此执行标号算法所需要的计算次数不能以</a:t>
                </a:r>
                <a14:m>
                  <m:oMath xmlns:m="http://schemas.openxmlformats.org/officeDocument/2006/math">
                    <m:r>
                      <a:rPr lang="en-US" altLang="zh-CN" i="1" dirty="0" smtClean="0">
                        <a:latin typeface="Cambria Math"/>
                      </a:rPr>
                      <m:t>|</m:t>
                    </m:r>
                    <m:r>
                      <a:rPr lang="en-US" altLang="zh-CN" b="0" i="1" dirty="0" smtClean="0">
                        <a:latin typeface="Cambria Math"/>
                      </a:rPr>
                      <m:t>𝐸</m:t>
                    </m:r>
                    <m:r>
                      <a:rPr lang="en-US" altLang="zh-CN" b="0" i="1" dirty="0" smtClean="0">
                        <a:latin typeface="Cambria Math"/>
                      </a:rPr>
                      <m:t>|</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r>
                      <a:rPr lang="en-US" altLang="zh-CN" i="1" dirty="0">
                        <a:latin typeface="Cambria Math"/>
                      </a:rPr>
                      <m:t>|</m:t>
                    </m:r>
                    <m:r>
                      <a:rPr lang="en-US" altLang="zh-CN" b="0" i="1" dirty="0" smtClean="0">
                        <a:latin typeface="Cambria Math"/>
                      </a:rPr>
                      <m:t>𝑉</m:t>
                    </m:r>
                    <m:r>
                      <a:rPr lang="en-US" altLang="zh-CN" i="1" dirty="0">
                        <a:latin typeface="Cambria Math"/>
                      </a:rPr>
                      <m:t>|</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的多项式函数为其上界，所以，它不是一个有效算法</a:t>
                </a:r>
                <a:r>
                  <a:rPr lang="zh-CN" altLang="zh-CN"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0" y="256369"/>
                <a:ext cx="9036496" cy="3672408"/>
              </a:xfrm>
              <a:blipFill rotWithShape="1">
                <a:blip r:embed="rId2"/>
                <a:stretch>
                  <a:fillRect l="-1484" t="-2658" r="-6140" b="-3654"/>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8CE9E4EB-CD42-4FFB-95FD-FAC7BB87CC4B}"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smtClean="0"/>
              <a:t>重庆邮电大学                      理学院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106</a:t>
            </a:fld>
            <a:endParaRPr lang="zh-CN" altLang="en-US"/>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3901618"/>
            <a:ext cx="4824536" cy="29514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7445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0482"/>
                                        </p:tgtEl>
                                        <p:attrNameLst>
                                          <p:attrName>style.visibility</p:attrName>
                                        </p:attrNameLst>
                                      </p:cBhvr>
                                      <p:to>
                                        <p:strVal val="visible"/>
                                      </p:to>
                                    </p:set>
                                    <p:animEffect transition="in" filter="wipe(left)">
                                      <p:cBhvr>
                                        <p:cTn id="17" dur="500"/>
                                        <p:tgtEl>
                                          <p:spTgt spid="20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23528" y="1268760"/>
                <a:ext cx="8568952" cy="4176464"/>
              </a:xfrm>
            </p:spPr>
            <p:txBody>
              <a:bodyPr>
                <a:normAutofit/>
              </a:bodyPr>
              <a:lstStyle/>
              <a:p>
                <a:pPr marL="0" indent="457200">
                  <a:lnSpc>
                    <a:spcPct val="110000"/>
                  </a:lnSpc>
                </a:pPr>
                <a:r>
                  <a:rPr lang="zh-CN" altLang="zh-CN" dirty="0" smtClean="0">
                    <a:latin typeface="Times New Roman" panose="02020603050405020304" pitchFamily="18" charset="0"/>
                    <a:ea typeface="华文楷体" panose="02010600040101010101" pitchFamily="2" charset="-122"/>
                    <a:cs typeface="Times New Roman" panose="02020603050405020304" pitchFamily="18" charset="0"/>
                  </a:rPr>
                  <a:t>在算法的执行过程中，若标号遵循</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先标号先删除</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即</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先进先出</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的原则，则求图</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4.2.3</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的网络</a:t>
                </a:r>
                <a14:m>
                  <m:oMath xmlns:m="http://schemas.openxmlformats.org/officeDocument/2006/math">
                    <m:r>
                      <a:rPr lang="en-US" altLang="zh-CN" b="0" i="1" dirty="0" smtClean="0">
                        <a:latin typeface="Cambria Math"/>
                      </a:rPr>
                      <m:t>𝑁</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的最大流只需</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次就可获得。一般地，对于整数容量网络，可以证明：若每次修正流是通过最短增广路得到的，则标号程序至多进行</a:t>
                </a:r>
                <a14:m>
                  <m:oMath xmlns:m="http://schemas.openxmlformats.org/officeDocument/2006/math">
                    <m:f>
                      <m:fPr>
                        <m:ctrlPr>
                          <a:rPr lang="en-US" altLang="zh-CN" i="1" dirty="0" smtClean="0">
                            <a:latin typeface="Cambria Math"/>
                          </a:rPr>
                        </m:ctrlPr>
                      </m:fPr>
                      <m:num>
                        <m:r>
                          <a:rPr lang="en-US" altLang="zh-CN" b="0" i="1" dirty="0" smtClean="0">
                            <a:latin typeface="Cambria Math"/>
                          </a:rPr>
                          <m:t>1</m:t>
                        </m:r>
                      </m:num>
                      <m:den>
                        <m:r>
                          <a:rPr lang="en-US" altLang="zh-CN" b="0" i="1" dirty="0" smtClean="0">
                            <a:latin typeface="Cambria Math"/>
                          </a:rPr>
                          <m:t>2</m:t>
                        </m:r>
                      </m:den>
                    </m:f>
                    <m:r>
                      <a:rPr lang="en-US" altLang="zh-CN" i="1" dirty="0">
                        <a:latin typeface="Cambria Math"/>
                      </a:rPr>
                      <m:t>|</m:t>
                    </m:r>
                    <m:r>
                      <a:rPr lang="en-US" altLang="zh-CN" i="1" dirty="0">
                        <a:latin typeface="Cambria Math"/>
                      </a:rPr>
                      <m:t>𝐸</m:t>
                    </m:r>
                    <m:r>
                      <a:rPr lang="en-US" altLang="zh-CN" i="1" dirty="0">
                        <a:latin typeface="Cambria Math"/>
                      </a:rPr>
                      <m:t>||</m:t>
                    </m:r>
                    <m:r>
                      <a:rPr lang="en-US" altLang="zh-CN" i="1" dirty="0">
                        <a:latin typeface="Cambria Math"/>
                      </a:rPr>
                      <m:t>𝑉</m:t>
                    </m:r>
                    <m:r>
                      <a:rPr lang="en-US" altLang="zh-CN" i="1" dirty="0">
                        <a:latin typeface="Cambria Math"/>
                      </a:rPr>
                      <m:t>|</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次就可以得到最大流</a:t>
                </a:r>
                <a:r>
                  <a:rPr lang="zh-CN" altLang="zh-CN"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323528" y="1268760"/>
                <a:ext cx="8568952" cy="4176464"/>
              </a:xfrm>
              <a:blipFill rotWithShape="1">
                <a:blip r:embed="rId2"/>
                <a:stretch>
                  <a:fillRect l="-1778" t="-1752" r="-1707"/>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3FFB9268-A8BD-43A0-AD46-23A796A3F5FF}"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smtClean="0"/>
              <a:t>重庆邮电大学                      理学院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107</a:t>
            </a:fld>
            <a:endParaRPr lang="zh-CN" altLang="en-US"/>
          </a:p>
        </p:txBody>
      </p:sp>
    </p:spTree>
    <p:extLst>
      <p:ext uri="{BB962C8B-B14F-4D97-AF65-F5344CB8AC3E}">
        <p14:creationId xmlns:p14="http://schemas.microsoft.com/office/powerpoint/2010/main" val="1320043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Times New Roman" panose="02020603050405020304" pitchFamily="18" charset="0"/>
                <a:ea typeface="华文楷体" panose="02010600040101010101" pitchFamily="2" charset="-122"/>
                <a:cs typeface="Times New Roman" panose="02020603050405020304" pitchFamily="18" charset="0"/>
              </a:rPr>
              <a:t>（三）</a:t>
            </a:r>
            <a:r>
              <a:rPr lang="en-US" altLang="zh-CN" dirty="0" smtClean="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dirty="0" smtClean="0">
                <a:latin typeface="Times New Roman" panose="02020603050405020304" pitchFamily="18" charset="0"/>
                <a:ea typeface="华文楷体" panose="02010600040101010101" pitchFamily="2" charset="-122"/>
                <a:cs typeface="Times New Roman" panose="02020603050405020304" pitchFamily="18" charset="0"/>
              </a:rPr>
              <a:t>最小费用路算法</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内容占位符 2"/>
          <p:cNvSpPr>
            <a:spLocks noGrp="1"/>
          </p:cNvSpPr>
          <p:nvPr>
            <p:ph idx="1"/>
          </p:nvPr>
        </p:nvSpPr>
        <p:spPr>
          <a:xfrm>
            <a:off x="323528" y="1340768"/>
            <a:ext cx="8119814" cy="4320480"/>
          </a:xfrm>
        </p:spPr>
        <p:txBody>
          <a:bodyPr>
            <a:normAutofit/>
          </a:bodyPr>
          <a:lstStyle/>
          <a:p>
            <a:pPr marL="0" indent="457200">
              <a:lnSpc>
                <a:spcPct val="120000"/>
              </a:lnSpc>
            </a:pPr>
            <a:r>
              <a:rPr lang="zh-CN" altLang="zh-CN" dirty="0">
                <a:latin typeface="华文楷体" panose="02010600040101010101" pitchFamily="2" charset="-122"/>
                <a:ea typeface="华文楷体" panose="02010600040101010101" pitchFamily="2" charset="-122"/>
              </a:rPr>
              <a:t>前面所考虑的最大流问题是在一个有容量的网络中，怎样从发点向收点运送最大可能的流量问题。然而，在很多网络中，除了容量，还涉及到费用问题。因此，本节我们将讨论不仅要使网络上的流达到最大或者达到要求的预定值，而且还要使运输流的费用最小，即最小费用流问题</a:t>
            </a:r>
            <a:r>
              <a:rPr lang="zh-CN" altLang="zh-CN" dirty="0" smtClean="0">
                <a:latin typeface="华文楷体" panose="02010600040101010101" pitchFamily="2" charset="-122"/>
                <a:ea typeface="华文楷体" panose="02010600040101010101" pitchFamily="2" charset="-122"/>
              </a:rPr>
              <a:t>。</a:t>
            </a:r>
            <a:endParaRPr lang="zh-CN" altLang="zh-CN" dirty="0">
              <a:latin typeface="华文楷体" panose="02010600040101010101" pitchFamily="2" charset="-122"/>
              <a:ea typeface="华文楷体" panose="02010600040101010101" pitchFamily="2" charset="-122"/>
            </a:endParaRPr>
          </a:p>
        </p:txBody>
      </p:sp>
      <p:sp>
        <p:nvSpPr>
          <p:cNvPr id="4" name="日期占位符 3"/>
          <p:cNvSpPr>
            <a:spLocks noGrp="1"/>
          </p:cNvSpPr>
          <p:nvPr>
            <p:ph type="dt" sz="half" idx="10"/>
          </p:nvPr>
        </p:nvSpPr>
        <p:spPr/>
        <p:txBody>
          <a:bodyPr/>
          <a:lstStyle/>
          <a:p>
            <a:fld id="{DE56CB36-DCDF-4601-82BB-AA9A03642AE7}"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smtClean="0"/>
              <a:t>重庆邮电大学                      理学院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108</a:t>
            </a:fld>
            <a:endParaRPr lang="zh-CN" altLang="en-US"/>
          </a:p>
        </p:txBody>
      </p:sp>
    </p:spTree>
    <p:extLst>
      <p:ext uri="{BB962C8B-B14F-4D97-AF65-F5344CB8AC3E}">
        <p14:creationId xmlns:p14="http://schemas.microsoft.com/office/powerpoint/2010/main" val="737225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1268760"/>
            <a:ext cx="8280920" cy="4824536"/>
          </a:xfrm>
        </p:spPr>
        <p:txBody>
          <a:bodyPr>
            <a:normAutofit/>
          </a:bodyPr>
          <a:lstStyle/>
          <a:p>
            <a:pPr marL="0" indent="457200">
              <a:lnSpc>
                <a:spcPct val="150000"/>
              </a:lnSpc>
            </a:pPr>
            <a:r>
              <a:rPr lang="zh-CN" altLang="zh-CN" dirty="0" smtClean="0">
                <a:latin typeface="Times New Roman" panose="02020603050405020304" pitchFamily="18" charset="0"/>
                <a:ea typeface="华文楷体" panose="02010600040101010101" pitchFamily="2" charset="-122"/>
                <a:cs typeface="Times New Roman" panose="02020603050405020304" pitchFamily="18" charset="0"/>
              </a:rPr>
              <a:t>例如有一个制造商欲将产品从工厂运送到仓库，有许多条运输线路可以选择。在不同的线路上，产品每吨的运输费用是不同的，每条线路只能承担有限总重量的货物运输。制造商欲将全部产品从工厂运送至仓库，问用什么方法是运费最小？</a:t>
            </a:r>
          </a:p>
        </p:txBody>
      </p:sp>
      <p:sp>
        <p:nvSpPr>
          <p:cNvPr id="4" name="日期占位符 3"/>
          <p:cNvSpPr>
            <a:spLocks noGrp="1"/>
          </p:cNvSpPr>
          <p:nvPr>
            <p:ph type="dt" sz="half" idx="10"/>
          </p:nvPr>
        </p:nvSpPr>
        <p:spPr/>
        <p:txBody>
          <a:bodyPr/>
          <a:lstStyle/>
          <a:p>
            <a:fld id="{64522A57-0E48-4E23-B6BE-8091BE38379E}"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dirty="0" smtClean="0"/>
              <a:t>重庆邮电大学                      理学院           </a:t>
            </a:r>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t>109</a:t>
            </a:fld>
            <a:endParaRPr lang="zh-CN" altLang="en-US"/>
          </a:p>
        </p:txBody>
      </p:sp>
    </p:spTree>
    <p:extLst>
      <p:ext uri="{BB962C8B-B14F-4D97-AF65-F5344CB8AC3E}">
        <p14:creationId xmlns:p14="http://schemas.microsoft.com/office/powerpoint/2010/main" val="7782380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3"/>
          <p:cNvSpPr>
            <a:spLocks noGrp="1" noRot="1" noChangeArrowheads="1"/>
          </p:cNvSpPr>
          <p:nvPr>
            <p:ph idx="1"/>
          </p:nvPr>
        </p:nvSpPr>
        <p:spPr>
          <a:xfrm>
            <a:off x="441287" y="332656"/>
            <a:ext cx="7848103" cy="739775"/>
          </a:xfrm>
        </p:spPr>
        <p:txBody>
          <a:bodyPr/>
          <a:lstStyle/>
          <a:p>
            <a:pPr eaLnBrk="1" hangingPunct="1">
              <a:buFontTx/>
              <a:buNone/>
              <a:defRPr/>
            </a:pPr>
            <a:r>
              <a:rPr kumimoji="1" lang="zh-CN" altLang="en-US" sz="2800" b="1" kern="1200" dirty="0" smtClean="0">
                <a:solidFill>
                  <a:srgbClr val="0000FF"/>
                </a:solidFill>
                <a:latin typeface="Times New Roman" pitchFamily="18" charset="0"/>
                <a:ea typeface="华文楷体" pitchFamily="2" charset="-122"/>
                <a:cs typeface="Times New Roman" pitchFamily="18" charset="0"/>
              </a:rPr>
              <a:t>例</a:t>
            </a:r>
            <a:r>
              <a:rPr kumimoji="1" lang="en-US" altLang="zh-CN" sz="2800" b="1" kern="1200" dirty="0" smtClean="0">
                <a:solidFill>
                  <a:srgbClr val="0000FF"/>
                </a:solidFill>
                <a:latin typeface="Times New Roman" pitchFamily="18" charset="0"/>
                <a:ea typeface="华文楷体" pitchFamily="2" charset="-122"/>
                <a:cs typeface="Times New Roman" pitchFamily="18" charset="0"/>
              </a:rPr>
              <a:t>:</a:t>
            </a:r>
            <a:endParaRPr kumimoji="1" lang="zh-CN" altLang="en-US" sz="2800" b="1" kern="1200" dirty="0" smtClean="0">
              <a:solidFill>
                <a:srgbClr val="0000FF"/>
              </a:solidFill>
              <a:latin typeface="Times New Roman" pitchFamily="18" charset="0"/>
              <a:ea typeface="华文楷体" pitchFamily="2" charset="-122"/>
              <a:cs typeface="Times New Roman" pitchFamily="18" charset="0"/>
            </a:endParaRPr>
          </a:p>
        </p:txBody>
      </p:sp>
      <p:sp>
        <p:nvSpPr>
          <p:cNvPr id="391173" name="Rectangle 5"/>
          <p:cNvSpPr>
            <a:spLocks noChangeArrowheads="1"/>
          </p:cNvSpPr>
          <p:nvPr/>
        </p:nvSpPr>
        <p:spPr bwMode="auto">
          <a:xfrm>
            <a:off x="731838" y="928688"/>
            <a:ext cx="7054850" cy="174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810" tIns="38405" rIns="76810" bIns="38405"/>
          <a:lstStyle>
            <a:lvl1pPr marL="447675" indent="-447675"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eaLnBrk="1" hangingPunct="1">
              <a:buClr>
                <a:schemeClr val="hlink"/>
              </a:buClr>
              <a:buSzPct val="70000"/>
            </a:pPr>
            <a:r>
              <a:rPr lang="zh-CN" altLang="en-US" b="1" dirty="0">
                <a:ea typeface="华文楷体" pitchFamily="2" charset="-122"/>
                <a:cs typeface="Times New Roman" pitchFamily="18" charset="0"/>
                <a:sym typeface="Wingdings" pitchFamily="2" charset="2"/>
              </a:rPr>
              <a:t>一位旅客要从</a:t>
            </a:r>
            <a:r>
              <a:rPr lang="en-US" altLang="zh-CN" b="1" dirty="0">
                <a:ea typeface="华文楷体" pitchFamily="2" charset="-122"/>
                <a:cs typeface="Times New Roman" pitchFamily="18" charset="0"/>
                <a:sym typeface="Wingdings" pitchFamily="2" charset="2"/>
              </a:rPr>
              <a:t>A</a:t>
            </a:r>
            <a:r>
              <a:rPr lang="zh-CN" altLang="en-US" b="1" dirty="0">
                <a:ea typeface="华文楷体" pitchFamily="2" charset="-122"/>
                <a:cs typeface="Times New Roman" pitchFamily="18" charset="0"/>
                <a:sym typeface="Wingdings" pitchFamily="2" charset="2"/>
              </a:rPr>
              <a:t>城到</a:t>
            </a:r>
            <a:r>
              <a:rPr lang="en-US" altLang="zh-CN" b="1" dirty="0">
                <a:ea typeface="华文楷体" pitchFamily="2" charset="-122"/>
                <a:cs typeface="Times New Roman" pitchFamily="18" charset="0"/>
                <a:sym typeface="Wingdings" pitchFamily="2" charset="2"/>
              </a:rPr>
              <a:t>B</a:t>
            </a:r>
            <a:r>
              <a:rPr lang="zh-CN" altLang="en-US" b="1" dirty="0">
                <a:ea typeface="华文楷体" pitchFamily="2" charset="-122"/>
                <a:cs typeface="Times New Roman" pitchFamily="18" charset="0"/>
                <a:sym typeface="Wingdings" pitchFamily="2" charset="2"/>
              </a:rPr>
              <a:t>城：</a:t>
            </a:r>
          </a:p>
          <a:p>
            <a:pPr eaLnBrk="1" hangingPunct="1">
              <a:buClr>
                <a:schemeClr val="hlink"/>
              </a:buClr>
              <a:buSzPct val="70000"/>
            </a:pPr>
            <a:r>
              <a:rPr lang="en-US" altLang="zh-CN" b="1" dirty="0">
                <a:ea typeface="华文楷体" pitchFamily="2" charset="-122"/>
                <a:cs typeface="Times New Roman" pitchFamily="18" charset="0"/>
                <a:sym typeface="Wingdings" pitchFamily="2" charset="2"/>
              </a:rPr>
              <a:t>1. </a:t>
            </a:r>
            <a:r>
              <a:rPr lang="zh-CN" altLang="en-US" b="1" dirty="0">
                <a:ea typeface="华文楷体" pitchFamily="2" charset="-122"/>
                <a:cs typeface="Times New Roman" pitchFamily="18" charset="0"/>
                <a:sym typeface="Wingdings" pitchFamily="2" charset="2"/>
              </a:rPr>
              <a:t>他希望选择一条途中中转次数最少的路线；</a:t>
            </a:r>
          </a:p>
          <a:p>
            <a:pPr eaLnBrk="1" hangingPunct="1">
              <a:buClr>
                <a:schemeClr val="hlink"/>
              </a:buClr>
              <a:buSzPct val="70000"/>
            </a:pPr>
            <a:r>
              <a:rPr lang="en-US" altLang="zh-CN" b="1" dirty="0">
                <a:ea typeface="华文楷体" pitchFamily="2" charset="-122"/>
                <a:cs typeface="Times New Roman" pitchFamily="18" charset="0"/>
                <a:sym typeface="Wingdings" pitchFamily="2" charset="2"/>
              </a:rPr>
              <a:t>2. </a:t>
            </a:r>
            <a:r>
              <a:rPr lang="zh-CN" altLang="en-US" b="1" dirty="0">
                <a:ea typeface="华文楷体" pitchFamily="2" charset="-122"/>
                <a:cs typeface="Times New Roman" pitchFamily="18" charset="0"/>
                <a:sym typeface="Wingdings" pitchFamily="2" charset="2"/>
              </a:rPr>
              <a:t>他希望选择一条途中所花时间最短的路线；</a:t>
            </a:r>
          </a:p>
          <a:p>
            <a:pPr eaLnBrk="1" hangingPunct="1">
              <a:buClr>
                <a:schemeClr val="hlink"/>
              </a:buClr>
              <a:buSzPct val="70000"/>
            </a:pPr>
            <a:r>
              <a:rPr lang="en-US" altLang="zh-CN" b="1" dirty="0">
                <a:ea typeface="华文楷体" pitchFamily="2" charset="-122"/>
                <a:cs typeface="Times New Roman" pitchFamily="18" charset="0"/>
                <a:sym typeface="Wingdings" pitchFamily="2" charset="2"/>
              </a:rPr>
              <a:t>3. </a:t>
            </a:r>
            <a:r>
              <a:rPr lang="zh-CN" altLang="en-US" b="1" dirty="0">
                <a:ea typeface="华文楷体" pitchFamily="2" charset="-122"/>
                <a:cs typeface="Times New Roman" pitchFamily="18" charset="0"/>
                <a:sym typeface="Wingdings" pitchFamily="2" charset="2"/>
              </a:rPr>
              <a:t>他希望选择一条途中费用最小的路线；</a:t>
            </a:r>
          </a:p>
          <a:p>
            <a:pPr eaLnBrk="1" hangingPunct="1">
              <a:buClr>
                <a:schemeClr val="hlink"/>
              </a:buClr>
              <a:buSzPct val="70000"/>
              <a:buFont typeface="Wingdings" pitchFamily="2" charset="2"/>
              <a:buChar char="v"/>
            </a:pPr>
            <a:endParaRPr lang="zh-CN" altLang="en-US" sz="2400" b="1" dirty="0">
              <a:ea typeface="华文楷体" pitchFamily="2" charset="-122"/>
              <a:cs typeface="Times New Roman" pitchFamily="18" charset="0"/>
            </a:endParaRPr>
          </a:p>
          <a:p>
            <a:pPr eaLnBrk="1" hangingPunct="1">
              <a:buClr>
                <a:schemeClr val="hlink"/>
              </a:buClr>
              <a:buSzPct val="70000"/>
              <a:buFont typeface="Wingdings" pitchFamily="2" charset="2"/>
              <a:buChar char="v"/>
            </a:pPr>
            <a:endParaRPr lang="zh-CN" altLang="en-US" sz="2400" b="1" dirty="0">
              <a:ea typeface="华文楷体" pitchFamily="2" charset="-122"/>
              <a:cs typeface="Times New Roman" pitchFamily="18" charset="0"/>
            </a:endParaRPr>
          </a:p>
        </p:txBody>
      </p:sp>
      <p:grpSp>
        <p:nvGrpSpPr>
          <p:cNvPr id="2" name="Group 6"/>
          <p:cNvGrpSpPr>
            <a:grpSpLocks/>
          </p:cNvGrpSpPr>
          <p:nvPr/>
        </p:nvGrpSpPr>
        <p:grpSpPr bwMode="auto">
          <a:xfrm>
            <a:off x="1362075" y="3663950"/>
            <a:ext cx="2638425" cy="1979613"/>
            <a:chOff x="624" y="2784"/>
            <a:chExt cx="1632" cy="1248"/>
          </a:xfrm>
        </p:grpSpPr>
        <p:grpSp>
          <p:nvGrpSpPr>
            <p:cNvPr id="70663" name="Group 7"/>
            <p:cNvGrpSpPr>
              <a:grpSpLocks/>
            </p:cNvGrpSpPr>
            <p:nvPr/>
          </p:nvGrpSpPr>
          <p:grpSpPr bwMode="auto">
            <a:xfrm>
              <a:off x="624" y="2784"/>
              <a:ext cx="1488" cy="1248"/>
              <a:chOff x="912" y="3024"/>
              <a:chExt cx="1056" cy="864"/>
            </a:xfrm>
          </p:grpSpPr>
          <p:sp>
            <p:nvSpPr>
              <p:cNvPr id="70672" name="Oval 8"/>
              <p:cNvSpPr>
                <a:spLocks noChangeArrowheads="1"/>
              </p:cNvSpPr>
              <p:nvPr/>
            </p:nvSpPr>
            <p:spPr bwMode="auto">
              <a:xfrm>
                <a:off x="1344" y="3024"/>
                <a:ext cx="192" cy="19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algn="ctr" eaLnBrk="1" hangingPunct="1"/>
                <a:r>
                  <a:rPr lang="zh-CN" altLang="en-US" sz="1500" dirty="0" smtClean="0">
                    <a:ea typeface="华文楷体" pitchFamily="2" charset="-122"/>
                    <a:cs typeface="Times New Roman" pitchFamily="18" charset="0"/>
                  </a:rPr>
                  <a:t>𝒗</a:t>
                </a:r>
                <a:r>
                  <a:rPr lang="en-US" altLang="zh-CN" sz="1500" baseline="-25000" dirty="0" smtClean="0">
                    <a:ea typeface="华文楷体" pitchFamily="2" charset="-122"/>
                    <a:cs typeface="Times New Roman" pitchFamily="18" charset="0"/>
                  </a:rPr>
                  <a:t>5</a:t>
                </a:r>
                <a:endParaRPr lang="en-US" altLang="zh-CN" sz="1500" baseline="-25000" dirty="0">
                  <a:ea typeface="华文楷体" pitchFamily="2" charset="-122"/>
                  <a:cs typeface="Times New Roman" pitchFamily="18" charset="0"/>
                </a:endParaRPr>
              </a:p>
            </p:txBody>
          </p:sp>
          <p:sp>
            <p:nvSpPr>
              <p:cNvPr id="70673" name="Oval 9"/>
              <p:cNvSpPr>
                <a:spLocks noChangeArrowheads="1"/>
              </p:cNvSpPr>
              <p:nvPr/>
            </p:nvSpPr>
            <p:spPr bwMode="auto">
              <a:xfrm>
                <a:off x="1776" y="3168"/>
                <a:ext cx="192" cy="19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algn="ctr" eaLnBrk="1" hangingPunct="1"/>
                <a:r>
                  <a:rPr lang="zh-CN" altLang="en-US" sz="1500" dirty="0" smtClean="0">
                    <a:ea typeface="华文楷体" pitchFamily="2" charset="-122"/>
                    <a:cs typeface="Times New Roman" pitchFamily="18" charset="0"/>
                  </a:rPr>
                  <a:t>𝒗</a:t>
                </a:r>
                <a:r>
                  <a:rPr lang="en-US" altLang="zh-CN" sz="1500" baseline="-25000" dirty="0" smtClean="0">
                    <a:ea typeface="华文楷体" pitchFamily="2" charset="-122"/>
                    <a:cs typeface="Times New Roman" pitchFamily="18" charset="0"/>
                  </a:rPr>
                  <a:t>4</a:t>
                </a:r>
                <a:endParaRPr lang="en-US" altLang="zh-CN" sz="1500" baseline="-25000" dirty="0">
                  <a:ea typeface="华文楷体" pitchFamily="2" charset="-122"/>
                  <a:cs typeface="Times New Roman" pitchFamily="18" charset="0"/>
                </a:endParaRPr>
              </a:p>
            </p:txBody>
          </p:sp>
          <p:sp>
            <p:nvSpPr>
              <p:cNvPr id="70674" name="Oval 10"/>
              <p:cNvSpPr>
                <a:spLocks noChangeArrowheads="1"/>
              </p:cNvSpPr>
              <p:nvPr/>
            </p:nvSpPr>
            <p:spPr bwMode="auto">
              <a:xfrm>
                <a:off x="1776" y="3504"/>
                <a:ext cx="192" cy="19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algn="ctr" eaLnBrk="1" hangingPunct="1"/>
                <a:r>
                  <a:rPr lang="zh-CN" altLang="en-US" sz="1500" dirty="0" smtClean="0">
                    <a:ea typeface="华文楷体" pitchFamily="2" charset="-122"/>
                    <a:cs typeface="Times New Roman" pitchFamily="18" charset="0"/>
                  </a:rPr>
                  <a:t>𝒗</a:t>
                </a:r>
                <a:r>
                  <a:rPr lang="en-US" altLang="zh-CN" sz="1500" baseline="-25000" dirty="0" smtClean="0">
                    <a:ea typeface="华文楷体" pitchFamily="2" charset="-122"/>
                    <a:cs typeface="Times New Roman" pitchFamily="18" charset="0"/>
                  </a:rPr>
                  <a:t>3</a:t>
                </a:r>
                <a:endParaRPr lang="en-US" altLang="zh-CN" sz="1500" baseline="-25000" dirty="0">
                  <a:ea typeface="华文楷体" pitchFamily="2" charset="-122"/>
                  <a:cs typeface="Times New Roman" pitchFamily="18" charset="0"/>
                </a:endParaRPr>
              </a:p>
            </p:txBody>
          </p:sp>
          <p:sp>
            <p:nvSpPr>
              <p:cNvPr id="70675" name="Oval 11"/>
              <p:cNvSpPr>
                <a:spLocks noChangeArrowheads="1"/>
              </p:cNvSpPr>
              <p:nvPr/>
            </p:nvSpPr>
            <p:spPr bwMode="auto">
              <a:xfrm>
                <a:off x="1440" y="3696"/>
                <a:ext cx="192" cy="19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algn="ctr" eaLnBrk="1" hangingPunct="1"/>
                <a:r>
                  <a:rPr lang="zh-CN" altLang="en-US" sz="1500" dirty="0" smtClean="0">
                    <a:ea typeface="华文楷体" pitchFamily="2" charset="-122"/>
                    <a:cs typeface="Times New Roman" pitchFamily="18" charset="0"/>
                  </a:rPr>
                  <a:t>𝒗</a:t>
                </a:r>
                <a:r>
                  <a:rPr lang="en-US" altLang="zh-CN" sz="1500" baseline="-25000" dirty="0" smtClean="0">
                    <a:ea typeface="华文楷体" pitchFamily="2" charset="-122"/>
                    <a:cs typeface="Times New Roman" pitchFamily="18" charset="0"/>
                  </a:rPr>
                  <a:t>2</a:t>
                </a:r>
                <a:endParaRPr lang="en-US" altLang="zh-CN" sz="1500" baseline="-25000" dirty="0">
                  <a:ea typeface="华文楷体" pitchFamily="2" charset="-122"/>
                  <a:cs typeface="Times New Roman" pitchFamily="18" charset="0"/>
                </a:endParaRPr>
              </a:p>
            </p:txBody>
          </p:sp>
          <p:sp>
            <p:nvSpPr>
              <p:cNvPr id="70676" name="Oval 12"/>
              <p:cNvSpPr>
                <a:spLocks noChangeArrowheads="1"/>
              </p:cNvSpPr>
              <p:nvPr/>
            </p:nvSpPr>
            <p:spPr bwMode="auto">
              <a:xfrm>
                <a:off x="1008" y="3552"/>
                <a:ext cx="192" cy="19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algn="ctr" eaLnBrk="1" hangingPunct="1"/>
                <a:r>
                  <a:rPr lang="zh-CN" altLang="en-US" sz="1500" dirty="0" smtClean="0">
                    <a:ea typeface="华文楷体" pitchFamily="2" charset="-122"/>
                    <a:cs typeface="Times New Roman" pitchFamily="18" charset="0"/>
                  </a:rPr>
                  <a:t>𝒗</a:t>
                </a:r>
                <a:r>
                  <a:rPr lang="en-US" altLang="zh-CN" sz="1500" baseline="-25000" dirty="0" smtClean="0">
                    <a:ea typeface="华文楷体" pitchFamily="2" charset="-122"/>
                    <a:cs typeface="Times New Roman" pitchFamily="18" charset="0"/>
                  </a:rPr>
                  <a:t>1</a:t>
                </a:r>
                <a:endParaRPr lang="en-US" altLang="zh-CN" sz="1500" baseline="-25000" dirty="0">
                  <a:ea typeface="华文楷体" pitchFamily="2" charset="-122"/>
                  <a:cs typeface="Times New Roman" pitchFamily="18" charset="0"/>
                </a:endParaRPr>
              </a:p>
            </p:txBody>
          </p:sp>
          <p:sp>
            <p:nvSpPr>
              <p:cNvPr id="70677" name="Oval 13"/>
              <p:cNvSpPr>
                <a:spLocks noChangeArrowheads="1"/>
              </p:cNvSpPr>
              <p:nvPr/>
            </p:nvSpPr>
            <p:spPr bwMode="auto">
              <a:xfrm>
                <a:off x="912" y="3216"/>
                <a:ext cx="192" cy="19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algn="ctr" eaLnBrk="1" hangingPunct="1"/>
                <a:r>
                  <a:rPr lang="zh-CN" altLang="en-US" sz="1500" dirty="0" smtClean="0">
                    <a:ea typeface="华文楷体" pitchFamily="2" charset="-122"/>
                    <a:cs typeface="Times New Roman" pitchFamily="18" charset="0"/>
                  </a:rPr>
                  <a:t>𝒗</a:t>
                </a:r>
                <a:r>
                  <a:rPr lang="en-US" altLang="zh-CN" sz="1500" baseline="-25000" dirty="0" smtClean="0">
                    <a:ea typeface="华文楷体" pitchFamily="2" charset="-122"/>
                    <a:cs typeface="Times New Roman" pitchFamily="18" charset="0"/>
                  </a:rPr>
                  <a:t>0</a:t>
                </a:r>
                <a:endParaRPr lang="en-US" altLang="zh-CN" sz="1500" baseline="-25000" dirty="0">
                  <a:ea typeface="华文楷体" pitchFamily="2" charset="-122"/>
                  <a:cs typeface="Times New Roman" pitchFamily="18" charset="0"/>
                </a:endParaRPr>
              </a:p>
            </p:txBody>
          </p:sp>
          <p:sp>
            <p:nvSpPr>
              <p:cNvPr id="70678" name="Line 14"/>
              <p:cNvSpPr>
                <a:spLocks noChangeShapeType="1"/>
              </p:cNvSpPr>
              <p:nvPr/>
            </p:nvSpPr>
            <p:spPr bwMode="auto">
              <a:xfrm>
                <a:off x="1104" y="3312"/>
                <a:ext cx="432" cy="3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Times New Roman" pitchFamily="18" charset="0"/>
                  <a:ea typeface="华文楷体" pitchFamily="2" charset="-122"/>
                  <a:cs typeface="Times New Roman" pitchFamily="18" charset="0"/>
                </a:endParaRPr>
              </a:p>
            </p:txBody>
          </p:sp>
          <p:sp>
            <p:nvSpPr>
              <p:cNvPr id="70679" name="Line 15"/>
              <p:cNvSpPr>
                <a:spLocks noChangeShapeType="1"/>
              </p:cNvSpPr>
              <p:nvPr/>
            </p:nvSpPr>
            <p:spPr bwMode="auto">
              <a:xfrm flipH="1" flipV="1">
                <a:off x="1488" y="3168"/>
                <a:ext cx="336"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Times New Roman" pitchFamily="18" charset="0"/>
                  <a:ea typeface="华文楷体" pitchFamily="2" charset="-122"/>
                  <a:cs typeface="Times New Roman" pitchFamily="18" charset="0"/>
                </a:endParaRPr>
              </a:p>
            </p:txBody>
          </p:sp>
          <p:sp>
            <p:nvSpPr>
              <p:cNvPr id="70680" name="Line 16"/>
              <p:cNvSpPr>
                <a:spLocks noChangeShapeType="1"/>
              </p:cNvSpPr>
              <p:nvPr/>
            </p:nvSpPr>
            <p:spPr bwMode="auto">
              <a:xfrm flipH="1" flipV="1">
                <a:off x="1536" y="3120"/>
                <a:ext cx="240"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Times New Roman" pitchFamily="18" charset="0"/>
                  <a:ea typeface="华文楷体" pitchFamily="2" charset="-122"/>
                  <a:cs typeface="Times New Roman" pitchFamily="18" charset="0"/>
                </a:endParaRPr>
              </a:p>
            </p:txBody>
          </p:sp>
          <p:sp>
            <p:nvSpPr>
              <p:cNvPr id="70681" name="Line 17"/>
              <p:cNvSpPr>
                <a:spLocks noChangeShapeType="1"/>
              </p:cNvSpPr>
              <p:nvPr/>
            </p:nvSpPr>
            <p:spPr bwMode="auto">
              <a:xfrm>
                <a:off x="1872" y="3360"/>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Times New Roman" pitchFamily="18" charset="0"/>
                  <a:ea typeface="华文楷体" pitchFamily="2" charset="-122"/>
                  <a:cs typeface="Times New Roman" pitchFamily="18" charset="0"/>
                </a:endParaRPr>
              </a:p>
            </p:txBody>
          </p:sp>
          <p:sp>
            <p:nvSpPr>
              <p:cNvPr id="70682" name="Line 18"/>
              <p:cNvSpPr>
                <a:spLocks noChangeShapeType="1"/>
              </p:cNvSpPr>
              <p:nvPr/>
            </p:nvSpPr>
            <p:spPr bwMode="auto">
              <a:xfrm>
                <a:off x="1104" y="3312"/>
                <a:ext cx="67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Times New Roman" pitchFamily="18" charset="0"/>
                  <a:ea typeface="华文楷体" pitchFamily="2" charset="-122"/>
                  <a:cs typeface="Times New Roman" pitchFamily="18" charset="0"/>
                </a:endParaRPr>
              </a:p>
            </p:txBody>
          </p:sp>
          <p:sp>
            <p:nvSpPr>
              <p:cNvPr id="70683" name="Line 19"/>
              <p:cNvSpPr>
                <a:spLocks noChangeShapeType="1"/>
              </p:cNvSpPr>
              <p:nvPr/>
            </p:nvSpPr>
            <p:spPr bwMode="auto">
              <a:xfrm flipV="1">
                <a:off x="1056" y="3120"/>
                <a:ext cx="288"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Times New Roman" pitchFamily="18" charset="0"/>
                  <a:ea typeface="华文楷体" pitchFamily="2" charset="-122"/>
                  <a:cs typeface="Times New Roman" pitchFamily="18" charset="0"/>
                </a:endParaRPr>
              </a:p>
            </p:txBody>
          </p:sp>
          <p:sp>
            <p:nvSpPr>
              <p:cNvPr id="70684" name="Line 20"/>
              <p:cNvSpPr>
                <a:spLocks noChangeShapeType="1"/>
              </p:cNvSpPr>
              <p:nvPr/>
            </p:nvSpPr>
            <p:spPr bwMode="auto">
              <a:xfrm>
                <a:off x="1200" y="3648"/>
                <a:ext cx="240"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Times New Roman" pitchFamily="18" charset="0"/>
                  <a:ea typeface="华文楷体" pitchFamily="2" charset="-122"/>
                  <a:cs typeface="Times New Roman" pitchFamily="18" charset="0"/>
                </a:endParaRPr>
              </a:p>
            </p:txBody>
          </p:sp>
          <p:sp>
            <p:nvSpPr>
              <p:cNvPr id="70685" name="Line 21"/>
              <p:cNvSpPr>
                <a:spLocks noChangeShapeType="1"/>
              </p:cNvSpPr>
              <p:nvPr/>
            </p:nvSpPr>
            <p:spPr bwMode="auto">
              <a:xfrm flipV="1">
                <a:off x="1632" y="3648"/>
                <a:ext cx="192"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Times New Roman" pitchFamily="18" charset="0"/>
                  <a:ea typeface="华文楷体" pitchFamily="2" charset="-122"/>
                  <a:cs typeface="Times New Roman" pitchFamily="18" charset="0"/>
                </a:endParaRPr>
              </a:p>
            </p:txBody>
          </p:sp>
        </p:grpSp>
        <p:sp>
          <p:nvSpPr>
            <p:cNvPr id="70664" name="Text Box 22"/>
            <p:cNvSpPr txBox="1">
              <a:spLocks noChangeArrowheads="1"/>
            </p:cNvSpPr>
            <p:nvPr/>
          </p:nvSpPr>
          <p:spPr bwMode="auto">
            <a:xfrm>
              <a:off x="768" y="2784"/>
              <a:ext cx="384"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eaLnBrk="1" hangingPunct="1">
                <a:spcBef>
                  <a:spcPct val="50000"/>
                </a:spcBef>
              </a:pPr>
              <a:r>
                <a:rPr lang="zh-CN" altLang="en-US" sz="1700">
                  <a:ea typeface="华文楷体" pitchFamily="2" charset="-122"/>
                  <a:cs typeface="Times New Roman" pitchFamily="18" charset="0"/>
                </a:rPr>
                <a:t> </a:t>
              </a:r>
              <a:r>
                <a:rPr lang="en-US" altLang="zh-CN" sz="1300">
                  <a:ea typeface="华文楷体" pitchFamily="2" charset="-122"/>
                  <a:cs typeface="Times New Roman" pitchFamily="18" charset="0"/>
                </a:rPr>
                <a:t>100 </a:t>
              </a:r>
            </a:p>
          </p:txBody>
        </p:sp>
        <p:sp>
          <p:nvSpPr>
            <p:cNvPr id="70665" name="Text Box 23"/>
            <p:cNvSpPr txBox="1">
              <a:spLocks noChangeArrowheads="1"/>
            </p:cNvSpPr>
            <p:nvPr/>
          </p:nvSpPr>
          <p:spPr bwMode="auto">
            <a:xfrm>
              <a:off x="1632" y="2832"/>
              <a:ext cx="28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eaLnBrk="1" hangingPunct="1">
                <a:spcBef>
                  <a:spcPct val="50000"/>
                </a:spcBef>
              </a:pPr>
              <a:r>
                <a:rPr lang="en-US" altLang="zh-CN" sz="1300">
                  <a:ea typeface="华文楷体" pitchFamily="2" charset="-122"/>
                  <a:cs typeface="Times New Roman" pitchFamily="18" charset="0"/>
                </a:rPr>
                <a:t>60</a:t>
              </a:r>
            </a:p>
          </p:txBody>
        </p:sp>
        <p:sp>
          <p:nvSpPr>
            <p:cNvPr id="70666" name="Text Box 24"/>
            <p:cNvSpPr txBox="1">
              <a:spLocks noChangeArrowheads="1"/>
            </p:cNvSpPr>
            <p:nvPr/>
          </p:nvSpPr>
          <p:spPr bwMode="auto">
            <a:xfrm>
              <a:off x="1200" y="3120"/>
              <a:ext cx="336"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eaLnBrk="1" hangingPunct="1">
                <a:buClr>
                  <a:schemeClr val="accent2"/>
                </a:buClr>
                <a:buSzPct val="80000"/>
                <a:buFont typeface="Wingdings" pitchFamily="2" charset="2"/>
                <a:buNone/>
              </a:pPr>
              <a:r>
                <a:rPr lang="en-US" altLang="zh-CN" sz="1300">
                  <a:ea typeface="华文楷体" pitchFamily="2" charset="-122"/>
                  <a:cs typeface="Times New Roman" pitchFamily="18" charset="0"/>
                </a:rPr>
                <a:t>30</a:t>
              </a:r>
              <a:endParaRPr lang="en-US" altLang="zh-CN" sz="2000">
                <a:ea typeface="华文楷体" pitchFamily="2" charset="-122"/>
                <a:cs typeface="Times New Roman" pitchFamily="18" charset="0"/>
              </a:endParaRPr>
            </a:p>
          </p:txBody>
        </p:sp>
        <p:sp>
          <p:nvSpPr>
            <p:cNvPr id="70667" name="Text Box 25"/>
            <p:cNvSpPr txBox="1">
              <a:spLocks noChangeArrowheads="1"/>
            </p:cNvSpPr>
            <p:nvPr/>
          </p:nvSpPr>
          <p:spPr bwMode="auto">
            <a:xfrm>
              <a:off x="912" y="3312"/>
              <a:ext cx="38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eaLnBrk="1" hangingPunct="1">
                <a:spcBef>
                  <a:spcPct val="50000"/>
                </a:spcBef>
              </a:pPr>
              <a:r>
                <a:rPr lang="en-US" altLang="zh-CN" sz="1300">
                  <a:ea typeface="华文楷体" pitchFamily="2" charset="-122"/>
                  <a:cs typeface="Times New Roman" pitchFamily="18" charset="0"/>
                </a:rPr>
                <a:t>10</a:t>
              </a:r>
            </a:p>
          </p:txBody>
        </p:sp>
        <p:sp>
          <p:nvSpPr>
            <p:cNvPr id="70668" name="Text Box 26"/>
            <p:cNvSpPr txBox="1">
              <a:spLocks noChangeArrowheads="1"/>
            </p:cNvSpPr>
            <p:nvPr/>
          </p:nvSpPr>
          <p:spPr bwMode="auto">
            <a:xfrm>
              <a:off x="1584" y="3264"/>
              <a:ext cx="28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eaLnBrk="1" hangingPunct="1">
                <a:spcBef>
                  <a:spcPct val="50000"/>
                </a:spcBef>
              </a:pPr>
              <a:r>
                <a:rPr lang="en-US" altLang="zh-CN" sz="1300">
                  <a:ea typeface="华文楷体" pitchFamily="2" charset="-122"/>
                  <a:cs typeface="Times New Roman" pitchFamily="18" charset="0"/>
                </a:rPr>
                <a:t>10</a:t>
              </a:r>
            </a:p>
          </p:txBody>
        </p:sp>
        <p:sp>
          <p:nvSpPr>
            <p:cNvPr id="70669" name="Text Box 27"/>
            <p:cNvSpPr txBox="1">
              <a:spLocks noChangeArrowheads="1"/>
            </p:cNvSpPr>
            <p:nvPr/>
          </p:nvSpPr>
          <p:spPr bwMode="auto">
            <a:xfrm>
              <a:off x="1968" y="3264"/>
              <a:ext cx="28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eaLnBrk="1" hangingPunct="1">
                <a:spcBef>
                  <a:spcPct val="50000"/>
                </a:spcBef>
              </a:pPr>
              <a:r>
                <a:rPr lang="en-US" altLang="zh-CN" sz="1300">
                  <a:ea typeface="华文楷体" pitchFamily="2" charset="-122"/>
                  <a:cs typeface="Times New Roman" pitchFamily="18" charset="0"/>
                </a:rPr>
                <a:t>20</a:t>
              </a:r>
            </a:p>
          </p:txBody>
        </p:sp>
        <p:sp>
          <p:nvSpPr>
            <p:cNvPr id="70670" name="Text Box 28"/>
            <p:cNvSpPr txBox="1">
              <a:spLocks noChangeArrowheads="1"/>
            </p:cNvSpPr>
            <p:nvPr/>
          </p:nvSpPr>
          <p:spPr bwMode="auto">
            <a:xfrm>
              <a:off x="1056" y="3552"/>
              <a:ext cx="240"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eaLnBrk="1" hangingPunct="1">
                <a:spcBef>
                  <a:spcPct val="50000"/>
                </a:spcBef>
              </a:pPr>
              <a:r>
                <a:rPr lang="zh-CN" altLang="en-US" sz="1300">
                  <a:solidFill>
                    <a:schemeClr val="folHlink"/>
                  </a:solidFill>
                  <a:ea typeface="华文楷体" pitchFamily="2" charset="-122"/>
                  <a:cs typeface="Times New Roman" pitchFamily="18" charset="0"/>
                </a:rPr>
                <a:t> </a:t>
              </a:r>
              <a:r>
                <a:rPr lang="en-US" altLang="zh-CN" sz="1300">
                  <a:ea typeface="华文楷体" pitchFamily="2" charset="-122"/>
                  <a:cs typeface="Times New Roman" pitchFamily="18" charset="0"/>
                </a:rPr>
                <a:t>5 </a:t>
              </a:r>
            </a:p>
          </p:txBody>
        </p:sp>
        <p:sp>
          <p:nvSpPr>
            <p:cNvPr id="70671" name="Text Box 29"/>
            <p:cNvSpPr txBox="1">
              <a:spLocks noChangeArrowheads="1"/>
            </p:cNvSpPr>
            <p:nvPr/>
          </p:nvSpPr>
          <p:spPr bwMode="auto">
            <a:xfrm>
              <a:off x="1584" y="3600"/>
              <a:ext cx="28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eaLnBrk="1" hangingPunct="1">
                <a:buClr>
                  <a:schemeClr val="accent2"/>
                </a:buClr>
                <a:buSzPct val="80000"/>
                <a:buFont typeface="Wingdings" pitchFamily="2" charset="2"/>
                <a:buNone/>
              </a:pPr>
              <a:r>
                <a:rPr lang="en-US" altLang="zh-CN" sz="1300">
                  <a:ea typeface="华文楷体" pitchFamily="2" charset="-122"/>
                  <a:cs typeface="Times New Roman" pitchFamily="18" charset="0"/>
                </a:rPr>
                <a:t>50</a:t>
              </a:r>
              <a:endParaRPr lang="en-US" altLang="zh-CN" sz="2000">
                <a:ea typeface="华文楷体" pitchFamily="2" charset="-122"/>
                <a:cs typeface="Times New Roman" pitchFamily="18" charset="0"/>
              </a:endParaRPr>
            </a:p>
          </p:txBody>
        </p:sp>
      </p:grpSp>
      <p:sp>
        <p:nvSpPr>
          <p:cNvPr id="391198" name="Text Box 30"/>
          <p:cNvSpPr txBox="1">
            <a:spLocks noChangeArrowheads="1"/>
          </p:cNvSpPr>
          <p:nvPr/>
        </p:nvSpPr>
        <p:spPr bwMode="auto">
          <a:xfrm>
            <a:off x="868363" y="3000375"/>
            <a:ext cx="70612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810" tIns="38405" rIns="76810" bIns="38405">
            <a:spAutoFit/>
          </a:bodyP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eaLnBrk="1" hangingPunct="1">
              <a:spcBef>
                <a:spcPct val="50000"/>
              </a:spcBef>
            </a:pPr>
            <a:r>
              <a:rPr lang="zh-CN" altLang="en-US" b="1" dirty="0">
                <a:ea typeface="华文楷体" pitchFamily="2" charset="-122"/>
                <a:cs typeface="Times New Roman" pitchFamily="18" charset="0"/>
                <a:sym typeface="Wingdings" pitchFamily="2" charset="2"/>
              </a:rPr>
              <a:t>这些问题均是带权图上的最短路径问题</a:t>
            </a:r>
            <a:r>
              <a:rPr lang="zh-CN" altLang="en-US" sz="2400" b="1" dirty="0">
                <a:ea typeface="华文楷体" pitchFamily="2" charset="-122"/>
                <a:cs typeface="Times New Roman" pitchFamily="18" charset="0"/>
              </a:rPr>
              <a:t>。</a:t>
            </a:r>
          </a:p>
        </p:txBody>
      </p:sp>
      <p:sp>
        <p:nvSpPr>
          <p:cNvPr id="391199" name="Rectangle 31"/>
          <p:cNvSpPr>
            <a:spLocks noChangeArrowheads="1"/>
          </p:cNvSpPr>
          <p:nvPr/>
        </p:nvSpPr>
        <p:spPr bwMode="auto">
          <a:xfrm>
            <a:off x="4365339" y="3783013"/>
            <a:ext cx="3724372" cy="1370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6810" tIns="38405" rIns="76810" bIns="38405">
            <a:spAutoFit/>
          </a:bodyPr>
          <a:lstStyle>
            <a:lvl1pPr marL="447675" indent="-447675"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eaLnBrk="1" hangingPunct="1">
              <a:buClr>
                <a:schemeClr val="hlink"/>
              </a:buClr>
              <a:buSzPct val="70000"/>
            </a:pPr>
            <a:r>
              <a:rPr lang="en-US" altLang="zh-CN" b="1" dirty="0">
                <a:ea typeface="华文楷体" pitchFamily="2" charset="-122"/>
                <a:cs typeface="Times New Roman" pitchFamily="18" charset="0"/>
                <a:sym typeface="Wingdings" pitchFamily="2" charset="2"/>
              </a:rPr>
              <a:t>1. </a:t>
            </a:r>
            <a:r>
              <a:rPr lang="zh-CN" altLang="en-US" b="1" dirty="0">
                <a:ea typeface="华文楷体" pitchFamily="2" charset="-122"/>
                <a:cs typeface="Times New Roman" pitchFamily="18" charset="0"/>
                <a:sym typeface="Wingdings" pitchFamily="2" charset="2"/>
              </a:rPr>
              <a:t>边上的权表示一站</a:t>
            </a:r>
          </a:p>
          <a:p>
            <a:pPr eaLnBrk="1" hangingPunct="1">
              <a:buClr>
                <a:schemeClr val="hlink"/>
              </a:buClr>
              <a:buSzPct val="70000"/>
            </a:pPr>
            <a:r>
              <a:rPr lang="en-US" altLang="zh-CN" b="1" dirty="0">
                <a:ea typeface="华文楷体" pitchFamily="2" charset="-122"/>
                <a:cs typeface="Times New Roman" pitchFamily="18" charset="0"/>
                <a:sym typeface="Wingdings" pitchFamily="2" charset="2"/>
              </a:rPr>
              <a:t>2. </a:t>
            </a:r>
            <a:r>
              <a:rPr lang="zh-CN" altLang="en-US" b="1" dirty="0">
                <a:ea typeface="华文楷体" pitchFamily="2" charset="-122"/>
                <a:cs typeface="Times New Roman" pitchFamily="18" charset="0"/>
                <a:sym typeface="Wingdings" pitchFamily="2" charset="2"/>
              </a:rPr>
              <a:t>边上的权代表距离</a:t>
            </a:r>
          </a:p>
          <a:p>
            <a:pPr eaLnBrk="1" hangingPunct="1">
              <a:buClr>
                <a:schemeClr val="hlink"/>
              </a:buClr>
              <a:buSzPct val="70000"/>
            </a:pPr>
            <a:r>
              <a:rPr lang="en-US" altLang="zh-CN" b="1" dirty="0">
                <a:ea typeface="华文楷体" pitchFamily="2" charset="-122"/>
                <a:cs typeface="Times New Roman" pitchFamily="18" charset="0"/>
                <a:sym typeface="Wingdings" pitchFamily="2" charset="2"/>
              </a:rPr>
              <a:t>3. </a:t>
            </a:r>
            <a:r>
              <a:rPr lang="zh-CN" altLang="en-US" b="1" dirty="0">
                <a:ea typeface="华文楷体" pitchFamily="2" charset="-122"/>
                <a:cs typeface="Times New Roman" pitchFamily="18" charset="0"/>
                <a:sym typeface="Wingdings" pitchFamily="2" charset="2"/>
              </a:rPr>
              <a:t>边的权代表费用 </a:t>
            </a:r>
          </a:p>
        </p:txBody>
      </p:sp>
      <p:sp>
        <p:nvSpPr>
          <p:cNvPr id="3" name="日期占位符 2"/>
          <p:cNvSpPr>
            <a:spLocks noGrp="1"/>
          </p:cNvSpPr>
          <p:nvPr>
            <p:ph type="dt" sz="half" idx="10"/>
          </p:nvPr>
        </p:nvSpPr>
        <p:spPr/>
        <p:txBody>
          <a:bodyPr/>
          <a:lstStyle/>
          <a:p>
            <a:fld id="{F5AD0F0C-3686-4911-9F8E-DF8A0269C8C2}" type="datetime3">
              <a:rPr lang="zh-CN" altLang="en-US" smtClean="0"/>
              <a:t>2016年7月13日星期三</a:t>
            </a:fld>
            <a:endParaRPr lang="zh-CN" altLang="en-US"/>
          </a:p>
        </p:txBody>
      </p:sp>
      <p:sp>
        <p:nvSpPr>
          <p:cNvPr id="4" name="页脚占位符 3"/>
          <p:cNvSpPr>
            <a:spLocks noGrp="1"/>
          </p:cNvSpPr>
          <p:nvPr>
            <p:ph type="ftr" sz="quarter" idx="11"/>
          </p:nvPr>
        </p:nvSpPr>
        <p:spPr/>
        <p:txBody>
          <a:bodyPr/>
          <a:lstStyle/>
          <a:p>
            <a:r>
              <a:rPr lang="zh-CN" altLang="en-US" smtClean="0"/>
              <a:t>重庆邮电大学                      理学院           </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11</a:t>
            </a:fld>
            <a:endParaRPr lang="zh-CN" altLang="en-US"/>
          </a:p>
        </p:txBody>
      </p:sp>
    </p:spTree>
    <p:extLst>
      <p:ext uri="{BB962C8B-B14F-4D97-AF65-F5344CB8AC3E}">
        <p14:creationId xmlns:p14="http://schemas.microsoft.com/office/powerpoint/2010/main" val="31322920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117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117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9117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119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1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1198" grpId="0"/>
      <p:bldP spid="391199"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idx="1"/>
              </p:nvPr>
            </p:nvSpPr>
            <p:spPr>
              <a:xfrm>
                <a:off x="251520" y="692696"/>
                <a:ext cx="8136904" cy="5112568"/>
              </a:xfrm>
            </p:spPr>
            <p:txBody>
              <a:bodyPr>
                <a:normAutofit/>
              </a:bodyPr>
              <a:lstStyle/>
              <a:p>
                <a:pPr marL="0" indent="457200">
                  <a:lnSpc>
                    <a:spcPct val="150000"/>
                  </a:lnSpc>
                </a:pPr>
                <a:r>
                  <a:rPr lang="zh-CN" altLang="zh-CN" dirty="0" smtClean="0">
                    <a:latin typeface="Times New Roman" panose="02020603050405020304" pitchFamily="18" charset="0"/>
                    <a:ea typeface="华文楷体" panose="02010600040101010101" pitchFamily="2" charset="-122"/>
                    <a:cs typeface="Times New Roman" panose="02020603050405020304" pitchFamily="18" charset="0"/>
                  </a:rPr>
                  <a:t>上述</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问题可称为运输问题，它是一个典型的最小费用问题。如果用</a:t>
                </a:r>
                <a:r>
                  <a:rPr lang="zh-CN" altLang="zh-CN" dirty="0" smtClean="0">
                    <a:latin typeface="Times New Roman" panose="02020603050405020304" pitchFamily="18" charset="0"/>
                    <a:ea typeface="华文楷体" panose="02010600040101010101" pitchFamily="2" charset="-122"/>
                    <a:cs typeface="Times New Roman" panose="02020603050405020304" pitchFamily="18" charset="0"/>
                  </a:rPr>
                  <a:t>顶点</a:t>
                </a:r>
                <a14:m>
                  <m:oMath xmlns:m="http://schemas.openxmlformats.org/officeDocument/2006/math">
                    <m:r>
                      <a:rPr lang="en-US" altLang="zh-CN" b="0" i="1" smtClean="0">
                        <a:latin typeface="Cambria Math"/>
                        <a:ea typeface="华文楷体" panose="02010600040101010101" pitchFamily="2" charset="-122"/>
                        <a:cs typeface="Times New Roman" panose="02020603050405020304" pitchFamily="18" charset="0"/>
                      </a:rPr>
                      <m:t>𝑠</m:t>
                    </m:r>
                  </m:oMath>
                </a14:m>
                <a:r>
                  <a:rPr lang="zh-CN" altLang="zh-CN" dirty="0" smtClean="0">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r>
                      <a:rPr lang="en-US" altLang="zh-CN" b="0" i="1" dirty="0" smtClean="0">
                        <a:latin typeface="Cambria Math"/>
                        <a:ea typeface="华文楷体" panose="02010600040101010101" pitchFamily="2" charset="-122"/>
                        <a:cs typeface="Times New Roman" panose="02020603050405020304" pitchFamily="18" charset="0"/>
                      </a:rPr>
                      <m:t>𝑡</m:t>
                    </m:r>
                  </m:oMath>
                </a14:m>
                <a:r>
                  <a:rPr lang="zh-CN" altLang="zh-CN" dirty="0" smtClean="0">
                    <a:latin typeface="Times New Roman" panose="02020603050405020304" pitchFamily="18" charset="0"/>
                    <a:ea typeface="华文楷体" panose="02010600040101010101" pitchFamily="2" charset="-122"/>
                    <a:cs typeface="Times New Roman" panose="02020603050405020304" pitchFamily="18" charset="0"/>
                  </a:rPr>
                  <a:t>分别</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表示工厂和仓库，两条或两条以上路线的每一个交点都用一个顶点表示，每一段线路则用相应顶点之间的弧来表示</a:t>
                </a:r>
                <a:r>
                  <a:rPr lang="zh-CN" altLang="zh-CN"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dirty="0" smtClean="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251520" y="692696"/>
                <a:ext cx="8136904" cy="5112568"/>
              </a:xfrm>
              <a:blipFill rotWithShape="1">
                <a:blip r:embed="rId2"/>
                <a:stretch>
                  <a:fillRect l="-1873"/>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64522A57-0E48-4E23-B6BE-8091BE38379E}"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dirty="0" smtClean="0"/>
              <a:t>重庆邮电大学                      理学院           </a:t>
            </a:r>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t>110</a:t>
            </a:fld>
            <a:endParaRPr lang="zh-CN" altLang="en-US"/>
          </a:p>
        </p:txBody>
      </p:sp>
    </p:spTree>
    <p:extLst>
      <p:ext uri="{BB962C8B-B14F-4D97-AF65-F5344CB8AC3E}">
        <p14:creationId xmlns:p14="http://schemas.microsoft.com/office/powerpoint/2010/main" val="3593714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idx="1"/>
              </p:nvPr>
            </p:nvSpPr>
            <p:spPr>
              <a:xfrm>
                <a:off x="179512" y="764704"/>
                <a:ext cx="8136904" cy="5112568"/>
              </a:xfrm>
            </p:spPr>
            <p:txBody>
              <a:bodyPr>
                <a:normAutofit/>
              </a:bodyPr>
              <a:lstStyle/>
              <a:p>
                <a:pPr marL="0" indent="457200">
                  <a:lnSpc>
                    <a:spcPct val="150000"/>
                  </a:lnSpc>
                </a:pPr>
                <a:r>
                  <a:rPr lang="zh-CN" altLang="zh-CN" dirty="0" smtClean="0">
                    <a:latin typeface="Times New Roman" panose="02020603050405020304" pitchFamily="18" charset="0"/>
                    <a:ea typeface="华文楷体" panose="02010600040101010101" pitchFamily="2" charset="-122"/>
                    <a:cs typeface="Times New Roman" panose="02020603050405020304" pitchFamily="18" charset="0"/>
                  </a:rPr>
                  <a:t>令</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每条弧的容量等于相应的一段线路所能承担的货物运输的最大重量，并且令每条弧的费用等于使用相应的一段线路每吨的运费。这样，运输问题可以视为在这个图上求从</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i="1">
                        <a:latin typeface="Cambria Math"/>
                        <a:ea typeface="华文楷体" panose="02010600040101010101" pitchFamily="2" charset="-122"/>
                        <a:cs typeface="Times New Roman" panose="02020603050405020304" pitchFamily="18" charset="0"/>
                      </a:rPr>
                      <m:t>𝑠</m:t>
                    </m:r>
                    <m:r>
                      <m:rPr>
                        <m:nor/>
                      </m:rPr>
                      <a:rPr lang="zh-CN" altLang="zh-CN" dirty="0">
                        <a:latin typeface="Times New Roman" panose="02020603050405020304" pitchFamily="18" charset="0"/>
                        <a:ea typeface="华文楷体" panose="02010600040101010101" pitchFamily="2" charset="-122"/>
                        <a:cs typeface="Times New Roman" panose="02020603050405020304" pitchFamily="18" charset="0"/>
                      </a:rPr>
                      <m:t>至</m:t>
                    </m:r>
                    <m:r>
                      <a:rPr lang="en-US" altLang="zh-CN" i="1" dirty="0">
                        <a:latin typeface="Cambria Math"/>
                        <a:ea typeface="华文楷体" panose="02010600040101010101" pitchFamily="2" charset="-122"/>
                        <a:cs typeface="Times New Roman" panose="02020603050405020304" pitchFamily="18" charset="0"/>
                      </a:rPr>
                      <m:t>𝑡</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的最小费用流的问题。下面介绍几种解决最小费用流问题的方法</a:t>
                </a:r>
                <a:r>
                  <a:rPr lang="zh-CN" altLang="zh-CN"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179512" y="764704"/>
                <a:ext cx="8136904" cy="5112568"/>
              </a:xfrm>
              <a:blipFill rotWithShape="1">
                <a:blip r:embed="rId2"/>
                <a:stretch>
                  <a:fillRect l="-1873" r="-4045"/>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64522A57-0E48-4E23-B6BE-8091BE38379E}"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dirty="0" smtClean="0"/>
              <a:t>重庆邮电大学                      理学院           </a:t>
            </a:r>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t>111</a:t>
            </a:fld>
            <a:endParaRPr lang="zh-CN" altLang="en-US"/>
          </a:p>
        </p:txBody>
      </p:sp>
    </p:spTree>
    <p:extLst>
      <p:ext uri="{BB962C8B-B14F-4D97-AF65-F5344CB8AC3E}">
        <p14:creationId xmlns:p14="http://schemas.microsoft.com/office/powerpoint/2010/main" val="2191860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BF48AE-650E-4638-A3A8-19896CA269B0}"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dirty="0" smtClean="0"/>
              <a:t>重庆邮电大学                      理学院           </a:t>
            </a:r>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t>112</a:t>
            </a:fld>
            <a:endParaRPr lang="zh-CN" altLang="en-US"/>
          </a:p>
        </p:txBody>
      </p:sp>
      <p:graphicFrame>
        <p:nvGraphicFramePr>
          <p:cNvPr id="7" name="内容占位符 6"/>
          <p:cNvGraphicFramePr>
            <a:graphicFrameLocks noGrp="1" noChangeAspect="1"/>
          </p:cNvGraphicFramePr>
          <p:nvPr>
            <p:ph idx="1"/>
            <p:extLst>
              <p:ext uri="{D42A27DB-BD31-4B8C-83A1-F6EECF244321}">
                <p14:modId xmlns:p14="http://schemas.microsoft.com/office/powerpoint/2010/main" val="2738964286"/>
              </p:ext>
            </p:extLst>
          </p:nvPr>
        </p:nvGraphicFramePr>
        <p:xfrm>
          <a:off x="323528" y="1268760"/>
          <a:ext cx="8035925" cy="4667250"/>
        </p:xfrm>
        <a:graphic>
          <a:graphicData uri="http://schemas.openxmlformats.org/presentationml/2006/ole">
            <mc:AlternateContent xmlns:mc="http://schemas.openxmlformats.org/markup-compatibility/2006">
              <mc:Choice xmlns:v="urn:schemas-microsoft-com:vml" Requires="v">
                <p:oleObj spid="_x0000_s63555" name="文档" r:id="rId4" imgW="3605669" imgH="2094195" progId="Word.Document.12">
                  <p:embed/>
                </p:oleObj>
              </mc:Choice>
              <mc:Fallback>
                <p:oleObj name="文档" r:id="rId4" imgW="3605669" imgH="2094195" progId="Word.Document.12">
                  <p:embed/>
                  <p:pic>
                    <p:nvPicPr>
                      <p:cNvPr id="0" name=""/>
                      <p:cNvPicPr/>
                      <p:nvPr/>
                    </p:nvPicPr>
                    <p:blipFill>
                      <a:blip r:embed="rId5"/>
                      <a:stretch>
                        <a:fillRect/>
                      </a:stretch>
                    </p:blipFill>
                    <p:spPr>
                      <a:xfrm>
                        <a:off x="323528" y="1268760"/>
                        <a:ext cx="8035925" cy="4667250"/>
                      </a:xfrm>
                      <a:prstGeom prst="rect">
                        <a:avLst/>
                      </a:prstGeom>
                    </p:spPr>
                  </p:pic>
                </p:oleObj>
              </mc:Fallback>
            </mc:AlternateContent>
          </a:graphicData>
        </a:graphic>
      </p:graphicFrame>
    </p:spTree>
    <p:extLst>
      <p:ext uri="{BB962C8B-B14F-4D97-AF65-F5344CB8AC3E}">
        <p14:creationId xmlns:p14="http://schemas.microsoft.com/office/powerpoint/2010/main" val="188267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F23EB5F5-C8C6-4491-B117-E5690D3C186A}"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dirty="0" smtClean="0"/>
              <a:t>重庆邮电大学                      理学院           </a:t>
            </a:r>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t>113</a:t>
            </a:fld>
            <a:endParaRPr lang="zh-CN" altLang="en-US"/>
          </a:p>
        </p:txBody>
      </p:sp>
      <p:graphicFrame>
        <p:nvGraphicFramePr>
          <p:cNvPr id="7" name="内容占位符 6"/>
          <p:cNvGraphicFramePr>
            <a:graphicFrameLocks noGrp="1" noChangeAspect="1"/>
          </p:cNvGraphicFramePr>
          <p:nvPr>
            <p:ph idx="1"/>
            <p:extLst>
              <p:ext uri="{D42A27DB-BD31-4B8C-83A1-F6EECF244321}">
                <p14:modId xmlns:p14="http://schemas.microsoft.com/office/powerpoint/2010/main" val="3046107936"/>
              </p:ext>
            </p:extLst>
          </p:nvPr>
        </p:nvGraphicFramePr>
        <p:xfrm>
          <a:off x="250825" y="823888"/>
          <a:ext cx="8286750" cy="4405312"/>
        </p:xfrm>
        <a:graphic>
          <a:graphicData uri="http://schemas.openxmlformats.org/presentationml/2006/ole">
            <mc:AlternateContent xmlns:mc="http://schemas.openxmlformats.org/markup-compatibility/2006">
              <mc:Choice xmlns:v="urn:schemas-microsoft-com:vml" Requires="v">
                <p:oleObj spid="_x0000_s64580" name="文档" r:id="rId3" imgW="4141029" imgH="2202199" progId="Word.Document.12">
                  <p:embed/>
                </p:oleObj>
              </mc:Choice>
              <mc:Fallback>
                <p:oleObj name="文档" r:id="rId3" imgW="4141029" imgH="2202199" progId="Word.Document.12">
                  <p:embed/>
                  <p:pic>
                    <p:nvPicPr>
                      <p:cNvPr id="0" name=""/>
                      <p:cNvPicPr/>
                      <p:nvPr/>
                    </p:nvPicPr>
                    <p:blipFill>
                      <a:blip r:embed="rId4"/>
                      <a:stretch>
                        <a:fillRect/>
                      </a:stretch>
                    </p:blipFill>
                    <p:spPr>
                      <a:xfrm>
                        <a:off x="250825" y="823888"/>
                        <a:ext cx="8286750" cy="4405312"/>
                      </a:xfrm>
                      <a:prstGeom prst="rect">
                        <a:avLst/>
                      </a:prstGeom>
                    </p:spPr>
                  </p:pic>
                </p:oleObj>
              </mc:Fallback>
            </mc:AlternateContent>
          </a:graphicData>
        </a:graphic>
      </p:graphicFrame>
    </p:spTree>
    <p:extLst>
      <p:ext uri="{BB962C8B-B14F-4D97-AF65-F5344CB8AC3E}">
        <p14:creationId xmlns:p14="http://schemas.microsoft.com/office/powerpoint/2010/main" val="2446380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C6309C20-A988-4446-8A1A-40763E46A0F3}"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smtClean="0"/>
              <a:t>重庆邮电大学                      理学院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114</a:t>
            </a:fld>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847369007"/>
              </p:ext>
            </p:extLst>
          </p:nvPr>
        </p:nvGraphicFramePr>
        <p:xfrm>
          <a:off x="177800" y="914400"/>
          <a:ext cx="8720138" cy="3302000"/>
        </p:xfrm>
        <a:graphic>
          <a:graphicData uri="http://schemas.openxmlformats.org/presentationml/2006/ole">
            <mc:AlternateContent xmlns:mc="http://schemas.openxmlformats.org/markup-compatibility/2006">
              <mc:Choice xmlns:v="urn:schemas-microsoft-com:vml" Requires="v">
                <p:oleObj spid="_x0000_s65602" name="文档" r:id="rId3" imgW="3957775" imgH="1500174" progId="Word.Document.12">
                  <p:embed/>
                </p:oleObj>
              </mc:Choice>
              <mc:Fallback>
                <p:oleObj name="文档" r:id="rId3" imgW="3957775" imgH="1500174" progId="Word.Document.12">
                  <p:embed/>
                  <p:pic>
                    <p:nvPicPr>
                      <p:cNvPr id="0" name=""/>
                      <p:cNvPicPr/>
                      <p:nvPr/>
                    </p:nvPicPr>
                    <p:blipFill>
                      <a:blip r:embed="rId4"/>
                      <a:stretch>
                        <a:fillRect/>
                      </a:stretch>
                    </p:blipFill>
                    <p:spPr>
                      <a:xfrm>
                        <a:off x="177800" y="914400"/>
                        <a:ext cx="8720138" cy="3302000"/>
                      </a:xfrm>
                      <a:prstGeom prst="rect">
                        <a:avLst/>
                      </a:prstGeom>
                    </p:spPr>
                  </p:pic>
                </p:oleObj>
              </mc:Fallback>
            </mc:AlternateContent>
          </a:graphicData>
        </a:graphic>
      </p:graphicFrame>
    </p:spTree>
    <p:extLst>
      <p:ext uri="{BB962C8B-B14F-4D97-AF65-F5344CB8AC3E}">
        <p14:creationId xmlns:p14="http://schemas.microsoft.com/office/powerpoint/2010/main" val="323824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BFA1F671-C6FF-48B1-AD9C-D4732662BDED}"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smtClean="0"/>
              <a:t>重庆邮电大学                      理学院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115</a:t>
            </a:fld>
            <a:endParaRPr lang="zh-CN" altLang="en-US"/>
          </a:p>
        </p:txBody>
      </p:sp>
      <p:graphicFrame>
        <p:nvGraphicFramePr>
          <p:cNvPr id="7" name="内容占位符 6"/>
          <p:cNvGraphicFramePr>
            <a:graphicFrameLocks noGrp="1" noChangeAspect="1"/>
          </p:cNvGraphicFramePr>
          <p:nvPr>
            <p:ph idx="1"/>
            <p:extLst>
              <p:ext uri="{D42A27DB-BD31-4B8C-83A1-F6EECF244321}">
                <p14:modId xmlns:p14="http://schemas.microsoft.com/office/powerpoint/2010/main" val="121022077"/>
              </p:ext>
            </p:extLst>
          </p:nvPr>
        </p:nvGraphicFramePr>
        <p:xfrm>
          <a:off x="261938" y="692696"/>
          <a:ext cx="8302625" cy="2052638"/>
        </p:xfrm>
        <a:graphic>
          <a:graphicData uri="http://schemas.openxmlformats.org/presentationml/2006/ole">
            <mc:AlternateContent xmlns:mc="http://schemas.openxmlformats.org/markup-compatibility/2006">
              <mc:Choice xmlns:v="urn:schemas-microsoft-com:vml" Requires="v">
                <p:oleObj spid="_x0000_s66806" name="文档" r:id="rId3" imgW="4315282" imgH="1067078" progId="Word.Document.12">
                  <p:embed/>
                </p:oleObj>
              </mc:Choice>
              <mc:Fallback>
                <p:oleObj name="文档" r:id="rId3" imgW="4315282" imgH="1067078" progId="Word.Document.12">
                  <p:embed/>
                  <p:pic>
                    <p:nvPicPr>
                      <p:cNvPr id="0" name=""/>
                      <p:cNvPicPr/>
                      <p:nvPr/>
                    </p:nvPicPr>
                    <p:blipFill>
                      <a:blip r:embed="rId4"/>
                      <a:stretch>
                        <a:fillRect/>
                      </a:stretch>
                    </p:blipFill>
                    <p:spPr>
                      <a:xfrm>
                        <a:off x="261938" y="692696"/>
                        <a:ext cx="8302625" cy="2052638"/>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966090395"/>
              </p:ext>
            </p:extLst>
          </p:nvPr>
        </p:nvGraphicFramePr>
        <p:xfrm>
          <a:off x="179512" y="3140968"/>
          <a:ext cx="8784617" cy="648072"/>
        </p:xfrm>
        <a:graphic>
          <a:graphicData uri="http://schemas.openxmlformats.org/presentationml/2006/ole">
            <mc:AlternateContent xmlns:mc="http://schemas.openxmlformats.org/markup-compatibility/2006">
              <mc:Choice xmlns:v="urn:schemas-microsoft-com:vml" Requires="v">
                <p:oleObj spid="_x0000_s66807" name="文档" r:id="rId5" imgW="4309004" imgH="329030" progId="Word.Document.12">
                  <p:embed/>
                </p:oleObj>
              </mc:Choice>
              <mc:Fallback>
                <p:oleObj name="文档" r:id="rId5" imgW="4309004" imgH="329030" progId="Word.Document.12">
                  <p:embed/>
                  <p:pic>
                    <p:nvPicPr>
                      <p:cNvPr id="0" name=""/>
                      <p:cNvPicPr/>
                      <p:nvPr/>
                    </p:nvPicPr>
                    <p:blipFill>
                      <a:blip r:embed="rId6"/>
                      <a:stretch>
                        <a:fillRect/>
                      </a:stretch>
                    </p:blipFill>
                    <p:spPr>
                      <a:xfrm>
                        <a:off x="179512" y="3140968"/>
                        <a:ext cx="8784617" cy="648072"/>
                      </a:xfrm>
                      <a:prstGeom prst="rect">
                        <a:avLst/>
                      </a:prstGeom>
                    </p:spPr>
                  </p:pic>
                </p:oleObj>
              </mc:Fallback>
            </mc:AlternateContent>
          </a:graphicData>
        </a:graphic>
      </p:graphicFrame>
    </p:spTree>
    <p:extLst>
      <p:ext uri="{BB962C8B-B14F-4D97-AF65-F5344CB8AC3E}">
        <p14:creationId xmlns:p14="http://schemas.microsoft.com/office/powerpoint/2010/main" val="1191873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BFA1F671-C6FF-48B1-AD9C-D4732662BDED}"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smtClean="0"/>
              <a:t>重庆邮电大学                      理学院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116</a:t>
            </a:fld>
            <a:endParaRPr lang="zh-CN" altLang="en-US"/>
          </a:p>
        </p:txBody>
      </p:sp>
      <p:graphicFrame>
        <p:nvGraphicFramePr>
          <p:cNvPr id="10" name="对象 9"/>
          <p:cNvGraphicFramePr>
            <a:graphicFrameLocks noChangeAspect="1"/>
          </p:cNvGraphicFramePr>
          <p:nvPr>
            <p:extLst>
              <p:ext uri="{D42A27DB-BD31-4B8C-83A1-F6EECF244321}">
                <p14:modId xmlns:p14="http://schemas.microsoft.com/office/powerpoint/2010/main" val="1384285706"/>
              </p:ext>
            </p:extLst>
          </p:nvPr>
        </p:nvGraphicFramePr>
        <p:xfrm>
          <a:off x="251520" y="2708920"/>
          <a:ext cx="8392855" cy="2592288"/>
        </p:xfrm>
        <a:graphic>
          <a:graphicData uri="http://schemas.openxmlformats.org/presentationml/2006/ole">
            <mc:AlternateContent xmlns:mc="http://schemas.openxmlformats.org/markup-compatibility/2006">
              <mc:Choice xmlns:v="urn:schemas-microsoft-com:vml" Requires="v">
                <p:oleObj spid="_x0000_s138264" name="文档" r:id="rId3" imgW="4672796" imgH="1442338" progId="Word.Document.12">
                  <p:embed/>
                </p:oleObj>
              </mc:Choice>
              <mc:Fallback>
                <p:oleObj name="文档" r:id="rId3" imgW="4672796" imgH="1442338" progId="Word.Document.12">
                  <p:embed/>
                  <p:pic>
                    <p:nvPicPr>
                      <p:cNvPr id="0" name=""/>
                      <p:cNvPicPr/>
                      <p:nvPr/>
                    </p:nvPicPr>
                    <p:blipFill>
                      <a:blip r:embed="rId4"/>
                      <a:stretch>
                        <a:fillRect/>
                      </a:stretch>
                    </p:blipFill>
                    <p:spPr>
                      <a:xfrm>
                        <a:off x="251520" y="2708920"/>
                        <a:ext cx="8392855" cy="2592288"/>
                      </a:xfrm>
                      <a:prstGeom prst="rect">
                        <a:avLst/>
                      </a:prstGeom>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1063985717"/>
              </p:ext>
            </p:extLst>
          </p:nvPr>
        </p:nvGraphicFramePr>
        <p:xfrm>
          <a:off x="-108520" y="836712"/>
          <a:ext cx="9529763" cy="865188"/>
        </p:xfrm>
        <a:graphic>
          <a:graphicData uri="http://schemas.openxmlformats.org/presentationml/2006/ole">
            <mc:AlternateContent xmlns:mc="http://schemas.openxmlformats.org/markup-compatibility/2006">
              <mc:Choice xmlns:v="urn:schemas-microsoft-com:vml" Requires="v">
                <p:oleObj spid="_x0000_s138265" name="文档" r:id="rId5" imgW="4832562" imgH="438707" progId="Word.Document.12">
                  <p:embed/>
                </p:oleObj>
              </mc:Choice>
              <mc:Fallback>
                <p:oleObj name="文档" r:id="rId5" imgW="4832562" imgH="438707" progId="Word.Document.12">
                  <p:embed/>
                  <p:pic>
                    <p:nvPicPr>
                      <p:cNvPr id="0" name="对象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520" y="836712"/>
                        <a:ext cx="9529763"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349534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12091DDD-384B-4714-9ED5-63EE1E2A4BC8}"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dirty="0" smtClean="0"/>
              <a:t>重庆邮电大学                      理学院           </a:t>
            </a:r>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t>117</a:t>
            </a:fld>
            <a:endParaRPr lang="zh-CN" altLang="en-US"/>
          </a:p>
        </p:txBody>
      </p:sp>
      <p:graphicFrame>
        <p:nvGraphicFramePr>
          <p:cNvPr id="7" name="内容占位符 6"/>
          <p:cNvGraphicFramePr>
            <a:graphicFrameLocks noGrp="1" noChangeAspect="1"/>
          </p:cNvGraphicFramePr>
          <p:nvPr>
            <p:ph idx="1"/>
            <p:extLst>
              <p:ext uri="{D42A27DB-BD31-4B8C-83A1-F6EECF244321}">
                <p14:modId xmlns:p14="http://schemas.microsoft.com/office/powerpoint/2010/main" val="1755834404"/>
              </p:ext>
            </p:extLst>
          </p:nvPr>
        </p:nvGraphicFramePr>
        <p:xfrm>
          <a:off x="268288" y="1487488"/>
          <a:ext cx="8826500" cy="2360612"/>
        </p:xfrm>
        <a:graphic>
          <a:graphicData uri="http://schemas.openxmlformats.org/presentationml/2006/ole">
            <mc:AlternateContent xmlns:mc="http://schemas.openxmlformats.org/markup-compatibility/2006">
              <mc:Choice xmlns:v="urn:schemas-microsoft-com:vml" Requires="v">
                <p:oleObj spid="_x0000_s67743" name="文档" r:id="rId3" imgW="4303041" imgH="1150961" progId="Word.Document.12">
                  <p:embed/>
                </p:oleObj>
              </mc:Choice>
              <mc:Fallback>
                <p:oleObj name="文档" r:id="rId3" imgW="4303041" imgH="1150961" progId="Word.Document.12">
                  <p:embed/>
                  <p:pic>
                    <p:nvPicPr>
                      <p:cNvPr id="0" name=""/>
                      <p:cNvPicPr/>
                      <p:nvPr/>
                    </p:nvPicPr>
                    <p:blipFill>
                      <a:blip r:embed="rId4"/>
                      <a:stretch>
                        <a:fillRect/>
                      </a:stretch>
                    </p:blipFill>
                    <p:spPr>
                      <a:xfrm>
                        <a:off x="268288" y="1487488"/>
                        <a:ext cx="8826500" cy="2360612"/>
                      </a:xfrm>
                      <a:prstGeom prst="rect">
                        <a:avLst/>
                      </a:prstGeom>
                    </p:spPr>
                  </p:pic>
                </p:oleObj>
              </mc:Fallback>
            </mc:AlternateContent>
          </a:graphicData>
        </a:graphic>
      </p:graphicFrame>
    </p:spTree>
    <p:extLst>
      <p:ext uri="{BB962C8B-B14F-4D97-AF65-F5344CB8AC3E}">
        <p14:creationId xmlns:p14="http://schemas.microsoft.com/office/powerpoint/2010/main" val="402695814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extLst>
              <p:ext uri="{D42A27DB-BD31-4B8C-83A1-F6EECF244321}">
                <p14:modId xmlns:p14="http://schemas.microsoft.com/office/powerpoint/2010/main" val="128197078"/>
              </p:ext>
            </p:extLst>
          </p:nvPr>
        </p:nvGraphicFramePr>
        <p:xfrm>
          <a:off x="5508104" y="3501008"/>
          <a:ext cx="3456384" cy="3270545"/>
        </p:xfrm>
        <a:graphic>
          <a:graphicData uri="http://schemas.openxmlformats.org/presentationml/2006/ole">
            <mc:AlternateContent xmlns:mc="http://schemas.openxmlformats.org/markup-compatibility/2006">
              <mc:Choice xmlns:v="urn:schemas-microsoft-com:vml" Requires="v">
                <p:oleObj spid="_x0000_s139325" name="文档" r:id="rId3" imgW="2091036" imgH="1981151" progId="Word.Document.12">
                  <p:embed/>
                </p:oleObj>
              </mc:Choice>
              <mc:Fallback>
                <p:oleObj name="文档" r:id="rId3" imgW="2091036" imgH="1981151" progId="Word.Document.12">
                  <p:embed/>
                  <p:pic>
                    <p:nvPicPr>
                      <p:cNvPr id="0" name="对象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104" y="3501008"/>
                        <a:ext cx="3456384" cy="3270545"/>
                      </a:xfrm>
                      <a:prstGeom prst="rect">
                        <a:avLst/>
                      </a:prstGeom>
                      <a:noFill/>
                      <a:ln>
                        <a:noFill/>
                      </a:ln>
                    </p:spPr>
                  </p:pic>
                </p:oleObj>
              </mc:Fallback>
            </mc:AlternateContent>
          </a:graphicData>
        </a:graphic>
      </p:graphicFrame>
      <p:sp>
        <p:nvSpPr>
          <p:cNvPr id="4" name="日期占位符 3"/>
          <p:cNvSpPr>
            <a:spLocks noGrp="1"/>
          </p:cNvSpPr>
          <p:nvPr>
            <p:ph type="dt" sz="half" idx="10"/>
          </p:nvPr>
        </p:nvSpPr>
        <p:spPr/>
        <p:txBody>
          <a:bodyPr/>
          <a:lstStyle/>
          <a:p>
            <a:fld id="{12091DDD-384B-4714-9ED5-63EE1E2A4BC8}"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dirty="0" smtClean="0"/>
              <a:t>重庆邮电大学                      理学院           </a:t>
            </a:r>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t>118</a:t>
            </a:fld>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1629576051"/>
              </p:ext>
            </p:extLst>
          </p:nvPr>
        </p:nvGraphicFramePr>
        <p:xfrm>
          <a:off x="251520" y="1268760"/>
          <a:ext cx="8753475" cy="1414462"/>
        </p:xfrm>
        <a:graphic>
          <a:graphicData uri="http://schemas.openxmlformats.org/presentationml/2006/ole">
            <mc:AlternateContent xmlns:mc="http://schemas.openxmlformats.org/markup-compatibility/2006">
              <mc:Choice xmlns:v="urn:schemas-microsoft-com:vml" Requires="v">
                <p:oleObj spid="_x0000_s139326" name="文档" r:id="rId5" imgW="4780797" imgH="766828" progId="Word.Document.12">
                  <p:embed/>
                </p:oleObj>
              </mc:Choice>
              <mc:Fallback>
                <p:oleObj name="文档" r:id="rId5" imgW="4780797" imgH="766828" progId="Word.Document.12">
                  <p:embed/>
                  <p:pic>
                    <p:nvPicPr>
                      <p:cNvPr id="0" name=""/>
                      <p:cNvPicPr/>
                      <p:nvPr/>
                    </p:nvPicPr>
                    <p:blipFill>
                      <a:blip r:embed="rId6"/>
                      <a:stretch>
                        <a:fillRect/>
                      </a:stretch>
                    </p:blipFill>
                    <p:spPr>
                      <a:xfrm>
                        <a:off x="251520" y="1268760"/>
                        <a:ext cx="8753475" cy="1414462"/>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543103930"/>
              </p:ext>
            </p:extLst>
          </p:nvPr>
        </p:nvGraphicFramePr>
        <p:xfrm>
          <a:off x="15135" y="2924944"/>
          <a:ext cx="8731250" cy="1481137"/>
        </p:xfrm>
        <a:graphic>
          <a:graphicData uri="http://schemas.openxmlformats.org/presentationml/2006/ole">
            <mc:AlternateContent xmlns:mc="http://schemas.openxmlformats.org/markup-compatibility/2006">
              <mc:Choice xmlns:v="urn:schemas-microsoft-com:vml" Requires="v">
                <p:oleObj spid="_x0000_s139327" name="文档" r:id="rId7" imgW="4113595" imgH="702140" progId="Word.Document.12">
                  <p:embed/>
                </p:oleObj>
              </mc:Choice>
              <mc:Fallback>
                <p:oleObj name="文档" r:id="rId7" imgW="4113595" imgH="702140" progId="Word.Document.12">
                  <p:embed/>
                  <p:pic>
                    <p:nvPicPr>
                      <p:cNvPr id="0" name=""/>
                      <p:cNvPicPr/>
                      <p:nvPr/>
                    </p:nvPicPr>
                    <p:blipFill>
                      <a:blip r:embed="rId8"/>
                      <a:stretch>
                        <a:fillRect/>
                      </a:stretch>
                    </p:blipFill>
                    <p:spPr>
                      <a:xfrm>
                        <a:off x="15135" y="2924944"/>
                        <a:ext cx="8731250" cy="1481137"/>
                      </a:xfrm>
                      <a:prstGeom prst="rect">
                        <a:avLst/>
                      </a:prstGeom>
                    </p:spPr>
                  </p:pic>
                </p:oleObj>
              </mc:Fallback>
            </mc:AlternateContent>
          </a:graphicData>
        </a:graphic>
      </p:graphicFrame>
    </p:spTree>
    <p:extLst>
      <p:ext uri="{BB962C8B-B14F-4D97-AF65-F5344CB8AC3E}">
        <p14:creationId xmlns:p14="http://schemas.microsoft.com/office/powerpoint/2010/main" val="3739938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43CBCBC-468A-47A6-AC98-98706A78B1AA}"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smtClean="0"/>
              <a:t>重庆邮电大学                      理学院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119</a:t>
            </a:fld>
            <a:endParaRPr lang="zh-CN" altLang="en-US"/>
          </a:p>
        </p:txBody>
      </p:sp>
      <p:graphicFrame>
        <p:nvGraphicFramePr>
          <p:cNvPr id="7" name="内容占位符 6"/>
          <p:cNvGraphicFramePr>
            <a:graphicFrameLocks noGrp="1" noChangeAspect="1"/>
          </p:cNvGraphicFramePr>
          <p:nvPr>
            <p:ph idx="1"/>
            <p:extLst>
              <p:ext uri="{D42A27DB-BD31-4B8C-83A1-F6EECF244321}">
                <p14:modId xmlns:p14="http://schemas.microsoft.com/office/powerpoint/2010/main" val="902133381"/>
              </p:ext>
            </p:extLst>
          </p:nvPr>
        </p:nvGraphicFramePr>
        <p:xfrm>
          <a:off x="128264" y="1772816"/>
          <a:ext cx="8995236" cy="3096344"/>
        </p:xfrm>
        <a:graphic>
          <a:graphicData uri="http://schemas.openxmlformats.org/presentationml/2006/ole">
            <mc:AlternateContent xmlns:mc="http://schemas.openxmlformats.org/markup-compatibility/2006">
              <mc:Choice xmlns:v="urn:schemas-microsoft-com:vml" Requires="v">
                <p:oleObj spid="_x0000_s68736" name="文档" r:id="rId3" imgW="4039849" imgH="1390196" progId="Word.Document.12">
                  <p:embed/>
                </p:oleObj>
              </mc:Choice>
              <mc:Fallback>
                <p:oleObj name="文档" r:id="rId3" imgW="4039849" imgH="1390196" progId="Word.Document.12">
                  <p:embed/>
                  <p:pic>
                    <p:nvPicPr>
                      <p:cNvPr id="0" name=""/>
                      <p:cNvPicPr/>
                      <p:nvPr/>
                    </p:nvPicPr>
                    <p:blipFill>
                      <a:blip r:embed="rId4"/>
                      <a:stretch>
                        <a:fillRect/>
                      </a:stretch>
                    </p:blipFill>
                    <p:spPr>
                      <a:xfrm>
                        <a:off x="128264" y="1772816"/>
                        <a:ext cx="8995236" cy="3096344"/>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656340461"/>
              </p:ext>
            </p:extLst>
          </p:nvPr>
        </p:nvGraphicFramePr>
        <p:xfrm>
          <a:off x="141188" y="620688"/>
          <a:ext cx="8993932" cy="1007219"/>
        </p:xfrm>
        <a:graphic>
          <a:graphicData uri="http://schemas.openxmlformats.org/presentationml/2006/ole">
            <mc:AlternateContent xmlns:mc="http://schemas.openxmlformats.org/markup-compatibility/2006">
              <mc:Choice xmlns:v="urn:schemas-microsoft-com:vml" Requires="v">
                <p:oleObj spid="_x0000_s68737" name="文档" r:id="rId5" imgW="4026535" imgH="450573" progId="Word.Document.12">
                  <p:embed/>
                </p:oleObj>
              </mc:Choice>
              <mc:Fallback>
                <p:oleObj name="文档" r:id="rId5" imgW="4026535" imgH="450573" progId="Word.Document.12">
                  <p:embed/>
                  <p:pic>
                    <p:nvPicPr>
                      <p:cNvPr id="0" name=""/>
                      <p:cNvPicPr/>
                      <p:nvPr/>
                    </p:nvPicPr>
                    <p:blipFill>
                      <a:blip r:embed="rId6"/>
                      <a:stretch>
                        <a:fillRect/>
                      </a:stretch>
                    </p:blipFill>
                    <p:spPr>
                      <a:xfrm>
                        <a:off x="141188" y="620688"/>
                        <a:ext cx="8993932" cy="1007219"/>
                      </a:xfrm>
                      <a:prstGeom prst="rect">
                        <a:avLst/>
                      </a:prstGeom>
                    </p:spPr>
                  </p:pic>
                </p:oleObj>
              </mc:Fallback>
            </mc:AlternateContent>
          </a:graphicData>
        </a:graphic>
      </p:graphicFrame>
    </p:spTree>
    <p:extLst>
      <p:ext uri="{BB962C8B-B14F-4D97-AF65-F5344CB8AC3E}">
        <p14:creationId xmlns:p14="http://schemas.microsoft.com/office/powerpoint/2010/main" val="1658480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矩形 2"/>
          <p:cNvSpPr>
            <a:spLocks noChangeArrowheads="1"/>
          </p:cNvSpPr>
          <p:nvPr/>
        </p:nvSpPr>
        <p:spPr bwMode="auto">
          <a:xfrm>
            <a:off x="318239" y="332656"/>
            <a:ext cx="5869484" cy="6124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微软雅黑" panose="020B0503020204020204" pitchFamily="34" charset="-122"/>
                <a:ea typeface="微软雅黑" panose="020B0503020204020204" pitchFamily="34" charset="-122"/>
              </a:defRPr>
            </a:lvl1pPr>
            <a:lvl2pPr marL="742950" indent="-285750">
              <a:defRPr sz="2400">
                <a:solidFill>
                  <a:schemeClr val="tx1"/>
                </a:solidFill>
                <a:latin typeface="微软雅黑" panose="020B0503020204020204" pitchFamily="34" charset="-122"/>
                <a:ea typeface="微软雅黑" panose="020B0503020204020204" pitchFamily="34" charset="-122"/>
              </a:defRPr>
            </a:lvl2pPr>
            <a:lvl3pPr marL="1143000" indent="-228600">
              <a:defRPr sz="2400">
                <a:solidFill>
                  <a:schemeClr val="tx1"/>
                </a:solidFill>
                <a:latin typeface="微软雅黑" panose="020B0503020204020204" pitchFamily="34" charset="-122"/>
                <a:ea typeface="微软雅黑" panose="020B0503020204020204" pitchFamily="34" charset="-122"/>
              </a:defRPr>
            </a:lvl3pPr>
            <a:lvl4pPr marL="1600200" indent="-228600">
              <a:defRPr sz="2400">
                <a:solidFill>
                  <a:schemeClr val="tx1"/>
                </a:solidFill>
                <a:latin typeface="微软雅黑" panose="020B0503020204020204" pitchFamily="34" charset="-122"/>
                <a:ea typeface="微软雅黑" panose="020B0503020204020204" pitchFamily="34" charset="-122"/>
              </a:defRPr>
            </a:lvl4pPr>
            <a:lvl5pPr marL="2057400" indent="-228600">
              <a:defRPr sz="24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lr>
                <a:schemeClr val="accent2"/>
              </a:buClr>
              <a:buFont typeface="Wingdings" panose="05000000000000000000" pitchFamily="2" charset="2"/>
              <a:buChar char="o"/>
              <a:defRPr sz="24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lr>
                <a:schemeClr val="accent2"/>
              </a:buClr>
              <a:buFont typeface="Wingdings" panose="05000000000000000000" pitchFamily="2" charset="2"/>
              <a:buChar char="o"/>
              <a:defRPr sz="24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lr>
                <a:schemeClr val="accent2"/>
              </a:buClr>
              <a:buFont typeface="Wingdings" panose="05000000000000000000" pitchFamily="2" charset="2"/>
              <a:buChar char="o"/>
              <a:defRPr sz="24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lr>
                <a:schemeClr val="accent2"/>
              </a:buClr>
              <a:buFont typeface="Wingdings" panose="05000000000000000000" pitchFamily="2" charset="2"/>
              <a:buChar char="o"/>
              <a:defRPr sz="2400">
                <a:solidFill>
                  <a:schemeClr val="tx1"/>
                </a:solidFill>
                <a:latin typeface="微软雅黑" panose="020B0503020204020204" pitchFamily="34" charset="-122"/>
                <a:ea typeface="微软雅黑" panose="020B0503020204020204" pitchFamily="34" charset="-122"/>
              </a:defRPr>
            </a:lvl9pPr>
          </a:lstStyle>
          <a:p>
            <a:r>
              <a:rPr lang="en-US" altLang="zh-CN" sz="2800" dirty="0">
                <a:latin typeface="华文楷体" panose="02010600040101010101" pitchFamily="2" charset="-122"/>
                <a:ea typeface="华文楷体" panose="02010600040101010101" pitchFamily="2" charset="-122"/>
              </a:rPr>
              <a:t>2013.02.10</a:t>
            </a:r>
            <a:r>
              <a:rPr lang="zh-CN" altLang="en-US" sz="2800" dirty="0">
                <a:latin typeface="华文楷体" panose="02010600040101010101" pitchFamily="2" charset="-122"/>
                <a:ea typeface="华文楷体" panose="02010600040101010101" pitchFamily="2" charset="-122"/>
              </a:rPr>
              <a:t>（扬子晚报）“换乘达人”复旦大学攻读博士的小王，从上海到四川德阳，横跨大半个中国，这位的路线：</a:t>
            </a:r>
            <a:r>
              <a:rPr lang="zh-CN" altLang="en-US" sz="2800" b="1" dirty="0">
                <a:latin typeface="华文楷体" panose="02010600040101010101" pitchFamily="2" charset="-122"/>
                <a:ea typeface="华文楷体" panose="02010600040101010101" pitchFamily="2" charset="-122"/>
              </a:rPr>
              <a:t>上海虹桥</a:t>
            </a:r>
            <a:r>
              <a:rPr lang="en-US" altLang="zh-CN" sz="2800" b="1" dirty="0">
                <a:latin typeface="华文楷体" panose="02010600040101010101" pitchFamily="2" charset="-122"/>
                <a:ea typeface="华文楷体" panose="02010600040101010101" pitchFamily="2" charset="-122"/>
              </a:rPr>
              <a:t>-</a:t>
            </a:r>
            <a:r>
              <a:rPr lang="zh-CN" altLang="en-US" sz="2800" b="1" dirty="0">
                <a:latin typeface="华文楷体" panose="02010600040101010101" pitchFamily="2" charset="-122"/>
                <a:ea typeface="华文楷体" panose="02010600040101010101" pitchFamily="2" charset="-122"/>
              </a:rPr>
              <a:t>南京南；南京南</a:t>
            </a:r>
            <a:r>
              <a:rPr lang="en-US" altLang="zh-CN" sz="2800" b="1" dirty="0">
                <a:latin typeface="华文楷体" panose="02010600040101010101" pitchFamily="2" charset="-122"/>
                <a:ea typeface="华文楷体" panose="02010600040101010101" pitchFamily="2" charset="-122"/>
              </a:rPr>
              <a:t>-(</a:t>
            </a:r>
            <a:r>
              <a:rPr lang="zh-CN" altLang="en-US" sz="2800" b="1" dirty="0">
                <a:latin typeface="华文楷体" panose="02010600040101010101" pitchFamily="2" charset="-122"/>
                <a:ea typeface="华文楷体" panose="02010600040101010101" pitchFamily="2" charset="-122"/>
              </a:rPr>
              <a:t>湖北</a:t>
            </a:r>
            <a:r>
              <a:rPr lang="en-US" altLang="zh-CN" sz="2800" b="1" dirty="0">
                <a:latin typeface="华文楷体" panose="02010600040101010101" pitchFamily="2" charset="-122"/>
                <a:ea typeface="华文楷体" panose="02010600040101010101" pitchFamily="2" charset="-122"/>
              </a:rPr>
              <a:t>)</a:t>
            </a:r>
            <a:r>
              <a:rPr lang="zh-CN" altLang="en-US" sz="2800" b="1" dirty="0">
                <a:latin typeface="华文楷体" panose="02010600040101010101" pitchFamily="2" charset="-122"/>
                <a:ea typeface="华文楷体" panose="02010600040101010101" pitchFamily="2" charset="-122"/>
              </a:rPr>
              <a:t>麻城北；麻城北</a:t>
            </a:r>
            <a:r>
              <a:rPr lang="en-US" altLang="zh-CN" sz="2800" b="1" dirty="0">
                <a:latin typeface="华文楷体" panose="02010600040101010101" pitchFamily="2" charset="-122"/>
                <a:ea typeface="华文楷体" panose="02010600040101010101" pitchFamily="2" charset="-122"/>
              </a:rPr>
              <a:t>-</a:t>
            </a:r>
            <a:r>
              <a:rPr lang="zh-CN" altLang="en-US" sz="2800" b="1" dirty="0">
                <a:latin typeface="华文楷体" panose="02010600040101010101" pitchFamily="2" charset="-122"/>
                <a:ea typeface="华文楷体" panose="02010600040101010101" pitchFamily="2" charset="-122"/>
              </a:rPr>
              <a:t>汉口；汉口</a:t>
            </a:r>
            <a:r>
              <a:rPr lang="en-US" altLang="zh-CN" sz="2800" b="1" dirty="0">
                <a:latin typeface="华文楷体" panose="02010600040101010101" pitchFamily="2" charset="-122"/>
                <a:ea typeface="华文楷体" panose="02010600040101010101" pitchFamily="2" charset="-122"/>
              </a:rPr>
              <a:t>-</a:t>
            </a:r>
            <a:r>
              <a:rPr lang="zh-CN" altLang="en-US" sz="2800" b="1" dirty="0">
                <a:latin typeface="华文楷体" panose="02010600040101010101" pitchFamily="2" charset="-122"/>
                <a:ea typeface="华文楷体" panose="02010600040101010101" pitchFamily="2" charset="-122"/>
              </a:rPr>
              <a:t>荆州；荆州</a:t>
            </a:r>
            <a:r>
              <a:rPr lang="en-US" altLang="zh-CN" sz="2800" b="1" dirty="0">
                <a:latin typeface="华文楷体" panose="02010600040101010101" pitchFamily="2" charset="-122"/>
                <a:ea typeface="华文楷体" panose="02010600040101010101" pitchFamily="2" charset="-122"/>
              </a:rPr>
              <a:t>-</a:t>
            </a:r>
            <a:r>
              <a:rPr lang="zh-CN" altLang="en-US" sz="2800" b="1" dirty="0">
                <a:latin typeface="华文楷体" panose="02010600040101010101" pitchFamily="2" charset="-122"/>
                <a:ea typeface="华文楷体" panose="02010600040101010101" pitchFamily="2" charset="-122"/>
              </a:rPr>
              <a:t>宜昌东；宜昌</a:t>
            </a:r>
            <a:r>
              <a:rPr lang="zh-CN" altLang="en-US" sz="2800" b="1" dirty="0" smtClean="0">
                <a:latin typeface="华文楷体" panose="02010600040101010101" pitchFamily="2" charset="-122"/>
                <a:ea typeface="华文楷体" panose="02010600040101010101" pitchFamily="2" charset="-122"/>
              </a:rPr>
              <a:t>东</a:t>
            </a:r>
            <a:r>
              <a:rPr lang="en-US" altLang="zh-CN" sz="2800" b="1" dirty="0" smtClean="0">
                <a:latin typeface="华文楷体" panose="02010600040101010101" pitchFamily="2" charset="-122"/>
                <a:ea typeface="华文楷体" panose="02010600040101010101" pitchFamily="2" charset="-122"/>
              </a:rPr>
              <a:t>-(</a:t>
            </a:r>
            <a:r>
              <a:rPr lang="zh-CN" altLang="en-US" sz="2800" b="1" dirty="0">
                <a:latin typeface="华文楷体" panose="02010600040101010101" pitchFamily="2" charset="-122"/>
                <a:ea typeface="华文楷体" panose="02010600040101010101" pitchFamily="2" charset="-122"/>
              </a:rPr>
              <a:t>四川</a:t>
            </a:r>
            <a:r>
              <a:rPr lang="en-US" altLang="zh-CN" sz="2800" b="1" dirty="0">
                <a:latin typeface="华文楷体" panose="02010600040101010101" pitchFamily="2" charset="-122"/>
                <a:ea typeface="华文楷体" panose="02010600040101010101" pitchFamily="2" charset="-122"/>
              </a:rPr>
              <a:t>)</a:t>
            </a:r>
            <a:r>
              <a:rPr lang="zh-CN" altLang="en-US" sz="2800" b="1" dirty="0" smtClean="0">
                <a:latin typeface="华文楷体" panose="02010600040101010101" pitchFamily="2" charset="-122"/>
                <a:ea typeface="华文楷体" panose="02010600040101010101" pitchFamily="2" charset="-122"/>
              </a:rPr>
              <a:t>达</a:t>
            </a:r>
            <a:r>
              <a:rPr lang="zh-CN" altLang="en-US" sz="2800" b="1" dirty="0">
                <a:latin typeface="华文楷体" panose="02010600040101010101" pitchFamily="2" charset="-122"/>
                <a:ea typeface="华文楷体" panose="02010600040101010101" pitchFamily="2" charset="-122"/>
              </a:rPr>
              <a:t>州；达州</a:t>
            </a:r>
            <a:r>
              <a:rPr lang="en-US" altLang="zh-CN" sz="2800" b="1" dirty="0">
                <a:latin typeface="华文楷体" panose="02010600040101010101" pitchFamily="2" charset="-122"/>
                <a:ea typeface="华文楷体" panose="02010600040101010101" pitchFamily="2" charset="-122"/>
              </a:rPr>
              <a:t>-</a:t>
            </a:r>
            <a:r>
              <a:rPr lang="zh-CN" altLang="en-US" sz="2800" b="1" dirty="0">
                <a:latin typeface="华文楷体" panose="02010600040101010101" pitchFamily="2" charset="-122"/>
                <a:ea typeface="华文楷体" panose="02010600040101010101" pitchFamily="2" charset="-122"/>
              </a:rPr>
              <a:t>成都东；成都</a:t>
            </a:r>
            <a:r>
              <a:rPr lang="en-US" altLang="zh-CN" sz="2800" b="1" dirty="0">
                <a:latin typeface="华文楷体" panose="02010600040101010101" pitchFamily="2" charset="-122"/>
                <a:ea typeface="华文楷体" panose="02010600040101010101" pitchFamily="2" charset="-122"/>
              </a:rPr>
              <a:t>-</a:t>
            </a:r>
            <a:r>
              <a:rPr lang="zh-CN" altLang="en-US" sz="2800" b="1" dirty="0">
                <a:latin typeface="华文楷体" panose="02010600040101010101" pitchFamily="2" charset="-122"/>
                <a:ea typeface="华文楷体" panose="02010600040101010101" pitchFamily="2" charset="-122"/>
              </a:rPr>
              <a:t>德阳</a:t>
            </a:r>
            <a:r>
              <a:rPr lang="zh-CN" altLang="en-US" sz="2800" dirty="0">
                <a:latin typeface="华文楷体" panose="02010600040101010101" pitchFamily="2" charset="-122"/>
                <a:ea typeface="华文楷体" panose="02010600040101010101" pitchFamily="2" charset="-122"/>
              </a:rPr>
              <a:t>。如此折腾下来，一共买了</a:t>
            </a:r>
            <a:r>
              <a:rPr lang="en-US" altLang="zh-CN" sz="2800" dirty="0">
                <a:latin typeface="华文楷体" panose="02010600040101010101" pitchFamily="2" charset="-122"/>
                <a:ea typeface="华文楷体" panose="02010600040101010101" pitchFamily="2" charset="-122"/>
              </a:rPr>
              <a:t>8</a:t>
            </a:r>
            <a:r>
              <a:rPr lang="zh-CN" altLang="en-US" sz="2800" dirty="0">
                <a:latin typeface="华文楷体" panose="02010600040101010101" pitchFamily="2" charset="-122"/>
                <a:ea typeface="华文楷体" panose="02010600040101010101" pitchFamily="2" charset="-122"/>
              </a:rPr>
              <a:t>张票，要换乘</a:t>
            </a:r>
            <a:r>
              <a:rPr lang="en-US" altLang="zh-CN" sz="2800" dirty="0">
                <a:latin typeface="华文楷体" panose="02010600040101010101" pitchFamily="2" charset="-122"/>
                <a:ea typeface="华文楷体" panose="02010600040101010101" pitchFamily="2" charset="-122"/>
              </a:rPr>
              <a:t>7</a:t>
            </a:r>
            <a:r>
              <a:rPr lang="zh-CN" altLang="en-US" sz="2800" dirty="0">
                <a:latin typeface="华文楷体" panose="02010600040101010101" pitchFamily="2" charset="-122"/>
                <a:ea typeface="华文楷体" panose="02010600040101010101" pitchFamily="2" charset="-122"/>
              </a:rPr>
              <a:t>次。</a:t>
            </a:r>
            <a:r>
              <a:rPr lang="en-US" altLang="zh-CN" sz="2800" dirty="0">
                <a:latin typeface="华文楷体" panose="02010600040101010101" pitchFamily="2" charset="-122"/>
                <a:ea typeface="华文楷体" panose="02010600040101010101" pitchFamily="2" charset="-122"/>
              </a:rPr>
              <a:t>2013</a:t>
            </a:r>
            <a:r>
              <a:rPr lang="zh-CN" altLang="en-US" sz="2800" dirty="0">
                <a:latin typeface="华文楷体" panose="02010600040101010101" pitchFamily="2" charset="-122"/>
                <a:ea typeface="华文楷体" panose="02010600040101010101" pitchFamily="2" charset="-122"/>
              </a:rPr>
              <a:t>年</a:t>
            </a:r>
            <a:r>
              <a:rPr lang="en-US" altLang="zh-CN" sz="2800" dirty="0">
                <a:latin typeface="华文楷体" panose="02010600040101010101" pitchFamily="2" charset="-122"/>
                <a:ea typeface="华文楷体" panose="02010600040101010101" pitchFamily="2" charset="-122"/>
              </a:rPr>
              <a:t>2</a:t>
            </a:r>
            <a:r>
              <a:rPr lang="zh-CN" altLang="en-US" sz="2800" dirty="0">
                <a:latin typeface="华文楷体" panose="02010600040101010101" pitchFamily="2" charset="-122"/>
                <a:ea typeface="华文楷体" panose="02010600040101010101" pitchFamily="2" charset="-122"/>
              </a:rPr>
              <a:t>月</a:t>
            </a:r>
            <a:r>
              <a:rPr lang="en-US" altLang="zh-CN" sz="2800" dirty="0">
                <a:latin typeface="华文楷体" panose="02010600040101010101" pitchFamily="2" charset="-122"/>
                <a:ea typeface="华文楷体" panose="02010600040101010101" pitchFamily="2" charset="-122"/>
              </a:rPr>
              <a:t>8</a:t>
            </a:r>
            <a:r>
              <a:rPr lang="zh-CN" altLang="en-US" sz="2800" dirty="0">
                <a:latin typeface="华文楷体" panose="02010600040101010101" pitchFamily="2" charset="-122"/>
                <a:ea typeface="华文楷体" panose="02010600040101010101" pitchFamily="2" charset="-122"/>
              </a:rPr>
              <a:t>日下午</a:t>
            </a:r>
            <a:r>
              <a:rPr lang="en-US" altLang="zh-CN" sz="2800" dirty="0">
                <a:latin typeface="华文楷体" panose="02010600040101010101" pitchFamily="2" charset="-122"/>
                <a:ea typeface="华文楷体" panose="02010600040101010101" pitchFamily="2" charset="-122"/>
              </a:rPr>
              <a:t>1</a:t>
            </a:r>
            <a:r>
              <a:rPr lang="zh-CN" altLang="en-US" sz="2800" dirty="0">
                <a:latin typeface="华文楷体" panose="02010600040101010101" pitchFamily="2" charset="-122"/>
                <a:ea typeface="华文楷体" panose="02010600040101010101" pitchFamily="2" charset="-122"/>
              </a:rPr>
              <a:t>点半出发，次日上午</a:t>
            </a:r>
            <a:r>
              <a:rPr lang="en-US" altLang="zh-CN" sz="2800" dirty="0">
                <a:latin typeface="华文楷体" panose="02010600040101010101" pitchFamily="2" charset="-122"/>
                <a:ea typeface="华文楷体" panose="02010600040101010101" pitchFamily="2" charset="-122"/>
              </a:rPr>
              <a:t>10</a:t>
            </a:r>
            <a:r>
              <a:rPr lang="zh-CN" altLang="en-US" sz="2800" dirty="0">
                <a:latin typeface="华文楷体" panose="02010600040101010101" pitchFamily="2" charset="-122"/>
                <a:ea typeface="华文楷体" panose="02010600040101010101" pitchFamily="2" charset="-122"/>
              </a:rPr>
              <a:t>点多到达成都，只比当时最快的“</a:t>
            </a:r>
            <a:r>
              <a:rPr lang="en-US" altLang="zh-CN" sz="2800" dirty="0">
                <a:latin typeface="华文楷体" panose="02010600040101010101" pitchFamily="2" charset="-122"/>
                <a:ea typeface="华文楷体" panose="02010600040101010101" pitchFamily="2" charset="-122"/>
              </a:rPr>
              <a:t>Z122</a:t>
            </a:r>
            <a:r>
              <a:rPr lang="zh-CN" altLang="en-US" sz="2800" dirty="0">
                <a:latin typeface="华文楷体" panose="02010600040101010101" pitchFamily="2" charset="-122"/>
                <a:ea typeface="华文楷体" panose="02010600040101010101" pitchFamily="2" charset="-122"/>
              </a:rPr>
              <a:t>”列车慢一个小时，比当时所有“</a:t>
            </a:r>
            <a:r>
              <a:rPr lang="en-US" altLang="zh-CN" sz="2800" dirty="0">
                <a:latin typeface="华文楷体" panose="02010600040101010101" pitchFamily="2" charset="-122"/>
                <a:ea typeface="华文楷体" panose="02010600040101010101" pitchFamily="2" charset="-122"/>
              </a:rPr>
              <a:t>K</a:t>
            </a:r>
            <a:r>
              <a:rPr lang="zh-CN" altLang="en-US" sz="2800" dirty="0">
                <a:latin typeface="华文楷体" panose="02010600040101010101" pitchFamily="2" charset="-122"/>
                <a:ea typeface="华文楷体" panose="02010600040101010101" pitchFamily="2" charset="-122"/>
              </a:rPr>
              <a:t>”字头的车都快，即使是最快的“</a:t>
            </a:r>
            <a:r>
              <a:rPr lang="en-US" altLang="zh-CN" sz="2800" dirty="0">
                <a:latin typeface="华文楷体" panose="02010600040101010101" pitchFamily="2" charset="-122"/>
                <a:ea typeface="华文楷体" panose="02010600040101010101" pitchFamily="2" charset="-122"/>
              </a:rPr>
              <a:t>K1156</a:t>
            </a:r>
            <a:r>
              <a:rPr lang="zh-CN" altLang="en-US" sz="2800" dirty="0">
                <a:latin typeface="华文楷体" panose="02010600040101010101" pitchFamily="2" charset="-122"/>
                <a:ea typeface="华文楷体" panose="02010600040101010101" pitchFamily="2" charset="-122"/>
              </a:rPr>
              <a:t>”也比他的这次换乘慢</a:t>
            </a:r>
            <a:r>
              <a:rPr lang="en-US" altLang="zh-CN" sz="2800" dirty="0">
                <a:latin typeface="华文楷体" panose="02010600040101010101" pitchFamily="2" charset="-122"/>
                <a:ea typeface="华文楷体" panose="02010600040101010101" pitchFamily="2" charset="-122"/>
              </a:rPr>
              <a:t>8</a:t>
            </a:r>
            <a:r>
              <a:rPr lang="zh-CN" altLang="en-US" sz="2800" dirty="0">
                <a:latin typeface="华文楷体" panose="02010600040101010101" pitchFamily="2" charset="-122"/>
                <a:ea typeface="华文楷体" panose="02010600040101010101" pitchFamily="2" charset="-122"/>
              </a:rPr>
              <a:t>个多小时。</a:t>
            </a:r>
            <a:endParaRPr lang="zh-CN" altLang="en-US" sz="2800" dirty="0"/>
          </a:p>
        </p:txBody>
      </p:sp>
      <p:pic>
        <p:nvPicPr>
          <p:cNvPr id="4096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7723" y="1411888"/>
            <a:ext cx="2964652" cy="4340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94613854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F6EEFE46-5B98-4EAB-88A7-AEF60481D015}"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smtClean="0"/>
              <a:t>重庆邮电大学                      理学院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120</a:t>
            </a:fld>
            <a:endParaRPr lang="zh-CN" altLang="en-US"/>
          </a:p>
        </p:txBody>
      </p:sp>
      <p:graphicFrame>
        <p:nvGraphicFramePr>
          <p:cNvPr id="7" name="内容占位符 6"/>
          <p:cNvGraphicFramePr>
            <a:graphicFrameLocks noGrp="1" noChangeAspect="1"/>
          </p:cNvGraphicFramePr>
          <p:nvPr>
            <p:ph idx="1"/>
            <p:extLst>
              <p:ext uri="{D42A27DB-BD31-4B8C-83A1-F6EECF244321}">
                <p14:modId xmlns:p14="http://schemas.microsoft.com/office/powerpoint/2010/main" val="62822525"/>
              </p:ext>
            </p:extLst>
          </p:nvPr>
        </p:nvGraphicFramePr>
        <p:xfrm>
          <a:off x="158750" y="2636912"/>
          <a:ext cx="8985250" cy="3230563"/>
        </p:xfrm>
        <a:graphic>
          <a:graphicData uri="http://schemas.openxmlformats.org/presentationml/2006/ole">
            <mc:AlternateContent xmlns:mc="http://schemas.openxmlformats.org/markup-compatibility/2006">
              <mc:Choice xmlns:v="urn:schemas-microsoft-com:vml" Requires="v">
                <p:oleObj spid="_x0000_s69764" name="文档" r:id="rId3" imgW="4039849" imgH="1452406" progId="Word.Document.12">
                  <p:embed/>
                </p:oleObj>
              </mc:Choice>
              <mc:Fallback>
                <p:oleObj name="文档" r:id="rId3" imgW="4039849" imgH="1452406" progId="Word.Document.12">
                  <p:embed/>
                  <p:pic>
                    <p:nvPicPr>
                      <p:cNvPr id="0" name=""/>
                      <p:cNvPicPr/>
                      <p:nvPr/>
                    </p:nvPicPr>
                    <p:blipFill>
                      <a:blip r:embed="rId4"/>
                      <a:stretch>
                        <a:fillRect/>
                      </a:stretch>
                    </p:blipFill>
                    <p:spPr>
                      <a:xfrm>
                        <a:off x="158750" y="2636912"/>
                        <a:ext cx="8985250" cy="3230563"/>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236717280"/>
              </p:ext>
            </p:extLst>
          </p:nvPr>
        </p:nvGraphicFramePr>
        <p:xfrm>
          <a:off x="26988" y="614363"/>
          <a:ext cx="8816975" cy="1801812"/>
        </p:xfrm>
        <a:graphic>
          <a:graphicData uri="http://schemas.openxmlformats.org/presentationml/2006/ole">
            <mc:AlternateContent xmlns:mc="http://schemas.openxmlformats.org/markup-compatibility/2006">
              <mc:Choice xmlns:v="urn:schemas-microsoft-com:vml" Requires="v">
                <p:oleObj spid="_x0000_s69765" name="文档" r:id="rId5" imgW="4135989" imgH="846030" progId="Word.Document.12">
                  <p:embed/>
                </p:oleObj>
              </mc:Choice>
              <mc:Fallback>
                <p:oleObj name="文档" r:id="rId5" imgW="4135989" imgH="846030" progId="Word.Document.12">
                  <p:embed/>
                  <p:pic>
                    <p:nvPicPr>
                      <p:cNvPr id="0" name=""/>
                      <p:cNvPicPr/>
                      <p:nvPr/>
                    </p:nvPicPr>
                    <p:blipFill>
                      <a:blip r:embed="rId6"/>
                      <a:stretch>
                        <a:fillRect/>
                      </a:stretch>
                    </p:blipFill>
                    <p:spPr>
                      <a:xfrm>
                        <a:off x="26988" y="614363"/>
                        <a:ext cx="8816975" cy="1801812"/>
                      </a:xfrm>
                      <a:prstGeom prst="rect">
                        <a:avLst/>
                      </a:prstGeom>
                      <a:solidFill>
                        <a:srgbClr val="FFFF00"/>
                      </a:solidFill>
                    </p:spPr>
                  </p:pic>
                </p:oleObj>
              </mc:Fallback>
            </mc:AlternateContent>
          </a:graphicData>
        </a:graphic>
      </p:graphicFrame>
    </p:spTree>
    <p:extLst>
      <p:ext uri="{BB962C8B-B14F-4D97-AF65-F5344CB8AC3E}">
        <p14:creationId xmlns:p14="http://schemas.microsoft.com/office/powerpoint/2010/main" val="1367834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9389939-6D37-45A2-9CFC-B46AA7FB79FF}"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smtClean="0"/>
              <a:t>重庆邮电大学                      理学院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121</a:t>
            </a:fld>
            <a:endParaRPr lang="zh-CN" altLang="en-US"/>
          </a:p>
        </p:txBody>
      </p:sp>
      <p:graphicFrame>
        <p:nvGraphicFramePr>
          <p:cNvPr id="7" name="内容占位符 6"/>
          <p:cNvGraphicFramePr>
            <a:graphicFrameLocks noGrp="1" noChangeAspect="1"/>
          </p:cNvGraphicFramePr>
          <p:nvPr>
            <p:ph idx="1"/>
            <p:extLst>
              <p:ext uri="{D42A27DB-BD31-4B8C-83A1-F6EECF244321}">
                <p14:modId xmlns:p14="http://schemas.microsoft.com/office/powerpoint/2010/main" val="2535590767"/>
              </p:ext>
            </p:extLst>
          </p:nvPr>
        </p:nvGraphicFramePr>
        <p:xfrm>
          <a:off x="179512" y="620688"/>
          <a:ext cx="8826334" cy="1440160"/>
        </p:xfrm>
        <a:graphic>
          <a:graphicData uri="http://schemas.openxmlformats.org/presentationml/2006/ole">
            <mc:AlternateContent xmlns:mc="http://schemas.openxmlformats.org/markup-compatibility/2006">
              <mc:Choice xmlns:v="urn:schemas-microsoft-com:vml" Requires="v">
                <p:oleObj spid="_x0000_s70786" name="文档" r:id="rId3" imgW="3803078" imgH="621381" progId="Word.Document.12">
                  <p:embed/>
                </p:oleObj>
              </mc:Choice>
              <mc:Fallback>
                <p:oleObj name="文档" r:id="rId3" imgW="3803078" imgH="621381" progId="Word.Document.12">
                  <p:embed/>
                  <p:pic>
                    <p:nvPicPr>
                      <p:cNvPr id="0" name=""/>
                      <p:cNvPicPr/>
                      <p:nvPr/>
                    </p:nvPicPr>
                    <p:blipFill>
                      <a:blip r:embed="rId4"/>
                      <a:stretch>
                        <a:fillRect/>
                      </a:stretch>
                    </p:blipFill>
                    <p:spPr>
                      <a:xfrm>
                        <a:off x="179512" y="620688"/>
                        <a:ext cx="8826334" cy="1440160"/>
                      </a:xfrm>
                      <a:prstGeom prst="rect">
                        <a:avLst/>
                      </a:prstGeom>
                      <a:solidFill>
                        <a:srgbClr val="FFFF00"/>
                      </a:solidFill>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498874348"/>
              </p:ext>
            </p:extLst>
          </p:nvPr>
        </p:nvGraphicFramePr>
        <p:xfrm>
          <a:off x="-1" y="1987550"/>
          <a:ext cx="8981118" cy="3025626"/>
        </p:xfrm>
        <a:graphic>
          <a:graphicData uri="http://schemas.openxmlformats.org/presentationml/2006/ole">
            <mc:AlternateContent xmlns:mc="http://schemas.openxmlformats.org/markup-compatibility/2006">
              <mc:Choice xmlns:v="urn:schemas-microsoft-com:vml" Requires="v">
                <p:oleObj spid="_x0000_s70787" name="文档" r:id="rId5" imgW="3898434" imgH="1313243" progId="Word.Document.12">
                  <p:embed/>
                </p:oleObj>
              </mc:Choice>
              <mc:Fallback>
                <p:oleObj name="文档" r:id="rId5" imgW="3898434" imgH="1313243" progId="Word.Document.12">
                  <p:embed/>
                  <p:pic>
                    <p:nvPicPr>
                      <p:cNvPr id="0" name=""/>
                      <p:cNvPicPr/>
                      <p:nvPr/>
                    </p:nvPicPr>
                    <p:blipFill>
                      <a:blip r:embed="rId6"/>
                      <a:stretch>
                        <a:fillRect/>
                      </a:stretch>
                    </p:blipFill>
                    <p:spPr>
                      <a:xfrm>
                        <a:off x="-1" y="1987550"/>
                        <a:ext cx="8981118" cy="3025626"/>
                      </a:xfrm>
                      <a:prstGeom prst="rect">
                        <a:avLst/>
                      </a:prstGeom>
                    </p:spPr>
                  </p:pic>
                </p:oleObj>
              </mc:Fallback>
            </mc:AlternateContent>
          </a:graphicData>
        </a:graphic>
      </p:graphicFrame>
    </p:spTree>
    <p:extLst>
      <p:ext uri="{BB962C8B-B14F-4D97-AF65-F5344CB8AC3E}">
        <p14:creationId xmlns:p14="http://schemas.microsoft.com/office/powerpoint/2010/main" val="955205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8D99F9D-CF72-41B0-9118-8712BADFCF3B}"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smtClean="0"/>
              <a:t>重庆邮电大学                      理学院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122</a:t>
            </a:fld>
            <a:endParaRPr lang="zh-CN" altLang="en-US"/>
          </a:p>
        </p:txBody>
      </p:sp>
      <p:graphicFrame>
        <p:nvGraphicFramePr>
          <p:cNvPr id="7" name="内容占位符 6"/>
          <p:cNvGraphicFramePr>
            <a:graphicFrameLocks noGrp="1" noChangeAspect="1"/>
          </p:cNvGraphicFramePr>
          <p:nvPr>
            <p:ph idx="1"/>
            <p:extLst>
              <p:ext uri="{D42A27DB-BD31-4B8C-83A1-F6EECF244321}">
                <p14:modId xmlns:p14="http://schemas.microsoft.com/office/powerpoint/2010/main" val="958980802"/>
              </p:ext>
            </p:extLst>
          </p:nvPr>
        </p:nvGraphicFramePr>
        <p:xfrm>
          <a:off x="12706" y="332656"/>
          <a:ext cx="8961438" cy="1597025"/>
        </p:xfrm>
        <a:graphic>
          <a:graphicData uri="http://schemas.openxmlformats.org/presentationml/2006/ole">
            <mc:AlternateContent xmlns:mc="http://schemas.openxmlformats.org/markup-compatibility/2006">
              <mc:Choice xmlns:v="urn:schemas-microsoft-com:vml" Requires="v">
                <p:oleObj spid="_x0000_s71812" name="文档" r:id="rId3" imgW="3804518" imgH="678197" progId="Word.Document.12">
                  <p:embed/>
                </p:oleObj>
              </mc:Choice>
              <mc:Fallback>
                <p:oleObj name="文档" r:id="rId3" imgW="3804518" imgH="678197" progId="Word.Document.12">
                  <p:embed/>
                  <p:pic>
                    <p:nvPicPr>
                      <p:cNvPr id="0" name=""/>
                      <p:cNvPicPr/>
                      <p:nvPr/>
                    </p:nvPicPr>
                    <p:blipFill>
                      <a:blip r:embed="rId4"/>
                      <a:stretch>
                        <a:fillRect/>
                      </a:stretch>
                    </p:blipFill>
                    <p:spPr>
                      <a:xfrm>
                        <a:off x="12706" y="332656"/>
                        <a:ext cx="8961438" cy="1597025"/>
                      </a:xfrm>
                      <a:prstGeom prst="rect">
                        <a:avLst/>
                      </a:prstGeom>
                      <a:solidFill>
                        <a:srgbClr val="FFFF00"/>
                      </a:solidFill>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208677089"/>
              </p:ext>
            </p:extLst>
          </p:nvPr>
        </p:nvGraphicFramePr>
        <p:xfrm>
          <a:off x="0" y="2060848"/>
          <a:ext cx="8828088" cy="4535488"/>
        </p:xfrm>
        <a:graphic>
          <a:graphicData uri="http://schemas.openxmlformats.org/presentationml/2006/ole">
            <mc:AlternateContent xmlns:mc="http://schemas.openxmlformats.org/markup-compatibility/2006">
              <mc:Choice xmlns:v="urn:schemas-microsoft-com:vml" Requires="v">
                <p:oleObj spid="_x0000_s71813" name="文档" r:id="rId5" imgW="4941951" imgH="2547015" progId="Word.Document.12">
                  <p:embed/>
                </p:oleObj>
              </mc:Choice>
              <mc:Fallback>
                <p:oleObj name="文档" r:id="rId5" imgW="4941951" imgH="2547015" progId="Word.Document.12">
                  <p:embed/>
                  <p:pic>
                    <p:nvPicPr>
                      <p:cNvPr id="0" name=""/>
                      <p:cNvPicPr/>
                      <p:nvPr/>
                    </p:nvPicPr>
                    <p:blipFill>
                      <a:blip r:embed="rId6"/>
                      <a:stretch>
                        <a:fillRect/>
                      </a:stretch>
                    </p:blipFill>
                    <p:spPr>
                      <a:xfrm>
                        <a:off x="0" y="2060848"/>
                        <a:ext cx="8828088" cy="4535488"/>
                      </a:xfrm>
                      <a:prstGeom prst="rect">
                        <a:avLst/>
                      </a:prstGeom>
                    </p:spPr>
                  </p:pic>
                </p:oleObj>
              </mc:Fallback>
            </mc:AlternateContent>
          </a:graphicData>
        </a:graphic>
      </p:graphicFrame>
    </p:spTree>
    <p:extLst>
      <p:ext uri="{BB962C8B-B14F-4D97-AF65-F5344CB8AC3E}">
        <p14:creationId xmlns:p14="http://schemas.microsoft.com/office/powerpoint/2010/main" val="804995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2EE76B69-60FC-445D-B784-845EC8AC4848}"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smtClean="0"/>
              <a:t>重庆邮电大学                      理学院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123</a:t>
            </a:fld>
            <a:endParaRPr lang="zh-CN" altLang="en-US"/>
          </a:p>
        </p:txBody>
      </p:sp>
      <p:graphicFrame>
        <p:nvGraphicFramePr>
          <p:cNvPr id="7" name="内容占位符 6"/>
          <p:cNvGraphicFramePr>
            <a:graphicFrameLocks noGrp="1" noChangeAspect="1"/>
          </p:cNvGraphicFramePr>
          <p:nvPr>
            <p:ph idx="1"/>
            <p:extLst>
              <p:ext uri="{D42A27DB-BD31-4B8C-83A1-F6EECF244321}">
                <p14:modId xmlns:p14="http://schemas.microsoft.com/office/powerpoint/2010/main" val="2309001439"/>
              </p:ext>
            </p:extLst>
          </p:nvPr>
        </p:nvGraphicFramePr>
        <p:xfrm>
          <a:off x="107504" y="620688"/>
          <a:ext cx="8427815" cy="4104456"/>
        </p:xfrm>
        <a:graphic>
          <a:graphicData uri="http://schemas.openxmlformats.org/presentationml/2006/ole">
            <mc:AlternateContent xmlns:mc="http://schemas.openxmlformats.org/markup-compatibility/2006">
              <mc:Choice xmlns:v="urn:schemas-microsoft-com:vml" Requires="v">
                <p:oleObj spid="_x0000_s72835" name="文档" r:id="rId3" imgW="3983355" imgH="1940377" progId="Word.Document.12">
                  <p:embed/>
                </p:oleObj>
              </mc:Choice>
              <mc:Fallback>
                <p:oleObj name="文档" r:id="rId3" imgW="3983355" imgH="1940377" progId="Word.Document.12">
                  <p:embed/>
                  <p:pic>
                    <p:nvPicPr>
                      <p:cNvPr id="0" name=""/>
                      <p:cNvPicPr/>
                      <p:nvPr/>
                    </p:nvPicPr>
                    <p:blipFill>
                      <a:blip r:embed="rId4"/>
                      <a:stretch>
                        <a:fillRect/>
                      </a:stretch>
                    </p:blipFill>
                    <p:spPr>
                      <a:xfrm>
                        <a:off x="107504" y="620688"/>
                        <a:ext cx="8427815" cy="4104456"/>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027671009"/>
              </p:ext>
            </p:extLst>
          </p:nvPr>
        </p:nvGraphicFramePr>
        <p:xfrm>
          <a:off x="23813" y="4730750"/>
          <a:ext cx="9096375" cy="1036638"/>
        </p:xfrm>
        <a:graphic>
          <a:graphicData uri="http://schemas.openxmlformats.org/presentationml/2006/ole">
            <mc:AlternateContent xmlns:mc="http://schemas.openxmlformats.org/markup-compatibility/2006">
              <mc:Choice xmlns:v="urn:schemas-microsoft-com:vml" Requires="v">
                <p:oleObj spid="_x0000_s72836" name="文档" r:id="rId5" imgW="3633597" imgH="412096" progId="Word.Document.12">
                  <p:embed/>
                </p:oleObj>
              </mc:Choice>
              <mc:Fallback>
                <p:oleObj name="文档" r:id="rId5" imgW="3633597" imgH="412096" progId="Word.Document.12">
                  <p:embed/>
                  <p:pic>
                    <p:nvPicPr>
                      <p:cNvPr id="0" name=""/>
                      <p:cNvPicPr/>
                      <p:nvPr/>
                    </p:nvPicPr>
                    <p:blipFill>
                      <a:blip r:embed="rId6"/>
                      <a:stretch>
                        <a:fillRect/>
                      </a:stretch>
                    </p:blipFill>
                    <p:spPr>
                      <a:xfrm>
                        <a:off x="23813" y="4730750"/>
                        <a:ext cx="9096375" cy="1036638"/>
                      </a:xfrm>
                      <a:prstGeom prst="rect">
                        <a:avLst/>
                      </a:prstGeom>
                    </p:spPr>
                  </p:pic>
                </p:oleObj>
              </mc:Fallback>
            </mc:AlternateContent>
          </a:graphicData>
        </a:graphic>
      </p:graphicFrame>
    </p:spTree>
    <p:extLst>
      <p:ext uri="{BB962C8B-B14F-4D97-AF65-F5344CB8AC3E}">
        <p14:creationId xmlns:p14="http://schemas.microsoft.com/office/powerpoint/2010/main" val="3641883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Klein</a:t>
            </a:r>
            <a:r>
              <a:rPr lang="zh-CN" altLang="zh-CN" b="1" dirty="0">
                <a:latin typeface="Times New Roman" panose="02020603050405020304" pitchFamily="18" charset="0"/>
                <a:cs typeface="Times New Roman" panose="02020603050405020304" pitchFamily="18" charset="0"/>
              </a:rPr>
              <a:t>算法</a:t>
            </a:r>
            <a:endParaRPr lang="zh-CN" altLang="en-US" dirty="0">
              <a:latin typeface="Times New Roman" panose="02020603050405020304" pitchFamily="18" charset="0"/>
              <a:cs typeface="Times New Roman" panose="02020603050405020304" pitchFamily="18" charset="0"/>
            </a:endParaRPr>
          </a:p>
        </p:txBody>
      </p:sp>
      <p:sp>
        <p:nvSpPr>
          <p:cNvPr id="4" name="日期占位符 3"/>
          <p:cNvSpPr>
            <a:spLocks noGrp="1"/>
          </p:cNvSpPr>
          <p:nvPr>
            <p:ph type="dt" sz="half" idx="10"/>
          </p:nvPr>
        </p:nvSpPr>
        <p:spPr/>
        <p:txBody>
          <a:bodyPr/>
          <a:lstStyle/>
          <a:p>
            <a:fld id="{47ACA3AB-6F95-4FA7-A2B4-6C7D97F379D0}"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smtClean="0"/>
              <a:t>重庆邮电大学                      理学院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124</a:t>
            </a:fld>
            <a:endParaRPr lang="zh-CN" altLang="en-US"/>
          </a:p>
        </p:txBody>
      </p:sp>
      <p:graphicFrame>
        <p:nvGraphicFramePr>
          <p:cNvPr id="7" name="内容占位符 6"/>
          <p:cNvGraphicFramePr>
            <a:graphicFrameLocks noGrp="1" noChangeAspect="1"/>
          </p:cNvGraphicFramePr>
          <p:nvPr>
            <p:ph idx="1"/>
            <p:extLst>
              <p:ext uri="{D42A27DB-BD31-4B8C-83A1-F6EECF244321}">
                <p14:modId xmlns:p14="http://schemas.microsoft.com/office/powerpoint/2010/main" val="2970089910"/>
              </p:ext>
            </p:extLst>
          </p:nvPr>
        </p:nvGraphicFramePr>
        <p:xfrm>
          <a:off x="58050" y="1634108"/>
          <a:ext cx="8978446" cy="4171156"/>
        </p:xfrm>
        <a:graphic>
          <a:graphicData uri="http://schemas.openxmlformats.org/presentationml/2006/ole">
            <mc:AlternateContent xmlns:mc="http://schemas.openxmlformats.org/markup-compatibility/2006">
              <mc:Choice xmlns:v="urn:schemas-microsoft-com:vml" Requires="v">
                <p:oleObj spid="_x0000_s73794" name="文档" r:id="rId3" imgW="3302550" imgH="1532956" progId="Word.Document.12">
                  <p:embed/>
                </p:oleObj>
              </mc:Choice>
              <mc:Fallback>
                <p:oleObj name="文档" r:id="rId3" imgW="3302550" imgH="1532956" progId="Word.Document.12">
                  <p:embed/>
                  <p:pic>
                    <p:nvPicPr>
                      <p:cNvPr id="0" name=""/>
                      <p:cNvPicPr/>
                      <p:nvPr/>
                    </p:nvPicPr>
                    <p:blipFill>
                      <a:blip r:embed="rId4"/>
                      <a:stretch>
                        <a:fillRect/>
                      </a:stretch>
                    </p:blipFill>
                    <p:spPr>
                      <a:xfrm>
                        <a:off x="58050" y="1634108"/>
                        <a:ext cx="8978446" cy="4171156"/>
                      </a:xfrm>
                      <a:prstGeom prst="rect">
                        <a:avLst/>
                      </a:prstGeom>
                    </p:spPr>
                  </p:pic>
                </p:oleObj>
              </mc:Fallback>
            </mc:AlternateContent>
          </a:graphicData>
        </a:graphic>
      </p:graphicFrame>
    </p:spTree>
    <p:extLst>
      <p:ext uri="{BB962C8B-B14F-4D97-AF65-F5344CB8AC3E}">
        <p14:creationId xmlns:p14="http://schemas.microsoft.com/office/powerpoint/2010/main" val="3555842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EA04150-BC2B-4D75-8A1C-F6E9B092A9AD}"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smtClean="0"/>
              <a:t>重庆邮电大学                      理学院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125</a:t>
            </a:fld>
            <a:endParaRPr lang="zh-CN" altLang="en-US"/>
          </a:p>
        </p:txBody>
      </p:sp>
      <p:graphicFrame>
        <p:nvGraphicFramePr>
          <p:cNvPr id="7" name="内容占位符 6"/>
          <p:cNvGraphicFramePr>
            <a:graphicFrameLocks noGrp="1" noChangeAspect="1"/>
          </p:cNvGraphicFramePr>
          <p:nvPr>
            <p:ph idx="1"/>
            <p:extLst>
              <p:ext uri="{D42A27DB-BD31-4B8C-83A1-F6EECF244321}">
                <p14:modId xmlns:p14="http://schemas.microsoft.com/office/powerpoint/2010/main" val="2986094803"/>
              </p:ext>
            </p:extLst>
          </p:nvPr>
        </p:nvGraphicFramePr>
        <p:xfrm>
          <a:off x="15316" y="260648"/>
          <a:ext cx="8943975" cy="1223962"/>
        </p:xfrm>
        <a:graphic>
          <a:graphicData uri="http://schemas.openxmlformats.org/presentationml/2006/ole">
            <mc:AlternateContent xmlns:mc="http://schemas.openxmlformats.org/markup-compatibility/2006">
              <mc:Choice xmlns:v="urn:schemas-microsoft-com:vml" Requires="v">
                <p:oleObj spid="_x0000_s74892" name="文档" r:id="rId3" imgW="3550585" imgH="485657" progId="Word.Document.12">
                  <p:embed/>
                </p:oleObj>
              </mc:Choice>
              <mc:Fallback>
                <p:oleObj name="文档" r:id="rId3" imgW="3550585" imgH="485657" progId="Word.Document.12">
                  <p:embed/>
                  <p:pic>
                    <p:nvPicPr>
                      <p:cNvPr id="0" name=""/>
                      <p:cNvPicPr/>
                      <p:nvPr/>
                    </p:nvPicPr>
                    <p:blipFill>
                      <a:blip r:embed="rId4"/>
                      <a:stretch>
                        <a:fillRect/>
                      </a:stretch>
                    </p:blipFill>
                    <p:spPr>
                      <a:xfrm>
                        <a:off x="15316" y="260648"/>
                        <a:ext cx="8943975" cy="1223962"/>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4765405"/>
              </p:ext>
            </p:extLst>
          </p:nvPr>
        </p:nvGraphicFramePr>
        <p:xfrm>
          <a:off x="971600" y="1340768"/>
          <a:ext cx="4783137" cy="4525962"/>
        </p:xfrm>
        <a:graphic>
          <a:graphicData uri="http://schemas.openxmlformats.org/presentationml/2006/ole">
            <mc:AlternateContent xmlns:mc="http://schemas.openxmlformats.org/markup-compatibility/2006">
              <mc:Choice xmlns:v="urn:schemas-microsoft-com:vml" Requires="v">
                <p:oleObj spid="_x0000_s74893" name="文档" r:id="rId5" imgW="2091036" imgH="1981151" progId="Word.Document.12">
                  <p:embed/>
                </p:oleObj>
              </mc:Choice>
              <mc:Fallback>
                <p:oleObj name="文档" r:id="rId5" imgW="2091036" imgH="1981151" progId="Word.Document.12">
                  <p:embed/>
                  <p:pic>
                    <p:nvPicPr>
                      <p:cNvPr id="0" name=""/>
                      <p:cNvPicPr/>
                      <p:nvPr/>
                    </p:nvPicPr>
                    <p:blipFill>
                      <a:blip r:embed="rId6"/>
                      <a:stretch>
                        <a:fillRect/>
                      </a:stretch>
                    </p:blipFill>
                    <p:spPr>
                      <a:xfrm>
                        <a:off x="971600" y="1340768"/>
                        <a:ext cx="4783137" cy="4525962"/>
                      </a:xfrm>
                      <a:prstGeom prst="rect">
                        <a:avLst/>
                      </a:prstGeom>
                    </p:spPr>
                  </p:pic>
                </p:oleObj>
              </mc:Fallback>
            </mc:AlternateContent>
          </a:graphicData>
        </a:graphic>
      </p:graphicFrame>
    </p:spTree>
    <p:extLst>
      <p:ext uri="{BB962C8B-B14F-4D97-AF65-F5344CB8AC3E}">
        <p14:creationId xmlns:p14="http://schemas.microsoft.com/office/powerpoint/2010/main" val="4193513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CCF37490-29CA-417F-B7BE-E764222CEA95}"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smtClean="0"/>
              <a:t>重庆邮电大学                      理学院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126</a:t>
            </a:fld>
            <a:endParaRPr lang="zh-CN" altLang="en-US"/>
          </a:p>
        </p:txBody>
      </p:sp>
      <p:graphicFrame>
        <p:nvGraphicFramePr>
          <p:cNvPr id="7" name="内容占位符 6"/>
          <p:cNvGraphicFramePr>
            <a:graphicFrameLocks noGrp="1" noChangeAspect="1"/>
          </p:cNvGraphicFramePr>
          <p:nvPr>
            <p:ph idx="1"/>
            <p:extLst>
              <p:ext uri="{D42A27DB-BD31-4B8C-83A1-F6EECF244321}">
                <p14:modId xmlns:p14="http://schemas.microsoft.com/office/powerpoint/2010/main" val="3082564362"/>
              </p:ext>
            </p:extLst>
          </p:nvPr>
        </p:nvGraphicFramePr>
        <p:xfrm>
          <a:off x="914400" y="548680"/>
          <a:ext cx="8229600" cy="4513263"/>
        </p:xfrm>
        <a:graphic>
          <a:graphicData uri="http://schemas.openxmlformats.org/presentationml/2006/ole">
            <mc:AlternateContent xmlns:mc="http://schemas.openxmlformats.org/markup-compatibility/2006">
              <mc:Choice xmlns:v="urn:schemas-microsoft-com:vml" Requires="v">
                <p:oleObj spid="_x0000_s77917" name="文档" r:id="rId3" imgW="3593068" imgH="1969991" progId="Word.Document.12">
                  <p:embed/>
                </p:oleObj>
              </mc:Choice>
              <mc:Fallback>
                <p:oleObj name="文档" r:id="rId3" imgW="3593068" imgH="1969991" progId="Word.Document.12">
                  <p:embed/>
                  <p:pic>
                    <p:nvPicPr>
                      <p:cNvPr id="0" name=""/>
                      <p:cNvPicPr/>
                      <p:nvPr/>
                    </p:nvPicPr>
                    <p:blipFill>
                      <a:blip r:embed="rId4"/>
                      <a:stretch>
                        <a:fillRect/>
                      </a:stretch>
                    </p:blipFill>
                    <p:spPr>
                      <a:xfrm>
                        <a:off x="914400" y="548680"/>
                        <a:ext cx="8229600" cy="4513263"/>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586626346"/>
              </p:ext>
            </p:extLst>
          </p:nvPr>
        </p:nvGraphicFramePr>
        <p:xfrm>
          <a:off x="107504" y="3501008"/>
          <a:ext cx="2739588" cy="2592288"/>
        </p:xfrm>
        <a:graphic>
          <a:graphicData uri="http://schemas.openxmlformats.org/presentationml/2006/ole">
            <mc:AlternateContent xmlns:mc="http://schemas.openxmlformats.org/markup-compatibility/2006">
              <mc:Choice xmlns:v="urn:schemas-microsoft-com:vml" Requires="v">
                <p:oleObj spid="_x0000_s77918" name="文档" r:id="rId5" imgW="2091036" imgH="1981151" progId="Word.Document.12">
                  <p:embed/>
                </p:oleObj>
              </mc:Choice>
              <mc:Fallback>
                <p:oleObj name="文档" r:id="rId5" imgW="2091036" imgH="1981151" progId="Word.Document.12">
                  <p:embed/>
                  <p:pic>
                    <p:nvPicPr>
                      <p:cNvPr id="0" name="对象 7"/>
                      <p:cNvPicPr>
                        <a:picLocks noChangeAspect="1" noChangeArrowheads="1"/>
                      </p:cNvPicPr>
                      <p:nvPr/>
                    </p:nvPicPr>
                    <p:blipFill>
                      <a:blip r:embed="rId6"/>
                      <a:srcRect/>
                      <a:stretch>
                        <a:fillRect/>
                      </a:stretch>
                    </p:blipFill>
                    <p:spPr bwMode="auto">
                      <a:xfrm>
                        <a:off x="107504" y="3501008"/>
                        <a:ext cx="2739588" cy="2592288"/>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278776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4B44BBC-028C-40D7-97B1-01894CBE09D7}"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smtClean="0"/>
              <a:t>重庆邮电大学                      理学院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127</a:t>
            </a:fld>
            <a:endParaRPr lang="zh-CN" altLang="en-US"/>
          </a:p>
        </p:txBody>
      </p:sp>
      <p:graphicFrame>
        <p:nvGraphicFramePr>
          <p:cNvPr id="7" name="内容占位符 6"/>
          <p:cNvGraphicFramePr>
            <a:graphicFrameLocks noGrp="1" noChangeAspect="1"/>
          </p:cNvGraphicFramePr>
          <p:nvPr>
            <p:ph idx="1"/>
            <p:extLst>
              <p:ext uri="{D42A27DB-BD31-4B8C-83A1-F6EECF244321}">
                <p14:modId xmlns:p14="http://schemas.microsoft.com/office/powerpoint/2010/main" val="3607214559"/>
              </p:ext>
            </p:extLst>
          </p:nvPr>
        </p:nvGraphicFramePr>
        <p:xfrm>
          <a:off x="468313" y="692150"/>
          <a:ext cx="8170862" cy="5484813"/>
        </p:xfrm>
        <a:graphic>
          <a:graphicData uri="http://schemas.openxmlformats.org/presentationml/2006/ole">
            <mc:AlternateContent xmlns:mc="http://schemas.openxmlformats.org/markup-compatibility/2006">
              <mc:Choice xmlns:v="urn:schemas-microsoft-com:vml" Requires="v">
                <p:oleObj spid="_x0000_s78917" name="文档" r:id="rId3" imgW="3593068" imgH="2411367" progId="Word.Document.12">
                  <p:embed/>
                </p:oleObj>
              </mc:Choice>
              <mc:Fallback>
                <p:oleObj name="文档" r:id="rId3" imgW="3593068" imgH="2411367" progId="Word.Document.12">
                  <p:embed/>
                  <p:pic>
                    <p:nvPicPr>
                      <p:cNvPr id="0" name=""/>
                      <p:cNvPicPr/>
                      <p:nvPr/>
                    </p:nvPicPr>
                    <p:blipFill>
                      <a:blip r:embed="rId4"/>
                      <a:stretch>
                        <a:fillRect/>
                      </a:stretch>
                    </p:blipFill>
                    <p:spPr>
                      <a:xfrm>
                        <a:off x="468313" y="692150"/>
                        <a:ext cx="8170862" cy="5484813"/>
                      </a:xfrm>
                      <a:prstGeom prst="rect">
                        <a:avLst/>
                      </a:prstGeom>
                    </p:spPr>
                  </p:pic>
                </p:oleObj>
              </mc:Fallback>
            </mc:AlternateContent>
          </a:graphicData>
        </a:graphic>
      </p:graphicFrame>
    </p:spTree>
    <p:extLst>
      <p:ext uri="{BB962C8B-B14F-4D97-AF65-F5344CB8AC3E}">
        <p14:creationId xmlns:p14="http://schemas.microsoft.com/office/powerpoint/2010/main" val="2522179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CE33CC14-CFA5-4702-84AA-DA027F38E57C}"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smtClean="0"/>
              <a:t>重庆邮电大学                      理学院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128</a:t>
            </a:fld>
            <a:endParaRPr lang="zh-CN" altLang="en-US"/>
          </a:p>
        </p:txBody>
      </p:sp>
      <p:graphicFrame>
        <p:nvGraphicFramePr>
          <p:cNvPr id="7" name="内容占位符 6"/>
          <p:cNvGraphicFramePr>
            <a:graphicFrameLocks noGrp="1" noChangeAspect="1"/>
          </p:cNvGraphicFramePr>
          <p:nvPr>
            <p:ph idx="1"/>
            <p:extLst>
              <p:ext uri="{D42A27DB-BD31-4B8C-83A1-F6EECF244321}">
                <p14:modId xmlns:p14="http://schemas.microsoft.com/office/powerpoint/2010/main" val="4128367344"/>
              </p:ext>
            </p:extLst>
          </p:nvPr>
        </p:nvGraphicFramePr>
        <p:xfrm>
          <a:off x="323528" y="476672"/>
          <a:ext cx="8131175" cy="5453063"/>
        </p:xfrm>
        <a:graphic>
          <a:graphicData uri="http://schemas.openxmlformats.org/presentationml/2006/ole">
            <mc:AlternateContent xmlns:mc="http://schemas.openxmlformats.org/markup-compatibility/2006">
              <mc:Choice xmlns:v="urn:schemas-microsoft-com:vml" Requires="v">
                <p:oleObj spid="_x0000_s79938" name="文档" r:id="rId3" imgW="3591137" imgH="2408571" progId="Word.Document.12">
                  <p:embed/>
                </p:oleObj>
              </mc:Choice>
              <mc:Fallback>
                <p:oleObj name="文档" r:id="rId3" imgW="3591137" imgH="2408571" progId="Word.Document.12">
                  <p:embed/>
                  <p:pic>
                    <p:nvPicPr>
                      <p:cNvPr id="0" name=""/>
                      <p:cNvPicPr/>
                      <p:nvPr/>
                    </p:nvPicPr>
                    <p:blipFill>
                      <a:blip r:embed="rId4"/>
                      <a:stretch>
                        <a:fillRect/>
                      </a:stretch>
                    </p:blipFill>
                    <p:spPr>
                      <a:xfrm>
                        <a:off x="323528" y="476672"/>
                        <a:ext cx="8131175" cy="5453063"/>
                      </a:xfrm>
                      <a:prstGeom prst="rect">
                        <a:avLst/>
                      </a:prstGeom>
                    </p:spPr>
                  </p:pic>
                </p:oleObj>
              </mc:Fallback>
            </mc:AlternateContent>
          </a:graphicData>
        </a:graphic>
      </p:graphicFrame>
    </p:spTree>
    <p:extLst>
      <p:ext uri="{BB962C8B-B14F-4D97-AF65-F5344CB8AC3E}">
        <p14:creationId xmlns:p14="http://schemas.microsoft.com/office/powerpoint/2010/main" val="35864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260648"/>
            <a:ext cx="7886700" cy="1325563"/>
          </a:xfrm>
        </p:spPr>
        <p:txBody>
          <a:bodyPr/>
          <a:lstStyle/>
          <a:p>
            <a:r>
              <a:rPr lang="zh-CN" altLang="zh-CN" b="1" dirty="0" smtClean="0">
                <a:latin typeface="华文楷体" panose="02010600040101010101" pitchFamily="2" charset="-122"/>
                <a:ea typeface="华文楷体" panose="02010600040101010101" pitchFamily="2" charset="-122"/>
              </a:rPr>
              <a:t>最小费用</a:t>
            </a:r>
            <a:r>
              <a:rPr lang="zh-CN" altLang="en-US" b="1" dirty="0" smtClean="0">
                <a:latin typeface="华文楷体" panose="02010600040101010101" pitchFamily="2" charset="-122"/>
                <a:ea typeface="华文楷体" panose="02010600040101010101" pitchFamily="2" charset="-122"/>
              </a:rPr>
              <a:t>路</a:t>
            </a:r>
            <a:r>
              <a:rPr lang="zh-CN" altLang="zh-CN" b="1" dirty="0" smtClean="0">
                <a:latin typeface="华文楷体" panose="02010600040101010101" pitchFamily="2" charset="-122"/>
                <a:ea typeface="华文楷体" panose="02010600040101010101" pitchFamily="2" charset="-122"/>
              </a:rPr>
              <a:t>算法</a:t>
            </a:r>
            <a:endParaRPr lang="zh-CN" altLang="en-US" dirty="0">
              <a:latin typeface="华文楷体" panose="02010600040101010101" pitchFamily="2" charset="-122"/>
              <a:ea typeface="华文楷体" panose="02010600040101010101" pitchFamily="2" charset="-122"/>
            </a:endParaRPr>
          </a:p>
        </p:txBody>
      </p:sp>
      <p:sp>
        <p:nvSpPr>
          <p:cNvPr id="4" name="日期占位符 3"/>
          <p:cNvSpPr>
            <a:spLocks noGrp="1"/>
          </p:cNvSpPr>
          <p:nvPr>
            <p:ph type="dt" sz="half" idx="10"/>
          </p:nvPr>
        </p:nvSpPr>
        <p:spPr/>
        <p:txBody>
          <a:bodyPr/>
          <a:lstStyle/>
          <a:p>
            <a:fld id="{ACCAE55A-8524-47EB-8F28-E9C6F6C62922}"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smtClean="0"/>
              <a:t>重庆邮电大学                      理学院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129</a:t>
            </a:fld>
            <a:endParaRPr lang="zh-CN" altLang="en-US"/>
          </a:p>
        </p:txBody>
      </p:sp>
      <p:graphicFrame>
        <p:nvGraphicFramePr>
          <p:cNvPr id="7" name="内容占位符 6"/>
          <p:cNvGraphicFramePr>
            <a:graphicFrameLocks noGrp="1" noChangeAspect="1"/>
          </p:cNvGraphicFramePr>
          <p:nvPr>
            <p:ph idx="1"/>
            <p:extLst>
              <p:ext uri="{D42A27DB-BD31-4B8C-83A1-F6EECF244321}">
                <p14:modId xmlns:p14="http://schemas.microsoft.com/office/powerpoint/2010/main" val="3321795487"/>
              </p:ext>
            </p:extLst>
          </p:nvPr>
        </p:nvGraphicFramePr>
        <p:xfrm>
          <a:off x="1316038" y="1825625"/>
          <a:ext cx="6511925" cy="4351338"/>
        </p:xfrm>
        <a:graphic>
          <a:graphicData uri="http://schemas.openxmlformats.org/presentationml/2006/ole">
            <mc:AlternateContent xmlns:mc="http://schemas.openxmlformats.org/markup-compatibility/2006">
              <mc:Choice xmlns:v="urn:schemas-microsoft-com:vml" Requires="v">
                <p:oleObj spid="_x0000_s81030" name="文档" r:id="rId3" imgW="6090539" imgH="4069867" progId="Word.Document.12">
                  <p:embed/>
                </p:oleObj>
              </mc:Choice>
              <mc:Fallback>
                <p:oleObj name="文档" r:id="rId3" imgW="6090539" imgH="4069867" progId="Word.Document.12">
                  <p:embed/>
                  <p:pic>
                    <p:nvPicPr>
                      <p:cNvPr id="0" name=""/>
                      <p:cNvPicPr/>
                      <p:nvPr/>
                    </p:nvPicPr>
                    <p:blipFill>
                      <a:blip r:embed="rId4"/>
                      <a:stretch>
                        <a:fillRect/>
                      </a:stretch>
                    </p:blipFill>
                    <p:spPr>
                      <a:xfrm>
                        <a:off x="1316038" y="1825625"/>
                        <a:ext cx="6511925" cy="4351338"/>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642700496"/>
              </p:ext>
            </p:extLst>
          </p:nvPr>
        </p:nvGraphicFramePr>
        <p:xfrm>
          <a:off x="246063" y="1336675"/>
          <a:ext cx="8194675" cy="5005388"/>
        </p:xfrm>
        <a:graphic>
          <a:graphicData uri="http://schemas.openxmlformats.org/presentationml/2006/ole">
            <mc:AlternateContent xmlns:mc="http://schemas.openxmlformats.org/markup-compatibility/2006">
              <mc:Choice xmlns:v="urn:schemas-microsoft-com:vml" Requires="v">
                <p:oleObj spid="_x0000_s81031" name="文档" r:id="rId5" imgW="3871729" imgH="2365285" progId="Word.Document.12">
                  <p:embed/>
                </p:oleObj>
              </mc:Choice>
              <mc:Fallback>
                <p:oleObj name="文档" r:id="rId5" imgW="3871729" imgH="2365285" progId="Word.Document.12">
                  <p:embed/>
                  <p:pic>
                    <p:nvPicPr>
                      <p:cNvPr id="0" name=""/>
                      <p:cNvPicPr/>
                      <p:nvPr/>
                    </p:nvPicPr>
                    <p:blipFill>
                      <a:blip r:embed="rId6"/>
                      <a:stretch>
                        <a:fillRect/>
                      </a:stretch>
                    </p:blipFill>
                    <p:spPr>
                      <a:xfrm>
                        <a:off x="246063" y="1336675"/>
                        <a:ext cx="8194675" cy="5005388"/>
                      </a:xfrm>
                      <a:prstGeom prst="rect">
                        <a:avLst/>
                      </a:prstGeom>
                    </p:spPr>
                  </p:pic>
                </p:oleObj>
              </mc:Fallback>
            </mc:AlternateContent>
          </a:graphicData>
        </a:graphic>
      </p:graphicFrame>
    </p:spTree>
    <p:extLst>
      <p:ext uri="{BB962C8B-B14F-4D97-AF65-F5344CB8AC3E}">
        <p14:creationId xmlns:p14="http://schemas.microsoft.com/office/powerpoint/2010/main" val="1061037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482" name="Object 2"/>
          <p:cNvGraphicFramePr>
            <a:graphicFrameLocks noChangeAspect="1"/>
          </p:cNvGraphicFramePr>
          <p:nvPr>
            <p:extLst>
              <p:ext uri="{D42A27DB-BD31-4B8C-83A1-F6EECF244321}">
                <p14:modId xmlns:p14="http://schemas.microsoft.com/office/powerpoint/2010/main" val="1964703422"/>
              </p:ext>
            </p:extLst>
          </p:nvPr>
        </p:nvGraphicFramePr>
        <p:xfrm>
          <a:off x="3760788" y="3352800"/>
          <a:ext cx="5378450" cy="3497263"/>
        </p:xfrm>
        <a:graphic>
          <a:graphicData uri="http://schemas.openxmlformats.org/presentationml/2006/ole">
            <mc:AlternateContent xmlns:mc="http://schemas.openxmlformats.org/markup-compatibility/2006">
              <mc:Choice xmlns:v="urn:schemas-microsoft-com:vml" Requires="v">
                <p:oleObj spid="_x0000_s12388" name="剪辑" r:id="rId3" imgW="4539600" imgH="3497040" progId="MS_ClipArt_Gallery.2">
                  <p:embed/>
                </p:oleObj>
              </mc:Choice>
              <mc:Fallback>
                <p:oleObj name="剪辑" r:id="rId3" imgW="4539600" imgH="3497040" progId="MS_ClipArt_Gallery.2">
                  <p:embed/>
                  <p:pic>
                    <p:nvPicPr>
                      <p:cNvPr id="0" name=""/>
                      <p:cNvPicPr>
                        <a:picLocks noChangeAspect="1" noChangeArrowheads="1"/>
                      </p:cNvPicPr>
                      <p:nvPr/>
                    </p:nvPicPr>
                    <p:blipFill>
                      <a:blip r:embed="rId4">
                        <a:lum bright="70000" contrast="-58000"/>
                        <a:extLst>
                          <a:ext uri="{28A0092B-C50C-407E-A947-70E740481C1C}">
                            <a14:useLocalDpi xmlns:a14="http://schemas.microsoft.com/office/drawing/2010/main" val="0"/>
                          </a:ext>
                        </a:extLst>
                      </a:blip>
                      <a:srcRect/>
                      <a:stretch>
                        <a:fillRect/>
                      </a:stretch>
                    </p:blipFill>
                    <p:spPr bwMode="auto">
                      <a:xfrm>
                        <a:off x="3760788" y="3352800"/>
                        <a:ext cx="5378450" cy="3497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483" name="Rectangle 3"/>
          <p:cNvSpPr>
            <a:spLocks noChangeArrowheads="1"/>
          </p:cNvSpPr>
          <p:nvPr/>
        </p:nvSpPr>
        <p:spPr bwMode="auto">
          <a:xfrm>
            <a:off x="2057400" y="609600"/>
            <a:ext cx="51784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dirty="0" smtClean="0">
                <a:latin typeface="华文楷体" panose="02010600040101010101" pitchFamily="2" charset="-122"/>
                <a:ea typeface="华文楷体" panose="02010600040101010101" pitchFamily="2" charset="-122"/>
              </a:rPr>
              <a:t>二、最 </a:t>
            </a:r>
            <a:r>
              <a:rPr kumimoji="1" lang="zh-CN" altLang="en-US" sz="2400" b="1" dirty="0">
                <a:latin typeface="华文楷体" panose="02010600040101010101" pitchFamily="2" charset="-122"/>
                <a:ea typeface="华文楷体" panose="02010600040101010101" pitchFamily="2" charset="-122"/>
              </a:rPr>
              <a:t>短 路 问 题 及 其 算 法</a:t>
            </a:r>
            <a:endParaRPr kumimoji="1" lang="zh-CN" altLang="en-US" sz="2400" dirty="0">
              <a:latin typeface="华文楷体" panose="02010600040101010101" pitchFamily="2" charset="-122"/>
              <a:ea typeface="华文楷体" panose="02010600040101010101" pitchFamily="2" charset="-122"/>
            </a:endParaRPr>
          </a:p>
        </p:txBody>
      </p:sp>
      <p:sp>
        <p:nvSpPr>
          <p:cNvPr id="20484" name="Rectangle 4"/>
          <p:cNvSpPr>
            <a:spLocks noChangeArrowheads="1"/>
          </p:cNvSpPr>
          <p:nvPr/>
        </p:nvSpPr>
        <p:spPr bwMode="auto">
          <a:xfrm>
            <a:off x="2743200" y="1524000"/>
            <a:ext cx="4637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dirty="0" smtClean="0">
                <a:latin typeface="华文楷体" panose="02010600040101010101" pitchFamily="2" charset="-122"/>
                <a:ea typeface="华文楷体" panose="02010600040101010101" pitchFamily="2" charset="-122"/>
                <a:hlinkClick r:id="rId5" action="ppaction://hlinksldjump"/>
              </a:rPr>
              <a:t>（一）基 </a:t>
            </a:r>
            <a:r>
              <a:rPr kumimoji="1" lang="zh-CN" altLang="en-US" sz="2400" b="1" dirty="0">
                <a:latin typeface="华文楷体" panose="02010600040101010101" pitchFamily="2" charset="-122"/>
                <a:ea typeface="华文楷体" panose="02010600040101010101" pitchFamily="2" charset="-122"/>
                <a:hlinkClick r:id="rId5" action="ppaction://hlinksldjump"/>
              </a:rPr>
              <a:t>本 概 念</a:t>
            </a:r>
          </a:p>
        </p:txBody>
      </p:sp>
      <p:sp>
        <p:nvSpPr>
          <p:cNvPr id="20485" name="Rectangle 5"/>
          <p:cNvSpPr>
            <a:spLocks noChangeArrowheads="1"/>
          </p:cNvSpPr>
          <p:nvPr/>
        </p:nvSpPr>
        <p:spPr bwMode="auto">
          <a:xfrm>
            <a:off x="2667000" y="2514600"/>
            <a:ext cx="5073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dirty="0" smtClean="0">
                <a:latin typeface="华文楷体" panose="02010600040101010101" pitchFamily="2" charset="-122"/>
                <a:ea typeface="华文楷体" panose="02010600040101010101" pitchFamily="2" charset="-122"/>
                <a:hlinkClick r:id="rId6" action="ppaction://hlinksldjump"/>
              </a:rPr>
              <a:t>（二）固 </a:t>
            </a:r>
            <a:r>
              <a:rPr kumimoji="1" lang="zh-CN" altLang="en-US" sz="2400" b="1" dirty="0">
                <a:latin typeface="华文楷体" panose="02010600040101010101" pitchFamily="2" charset="-122"/>
                <a:ea typeface="华文楷体" panose="02010600040101010101" pitchFamily="2" charset="-122"/>
                <a:hlinkClick r:id="rId6" action="ppaction://hlinksldjump"/>
              </a:rPr>
              <a:t>定 起 点 的 最 短 路</a:t>
            </a:r>
          </a:p>
        </p:txBody>
      </p:sp>
      <p:sp>
        <p:nvSpPr>
          <p:cNvPr id="20486" name="Rectangle 6"/>
          <p:cNvSpPr>
            <a:spLocks noChangeArrowheads="1"/>
          </p:cNvSpPr>
          <p:nvPr/>
        </p:nvSpPr>
        <p:spPr bwMode="auto">
          <a:xfrm>
            <a:off x="2667000" y="3505200"/>
            <a:ext cx="5721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dirty="0" smtClean="0">
                <a:latin typeface="华文楷体" panose="02010600040101010101" pitchFamily="2" charset="-122"/>
                <a:ea typeface="华文楷体" panose="02010600040101010101" pitchFamily="2" charset="-122"/>
                <a:hlinkClick r:id="rId7" action="ppaction://hlinksldjump"/>
              </a:rPr>
              <a:t>（三）每 </a:t>
            </a:r>
            <a:r>
              <a:rPr kumimoji="1" lang="zh-CN" altLang="en-US" sz="2400" b="1" dirty="0">
                <a:latin typeface="华文楷体" panose="02010600040101010101" pitchFamily="2" charset="-122"/>
                <a:ea typeface="华文楷体" panose="02010600040101010101" pitchFamily="2" charset="-122"/>
                <a:hlinkClick r:id="rId7" action="ppaction://hlinksldjump"/>
              </a:rPr>
              <a:t>对 顶 点 之 间 的 最 短 路</a:t>
            </a:r>
            <a:endParaRPr kumimoji="1" lang="zh-CN" altLang="en-US" sz="2400" dirty="0">
              <a:latin typeface="华文楷体" panose="02010600040101010101" pitchFamily="2" charset="-122"/>
              <a:ea typeface="华文楷体" panose="02010600040101010101" pitchFamily="2" charset="-122"/>
            </a:endParaRPr>
          </a:p>
        </p:txBody>
      </p:sp>
      <p:sp>
        <p:nvSpPr>
          <p:cNvPr id="20487" name="Rectangle 7"/>
          <p:cNvSpPr>
            <a:spLocks noChangeArrowheads="1"/>
          </p:cNvSpPr>
          <p:nvPr/>
        </p:nvSpPr>
        <p:spPr bwMode="auto">
          <a:xfrm>
            <a:off x="7848600" y="5943600"/>
            <a:ext cx="803275" cy="466725"/>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latin typeface="华文楷体" panose="02010600040101010101" pitchFamily="2" charset="-122"/>
                <a:ea typeface="华文楷体" panose="02010600040101010101" pitchFamily="2" charset="-122"/>
                <a:hlinkClick r:id="rId8" action="ppaction://hlinksldjump"/>
              </a:rPr>
              <a:t>返回</a:t>
            </a:r>
            <a:endParaRPr kumimoji="1" lang="zh-CN" altLang="en-US" sz="2400" b="1">
              <a:latin typeface="华文楷体" panose="02010600040101010101" pitchFamily="2" charset="-122"/>
              <a:ea typeface="华文楷体" panose="02010600040101010101" pitchFamily="2" charset="-122"/>
            </a:endParaRPr>
          </a:p>
        </p:txBody>
      </p:sp>
      <p:sp>
        <p:nvSpPr>
          <p:cNvPr id="2" name="页脚占位符 1"/>
          <p:cNvSpPr>
            <a:spLocks noGrp="1"/>
          </p:cNvSpPr>
          <p:nvPr>
            <p:ph type="ftr" sz="quarter" idx="11"/>
          </p:nvPr>
        </p:nvSpPr>
        <p:spPr/>
        <p:txBody>
          <a:bodyPr/>
          <a:lstStyle/>
          <a:p>
            <a:r>
              <a:rPr lang="zh-CN" altLang="en-US" smtClean="0"/>
              <a:t>重庆邮电大学                      理学院           </a:t>
            </a:r>
            <a:endParaRPr lang="zh-CN" altLang="en-US"/>
          </a:p>
        </p:txBody>
      </p:sp>
      <p:sp>
        <p:nvSpPr>
          <p:cNvPr id="3" name="灯片编号占位符 2"/>
          <p:cNvSpPr>
            <a:spLocks noGrp="1"/>
          </p:cNvSpPr>
          <p:nvPr>
            <p:ph type="sldNum" sz="quarter" idx="12"/>
          </p:nvPr>
        </p:nvSpPr>
        <p:spPr/>
        <p:txBody>
          <a:bodyPr/>
          <a:lstStyle/>
          <a:p>
            <a:fld id="{0C913308-F349-4B6D-A68A-DD1791B4A57B}" type="slidenum">
              <a:rPr lang="zh-CN" altLang="en-US" smtClean="0"/>
              <a:t>13</a:t>
            </a:fld>
            <a:endParaRPr lang="zh-CN" altLang="en-US"/>
          </a:p>
        </p:txBody>
      </p:sp>
      <p:sp>
        <p:nvSpPr>
          <p:cNvPr id="4" name="日期占位符 3"/>
          <p:cNvSpPr>
            <a:spLocks noGrp="1"/>
          </p:cNvSpPr>
          <p:nvPr>
            <p:ph type="dt" sz="half" idx="10"/>
          </p:nvPr>
        </p:nvSpPr>
        <p:spPr/>
        <p:txBody>
          <a:bodyPr/>
          <a:lstStyle/>
          <a:p>
            <a:fld id="{611A7006-69A4-4C2E-8E87-B16834B1171E}" type="datetime3">
              <a:rPr lang="zh-CN" altLang="en-US" smtClean="0"/>
              <a:t>2016年7月13日星期三</a:t>
            </a:fld>
            <a:endParaRPr lang="zh-CN" altLang="en-US"/>
          </a:p>
        </p:txBody>
      </p:sp>
    </p:spTree>
    <p:extLst>
      <p:ext uri="{BB962C8B-B14F-4D97-AF65-F5344CB8AC3E}">
        <p14:creationId xmlns:p14="http://schemas.microsoft.com/office/powerpoint/2010/main" val="37450665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0487"/>
                                        </p:tgtEl>
                                        <p:attrNameLst>
                                          <p:attrName>style.visibility</p:attrName>
                                        </p:attrNameLst>
                                      </p:cBhvr>
                                      <p:to>
                                        <p:strVal val="visible"/>
                                      </p:to>
                                    </p:set>
                                    <p:animEffect transition="in" filter="slide(fromBottom)">
                                      <p:cBhvr>
                                        <p:cTn id="7" dur="500"/>
                                        <p:tgtEl>
                                          <p:spTgt spid="204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7" grpId="0" animBg="1" autoUpdateAnimBg="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A43DABBB-BDF3-4581-AFBE-1DED7D223B23}"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smtClean="0"/>
              <a:t>重庆邮电大学                      理学院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130</a:t>
            </a:fld>
            <a:endParaRPr lang="zh-CN" altLang="en-US"/>
          </a:p>
        </p:txBody>
      </p:sp>
      <p:graphicFrame>
        <p:nvGraphicFramePr>
          <p:cNvPr id="7" name="内容占位符 6"/>
          <p:cNvGraphicFramePr>
            <a:graphicFrameLocks noGrp="1" noChangeAspect="1"/>
          </p:cNvGraphicFramePr>
          <p:nvPr>
            <p:ph idx="1"/>
            <p:extLst>
              <p:ext uri="{D42A27DB-BD31-4B8C-83A1-F6EECF244321}">
                <p14:modId xmlns:p14="http://schemas.microsoft.com/office/powerpoint/2010/main" val="2662626455"/>
              </p:ext>
            </p:extLst>
          </p:nvPr>
        </p:nvGraphicFramePr>
        <p:xfrm>
          <a:off x="109538" y="550863"/>
          <a:ext cx="8866187" cy="1793875"/>
        </p:xfrm>
        <a:graphic>
          <a:graphicData uri="http://schemas.openxmlformats.org/presentationml/2006/ole">
            <mc:AlternateContent xmlns:mc="http://schemas.openxmlformats.org/markup-compatibility/2006">
              <mc:Choice xmlns:v="urn:schemas-microsoft-com:vml" Requires="v">
                <p:oleObj spid="_x0000_s82050" name="文档" r:id="rId4" imgW="3664713" imgH="741267" progId="Word.Document.12">
                  <p:embed/>
                </p:oleObj>
              </mc:Choice>
              <mc:Fallback>
                <p:oleObj name="文档" r:id="rId4" imgW="3664713" imgH="741267" progId="Word.Document.12">
                  <p:embed/>
                  <p:pic>
                    <p:nvPicPr>
                      <p:cNvPr id="0" name=""/>
                      <p:cNvPicPr/>
                      <p:nvPr/>
                    </p:nvPicPr>
                    <p:blipFill>
                      <a:blip r:embed="rId5"/>
                      <a:stretch>
                        <a:fillRect/>
                      </a:stretch>
                    </p:blipFill>
                    <p:spPr>
                      <a:xfrm>
                        <a:off x="109538" y="550863"/>
                        <a:ext cx="8866187" cy="1793875"/>
                      </a:xfrm>
                      <a:prstGeom prst="rect">
                        <a:avLst/>
                      </a:prstGeom>
                      <a:solidFill>
                        <a:srgbClr val="FFFF00"/>
                      </a:solidFill>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66822098"/>
              </p:ext>
            </p:extLst>
          </p:nvPr>
        </p:nvGraphicFramePr>
        <p:xfrm>
          <a:off x="0" y="2564904"/>
          <a:ext cx="8933723" cy="3383632"/>
        </p:xfrm>
        <a:graphic>
          <a:graphicData uri="http://schemas.openxmlformats.org/presentationml/2006/ole">
            <mc:AlternateContent xmlns:mc="http://schemas.openxmlformats.org/markup-compatibility/2006">
              <mc:Choice xmlns:v="urn:schemas-microsoft-com:vml" Requires="v">
                <p:oleObj spid="_x0000_s82051" name="文档" r:id="rId6" imgW="3563789" imgH="1347045" progId="Word.Document.12">
                  <p:embed/>
                </p:oleObj>
              </mc:Choice>
              <mc:Fallback>
                <p:oleObj name="文档" r:id="rId6" imgW="3563789" imgH="1347045" progId="Word.Document.12">
                  <p:embed/>
                  <p:pic>
                    <p:nvPicPr>
                      <p:cNvPr id="0" name=""/>
                      <p:cNvPicPr/>
                      <p:nvPr/>
                    </p:nvPicPr>
                    <p:blipFill>
                      <a:blip r:embed="rId7"/>
                      <a:stretch>
                        <a:fillRect/>
                      </a:stretch>
                    </p:blipFill>
                    <p:spPr>
                      <a:xfrm>
                        <a:off x="0" y="2564904"/>
                        <a:ext cx="8933723" cy="3383632"/>
                      </a:xfrm>
                      <a:prstGeom prst="rect">
                        <a:avLst/>
                      </a:prstGeom>
                    </p:spPr>
                  </p:pic>
                </p:oleObj>
              </mc:Fallback>
            </mc:AlternateContent>
          </a:graphicData>
        </a:graphic>
      </p:graphicFrame>
    </p:spTree>
    <p:extLst>
      <p:ext uri="{BB962C8B-B14F-4D97-AF65-F5344CB8AC3E}">
        <p14:creationId xmlns:p14="http://schemas.microsoft.com/office/powerpoint/2010/main" val="16996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a:latin typeface="华文楷体" panose="02010600040101010101" pitchFamily="2" charset="-122"/>
                <a:ea typeface="华文楷体" panose="02010600040101010101" pitchFamily="2" charset="-122"/>
              </a:rPr>
              <a:t>最小</a:t>
            </a:r>
            <a:r>
              <a:rPr lang="zh-CN" altLang="zh-CN" b="1" dirty="0" smtClean="0">
                <a:latin typeface="华文楷体" panose="02010600040101010101" pitchFamily="2" charset="-122"/>
                <a:ea typeface="华文楷体" panose="02010600040101010101" pitchFamily="2" charset="-122"/>
              </a:rPr>
              <a:t>费用</a:t>
            </a:r>
            <a:r>
              <a:rPr lang="zh-CN" altLang="en-US" b="1" dirty="0">
                <a:latin typeface="华文楷体" panose="02010600040101010101" pitchFamily="2" charset="-122"/>
                <a:ea typeface="华文楷体" panose="02010600040101010101" pitchFamily="2" charset="-122"/>
              </a:rPr>
              <a:t>路</a:t>
            </a:r>
            <a:r>
              <a:rPr lang="zh-CN" altLang="zh-CN" b="1" dirty="0" smtClean="0">
                <a:latin typeface="华文楷体" panose="02010600040101010101" pitchFamily="2" charset="-122"/>
                <a:ea typeface="华文楷体" panose="02010600040101010101" pitchFamily="2" charset="-122"/>
              </a:rPr>
              <a:t>算法</a:t>
            </a:r>
            <a:endParaRPr lang="zh-CN" altLang="en-US" dirty="0">
              <a:latin typeface="华文楷体" panose="02010600040101010101" pitchFamily="2" charset="-122"/>
              <a:ea typeface="华文楷体" panose="02010600040101010101" pitchFamily="2" charset="-122"/>
            </a:endParaRPr>
          </a:p>
        </p:txBody>
      </p:sp>
      <p:sp>
        <p:nvSpPr>
          <p:cNvPr id="4" name="日期占位符 3"/>
          <p:cNvSpPr>
            <a:spLocks noGrp="1"/>
          </p:cNvSpPr>
          <p:nvPr>
            <p:ph type="dt" sz="half" idx="10"/>
          </p:nvPr>
        </p:nvSpPr>
        <p:spPr/>
        <p:txBody>
          <a:bodyPr/>
          <a:lstStyle/>
          <a:p>
            <a:fld id="{1BE3EE91-9ABA-4BF4-8FBD-542A37A39523}"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smtClean="0"/>
              <a:t>重庆邮电大学                      理学院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131</a:t>
            </a:fld>
            <a:endParaRPr lang="zh-CN" altLang="en-US"/>
          </a:p>
        </p:txBody>
      </p:sp>
      <p:graphicFrame>
        <p:nvGraphicFramePr>
          <p:cNvPr id="7" name="内容占位符 6"/>
          <p:cNvGraphicFramePr>
            <a:graphicFrameLocks noGrp="1" noChangeAspect="1"/>
          </p:cNvGraphicFramePr>
          <p:nvPr>
            <p:ph idx="1"/>
            <p:extLst>
              <p:ext uri="{D42A27DB-BD31-4B8C-83A1-F6EECF244321}">
                <p14:modId xmlns:p14="http://schemas.microsoft.com/office/powerpoint/2010/main" val="3683639335"/>
              </p:ext>
            </p:extLst>
          </p:nvPr>
        </p:nvGraphicFramePr>
        <p:xfrm>
          <a:off x="122238" y="1712639"/>
          <a:ext cx="8947150" cy="3084513"/>
        </p:xfrm>
        <a:graphic>
          <a:graphicData uri="http://schemas.openxmlformats.org/presentationml/2006/ole">
            <mc:AlternateContent xmlns:mc="http://schemas.openxmlformats.org/markup-compatibility/2006">
              <mc:Choice xmlns:v="urn:schemas-microsoft-com:vml" Requires="v">
                <p:oleObj spid="_x0000_s83011" name="文档" r:id="rId3" imgW="4407239" imgH="1519651" progId="Word.Document.12">
                  <p:embed/>
                </p:oleObj>
              </mc:Choice>
              <mc:Fallback>
                <p:oleObj name="文档" r:id="rId3" imgW="4407239" imgH="1519651" progId="Word.Document.12">
                  <p:embed/>
                  <p:pic>
                    <p:nvPicPr>
                      <p:cNvPr id="0" name=""/>
                      <p:cNvPicPr/>
                      <p:nvPr/>
                    </p:nvPicPr>
                    <p:blipFill>
                      <a:blip r:embed="rId4"/>
                      <a:stretch>
                        <a:fillRect/>
                      </a:stretch>
                    </p:blipFill>
                    <p:spPr>
                      <a:xfrm>
                        <a:off x="122238" y="1712639"/>
                        <a:ext cx="8947150" cy="3084513"/>
                      </a:xfrm>
                      <a:prstGeom prst="rect">
                        <a:avLst/>
                      </a:prstGeom>
                    </p:spPr>
                  </p:pic>
                </p:oleObj>
              </mc:Fallback>
            </mc:AlternateContent>
          </a:graphicData>
        </a:graphic>
      </p:graphicFrame>
    </p:spTree>
    <p:extLst>
      <p:ext uri="{BB962C8B-B14F-4D97-AF65-F5344CB8AC3E}">
        <p14:creationId xmlns:p14="http://schemas.microsoft.com/office/powerpoint/2010/main" val="3952727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151D12C-3704-4470-91A0-EB7F9414E15E}"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smtClean="0"/>
              <a:t>重庆邮电大学                      理学院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132</a:t>
            </a:fld>
            <a:endParaRPr lang="zh-CN" altLang="en-US"/>
          </a:p>
        </p:txBody>
      </p:sp>
      <p:graphicFrame>
        <p:nvGraphicFramePr>
          <p:cNvPr id="7" name="内容占位符 6"/>
          <p:cNvGraphicFramePr>
            <a:graphicFrameLocks noGrp="1" noChangeAspect="1"/>
          </p:cNvGraphicFramePr>
          <p:nvPr>
            <p:ph idx="1"/>
            <p:extLst>
              <p:ext uri="{D42A27DB-BD31-4B8C-83A1-F6EECF244321}">
                <p14:modId xmlns:p14="http://schemas.microsoft.com/office/powerpoint/2010/main" val="2519131080"/>
              </p:ext>
            </p:extLst>
          </p:nvPr>
        </p:nvGraphicFramePr>
        <p:xfrm>
          <a:off x="17463" y="550863"/>
          <a:ext cx="8796337" cy="1868487"/>
        </p:xfrm>
        <a:graphic>
          <a:graphicData uri="http://schemas.openxmlformats.org/presentationml/2006/ole">
            <mc:AlternateContent xmlns:mc="http://schemas.openxmlformats.org/markup-compatibility/2006">
              <mc:Choice xmlns:v="urn:schemas-microsoft-com:vml" Requires="v">
                <p:oleObj spid="_x0000_s84096" name="文档" r:id="rId3" imgW="3408341" imgH="724585" progId="Word.Document.12">
                  <p:embed/>
                </p:oleObj>
              </mc:Choice>
              <mc:Fallback>
                <p:oleObj name="文档" r:id="rId3" imgW="3408341" imgH="724585" progId="Word.Document.12">
                  <p:embed/>
                  <p:pic>
                    <p:nvPicPr>
                      <p:cNvPr id="0" name=""/>
                      <p:cNvPicPr/>
                      <p:nvPr/>
                    </p:nvPicPr>
                    <p:blipFill>
                      <a:blip r:embed="rId4"/>
                      <a:stretch>
                        <a:fillRect/>
                      </a:stretch>
                    </p:blipFill>
                    <p:spPr>
                      <a:xfrm>
                        <a:off x="17463" y="550863"/>
                        <a:ext cx="8796337" cy="1868487"/>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787458274"/>
              </p:ext>
            </p:extLst>
          </p:nvPr>
        </p:nvGraphicFramePr>
        <p:xfrm>
          <a:off x="1695450" y="1914525"/>
          <a:ext cx="5570538" cy="4048125"/>
        </p:xfrm>
        <a:graphic>
          <a:graphicData uri="http://schemas.openxmlformats.org/presentationml/2006/ole">
            <mc:AlternateContent xmlns:mc="http://schemas.openxmlformats.org/markup-compatibility/2006">
              <mc:Choice xmlns:v="urn:schemas-microsoft-com:vml" Requires="v">
                <p:oleObj spid="_x0000_s84097" name="文档" r:id="rId5" imgW="2449386" imgH="1781077" progId="Word.Document.12">
                  <p:embed/>
                </p:oleObj>
              </mc:Choice>
              <mc:Fallback>
                <p:oleObj name="文档" r:id="rId5" imgW="2449386" imgH="1781077" progId="Word.Document.12">
                  <p:embed/>
                  <p:pic>
                    <p:nvPicPr>
                      <p:cNvPr id="0" name=""/>
                      <p:cNvPicPr>
                        <a:picLocks noChangeAspect="1" noChangeArrowheads="1"/>
                      </p:cNvPicPr>
                      <p:nvPr/>
                    </p:nvPicPr>
                    <p:blipFill>
                      <a:blip r:embed="rId6"/>
                      <a:srcRect/>
                      <a:stretch>
                        <a:fillRect/>
                      </a:stretch>
                    </p:blipFill>
                    <p:spPr bwMode="auto">
                      <a:xfrm>
                        <a:off x="1695450" y="1914525"/>
                        <a:ext cx="5570538" cy="404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74327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5D9114E-907A-4702-9AB6-999470A8197A}"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smtClean="0"/>
              <a:t>重庆邮电大学                      理学院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133</a:t>
            </a:fld>
            <a:endParaRPr lang="zh-CN" altLang="en-US"/>
          </a:p>
        </p:txBody>
      </p:sp>
      <p:graphicFrame>
        <p:nvGraphicFramePr>
          <p:cNvPr id="7" name="内容占位符 6"/>
          <p:cNvGraphicFramePr>
            <a:graphicFrameLocks noGrp="1" noChangeAspect="1"/>
          </p:cNvGraphicFramePr>
          <p:nvPr>
            <p:ph idx="1"/>
            <p:extLst>
              <p:ext uri="{D42A27DB-BD31-4B8C-83A1-F6EECF244321}">
                <p14:modId xmlns:p14="http://schemas.microsoft.com/office/powerpoint/2010/main" val="2055585714"/>
              </p:ext>
            </p:extLst>
          </p:nvPr>
        </p:nvGraphicFramePr>
        <p:xfrm>
          <a:off x="177800" y="257175"/>
          <a:ext cx="8296275" cy="5791200"/>
        </p:xfrm>
        <a:graphic>
          <a:graphicData uri="http://schemas.openxmlformats.org/presentationml/2006/ole">
            <mc:AlternateContent xmlns:mc="http://schemas.openxmlformats.org/markup-compatibility/2006">
              <mc:Choice xmlns:v="urn:schemas-microsoft-com:vml" Requires="v">
                <p:oleObj spid="_x0000_s85058" name="文档" r:id="rId3" imgW="3670474" imgH="2562212" progId="Word.Document.12">
                  <p:embed/>
                </p:oleObj>
              </mc:Choice>
              <mc:Fallback>
                <p:oleObj name="文档" r:id="rId3" imgW="3670474" imgH="2562212" progId="Word.Document.12">
                  <p:embed/>
                  <p:pic>
                    <p:nvPicPr>
                      <p:cNvPr id="0" name=""/>
                      <p:cNvPicPr/>
                      <p:nvPr/>
                    </p:nvPicPr>
                    <p:blipFill>
                      <a:blip r:embed="rId4"/>
                      <a:stretch>
                        <a:fillRect/>
                      </a:stretch>
                    </p:blipFill>
                    <p:spPr>
                      <a:xfrm>
                        <a:off x="177800" y="257175"/>
                        <a:ext cx="8296275" cy="5791200"/>
                      </a:xfrm>
                      <a:prstGeom prst="rect">
                        <a:avLst/>
                      </a:prstGeom>
                    </p:spPr>
                  </p:pic>
                </p:oleObj>
              </mc:Fallback>
            </mc:AlternateContent>
          </a:graphicData>
        </a:graphic>
      </p:graphicFrame>
    </p:spTree>
    <p:extLst>
      <p:ext uri="{BB962C8B-B14F-4D97-AF65-F5344CB8AC3E}">
        <p14:creationId xmlns:p14="http://schemas.microsoft.com/office/powerpoint/2010/main" val="1262998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3A5188A0-E517-4EB4-8D96-A14E15903EEC}"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smtClean="0"/>
              <a:t>重庆邮电大学                      理学院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134</a:t>
            </a:fld>
            <a:endParaRPr lang="zh-CN" altLang="en-US"/>
          </a:p>
        </p:txBody>
      </p:sp>
      <p:graphicFrame>
        <p:nvGraphicFramePr>
          <p:cNvPr id="7" name="内容占位符 6"/>
          <p:cNvGraphicFramePr>
            <a:graphicFrameLocks noGrp="1" noChangeAspect="1"/>
          </p:cNvGraphicFramePr>
          <p:nvPr>
            <p:ph idx="1"/>
            <p:extLst>
              <p:ext uri="{D42A27DB-BD31-4B8C-83A1-F6EECF244321}">
                <p14:modId xmlns:p14="http://schemas.microsoft.com/office/powerpoint/2010/main" val="2410740443"/>
              </p:ext>
            </p:extLst>
          </p:nvPr>
        </p:nvGraphicFramePr>
        <p:xfrm>
          <a:off x="104775" y="550863"/>
          <a:ext cx="8945563" cy="4010025"/>
        </p:xfrm>
        <a:graphic>
          <a:graphicData uri="http://schemas.openxmlformats.org/presentationml/2006/ole">
            <mc:AlternateContent xmlns:mc="http://schemas.openxmlformats.org/markup-compatibility/2006">
              <mc:Choice xmlns:v="urn:schemas-microsoft-com:vml" Requires="v">
                <p:oleObj spid="_x0000_s86082" name="文档" r:id="rId3" imgW="3890810" imgH="1746423" progId="Word.Document.12">
                  <p:embed/>
                </p:oleObj>
              </mc:Choice>
              <mc:Fallback>
                <p:oleObj name="文档" r:id="rId3" imgW="3890810" imgH="1746423" progId="Word.Document.12">
                  <p:embed/>
                  <p:pic>
                    <p:nvPicPr>
                      <p:cNvPr id="0" name=""/>
                      <p:cNvPicPr/>
                      <p:nvPr/>
                    </p:nvPicPr>
                    <p:blipFill>
                      <a:blip r:embed="rId4"/>
                      <a:stretch>
                        <a:fillRect/>
                      </a:stretch>
                    </p:blipFill>
                    <p:spPr>
                      <a:xfrm>
                        <a:off x="104775" y="550863"/>
                        <a:ext cx="8945563" cy="4010025"/>
                      </a:xfrm>
                      <a:prstGeom prst="rect">
                        <a:avLst/>
                      </a:prstGeom>
                    </p:spPr>
                  </p:pic>
                </p:oleObj>
              </mc:Fallback>
            </mc:AlternateContent>
          </a:graphicData>
        </a:graphic>
      </p:graphicFrame>
    </p:spTree>
    <p:extLst>
      <p:ext uri="{BB962C8B-B14F-4D97-AF65-F5344CB8AC3E}">
        <p14:creationId xmlns:p14="http://schemas.microsoft.com/office/powerpoint/2010/main" val="1421184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B47EA0B2-3831-44BD-B375-61311DB0A5A5}"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smtClean="0"/>
              <a:t>重庆邮电大学                      理学院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135</a:t>
            </a:fld>
            <a:endParaRPr lang="zh-CN" altLang="en-US"/>
          </a:p>
        </p:txBody>
      </p:sp>
      <p:graphicFrame>
        <p:nvGraphicFramePr>
          <p:cNvPr id="7" name="内容占位符 6"/>
          <p:cNvGraphicFramePr>
            <a:graphicFrameLocks noGrp="1" noChangeAspect="1"/>
          </p:cNvGraphicFramePr>
          <p:nvPr>
            <p:ph idx="1"/>
            <p:extLst>
              <p:ext uri="{D42A27DB-BD31-4B8C-83A1-F6EECF244321}">
                <p14:modId xmlns:p14="http://schemas.microsoft.com/office/powerpoint/2010/main" val="2060968228"/>
              </p:ext>
            </p:extLst>
          </p:nvPr>
        </p:nvGraphicFramePr>
        <p:xfrm>
          <a:off x="104775" y="554038"/>
          <a:ext cx="8945563" cy="5386387"/>
        </p:xfrm>
        <a:graphic>
          <a:graphicData uri="http://schemas.openxmlformats.org/presentationml/2006/ole">
            <mc:AlternateContent xmlns:mc="http://schemas.openxmlformats.org/markup-compatibility/2006">
              <mc:Choice xmlns:v="urn:schemas-microsoft-com:vml" Requires="v">
                <p:oleObj spid="_x0000_s87106" name="文档" r:id="rId3" imgW="3890810" imgH="2343324" progId="Word.Document.12">
                  <p:embed/>
                </p:oleObj>
              </mc:Choice>
              <mc:Fallback>
                <p:oleObj name="文档" r:id="rId3" imgW="3890810" imgH="2343324" progId="Word.Document.12">
                  <p:embed/>
                  <p:pic>
                    <p:nvPicPr>
                      <p:cNvPr id="0" name=""/>
                      <p:cNvPicPr/>
                      <p:nvPr/>
                    </p:nvPicPr>
                    <p:blipFill>
                      <a:blip r:embed="rId4"/>
                      <a:stretch>
                        <a:fillRect/>
                      </a:stretch>
                    </p:blipFill>
                    <p:spPr>
                      <a:xfrm>
                        <a:off x="104775" y="554038"/>
                        <a:ext cx="8945563" cy="5386387"/>
                      </a:xfrm>
                      <a:prstGeom prst="rect">
                        <a:avLst/>
                      </a:prstGeom>
                    </p:spPr>
                  </p:pic>
                </p:oleObj>
              </mc:Fallback>
            </mc:AlternateContent>
          </a:graphicData>
        </a:graphic>
      </p:graphicFrame>
    </p:spTree>
    <p:extLst>
      <p:ext uri="{BB962C8B-B14F-4D97-AF65-F5344CB8AC3E}">
        <p14:creationId xmlns:p14="http://schemas.microsoft.com/office/powerpoint/2010/main" val="2330026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9754"/>
            <a:ext cx="7886700" cy="1325563"/>
          </a:xfrm>
        </p:spPr>
        <p:txBody>
          <a:bodyPr/>
          <a:lstStyle/>
          <a:p>
            <a:r>
              <a:rPr lang="zh-CN" altLang="zh-CN" b="1" dirty="0" smtClean="0">
                <a:latin typeface="Times New Roman" panose="02020603050405020304" pitchFamily="18" charset="0"/>
                <a:ea typeface="华文楷体" panose="02010600040101010101" pitchFamily="2" charset="-122"/>
                <a:cs typeface="Times New Roman" panose="02020603050405020304" pitchFamily="18" charset="0"/>
              </a:rPr>
              <a:t>原始</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对偶</a:t>
            </a:r>
            <a:r>
              <a:rPr lang="zh-CN" altLang="zh-CN" b="1" dirty="0" smtClean="0">
                <a:latin typeface="Times New Roman" panose="02020603050405020304" pitchFamily="18" charset="0"/>
                <a:ea typeface="华文楷体" panose="02010600040101010101" pitchFamily="2" charset="-122"/>
                <a:cs typeface="Times New Roman" panose="02020603050405020304" pitchFamily="18" charset="0"/>
              </a:rPr>
              <a:t>算法</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4" name="日期占位符 3"/>
          <p:cNvSpPr>
            <a:spLocks noGrp="1"/>
          </p:cNvSpPr>
          <p:nvPr>
            <p:ph type="dt" sz="half" idx="10"/>
          </p:nvPr>
        </p:nvSpPr>
        <p:spPr/>
        <p:txBody>
          <a:bodyPr/>
          <a:lstStyle/>
          <a:p>
            <a:fld id="{8385C537-8CE4-4171-A134-7F50063E6691}"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smtClean="0"/>
              <a:t>重庆邮电大学                      理学院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136</a:t>
            </a:fld>
            <a:endParaRPr lang="zh-CN" altLang="en-US"/>
          </a:p>
        </p:txBody>
      </p:sp>
      <p:graphicFrame>
        <p:nvGraphicFramePr>
          <p:cNvPr id="7" name="内容占位符 6"/>
          <p:cNvGraphicFramePr>
            <a:graphicFrameLocks noGrp="1" noChangeAspect="1"/>
          </p:cNvGraphicFramePr>
          <p:nvPr>
            <p:ph idx="1"/>
            <p:extLst>
              <p:ext uri="{D42A27DB-BD31-4B8C-83A1-F6EECF244321}">
                <p14:modId xmlns:p14="http://schemas.microsoft.com/office/powerpoint/2010/main" val="3032771567"/>
              </p:ext>
            </p:extLst>
          </p:nvPr>
        </p:nvGraphicFramePr>
        <p:xfrm>
          <a:off x="323528" y="980728"/>
          <a:ext cx="8411914" cy="5631632"/>
        </p:xfrm>
        <a:graphic>
          <a:graphicData uri="http://schemas.openxmlformats.org/presentationml/2006/ole">
            <mc:AlternateContent xmlns:mc="http://schemas.openxmlformats.org/markup-compatibility/2006">
              <mc:Choice xmlns:v="urn:schemas-microsoft-com:vml" Requires="v">
                <p:oleObj spid="_x0000_s88130" name="文档" r:id="rId3" imgW="4303966" imgH="2881798" progId="Word.Document.12">
                  <p:embed/>
                </p:oleObj>
              </mc:Choice>
              <mc:Fallback>
                <p:oleObj name="文档" r:id="rId3" imgW="4303966" imgH="2881798" progId="Word.Document.12">
                  <p:embed/>
                  <p:pic>
                    <p:nvPicPr>
                      <p:cNvPr id="0" name=""/>
                      <p:cNvPicPr/>
                      <p:nvPr/>
                    </p:nvPicPr>
                    <p:blipFill>
                      <a:blip r:embed="rId4"/>
                      <a:stretch>
                        <a:fillRect/>
                      </a:stretch>
                    </p:blipFill>
                    <p:spPr>
                      <a:xfrm>
                        <a:off x="323528" y="980728"/>
                        <a:ext cx="8411914" cy="5631632"/>
                      </a:xfrm>
                      <a:prstGeom prst="rect">
                        <a:avLst/>
                      </a:prstGeom>
                    </p:spPr>
                  </p:pic>
                </p:oleObj>
              </mc:Fallback>
            </mc:AlternateContent>
          </a:graphicData>
        </a:graphic>
      </p:graphicFrame>
    </p:spTree>
    <p:extLst>
      <p:ext uri="{BB962C8B-B14F-4D97-AF65-F5344CB8AC3E}">
        <p14:creationId xmlns:p14="http://schemas.microsoft.com/office/powerpoint/2010/main" val="223455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9CCDE3E-8186-498F-B9B9-BE70941ACC12}"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smtClean="0"/>
              <a:t>重庆邮电大学                      理学院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137</a:t>
            </a:fld>
            <a:endParaRPr lang="zh-CN" altLang="en-US"/>
          </a:p>
        </p:txBody>
      </p:sp>
      <p:graphicFrame>
        <p:nvGraphicFramePr>
          <p:cNvPr id="7" name="内容占位符 6"/>
          <p:cNvGraphicFramePr>
            <a:graphicFrameLocks noGrp="1" noChangeAspect="1"/>
          </p:cNvGraphicFramePr>
          <p:nvPr>
            <p:ph idx="1"/>
            <p:extLst>
              <p:ext uri="{D42A27DB-BD31-4B8C-83A1-F6EECF244321}">
                <p14:modId xmlns:p14="http://schemas.microsoft.com/office/powerpoint/2010/main" val="2582318235"/>
              </p:ext>
            </p:extLst>
          </p:nvPr>
        </p:nvGraphicFramePr>
        <p:xfrm>
          <a:off x="255588" y="554038"/>
          <a:ext cx="8738566" cy="5107210"/>
        </p:xfrm>
        <a:graphic>
          <a:graphicData uri="http://schemas.openxmlformats.org/presentationml/2006/ole">
            <mc:AlternateContent xmlns:mc="http://schemas.openxmlformats.org/markup-compatibility/2006">
              <mc:Choice xmlns:v="urn:schemas-microsoft-com:vml" Requires="v">
                <p:oleObj spid="_x0000_s89153" name="文档" r:id="rId3" imgW="4653005" imgH="2719980" progId="Word.Document.12">
                  <p:embed/>
                </p:oleObj>
              </mc:Choice>
              <mc:Fallback>
                <p:oleObj name="文档" r:id="rId3" imgW="4653005" imgH="2719980" progId="Word.Document.12">
                  <p:embed/>
                  <p:pic>
                    <p:nvPicPr>
                      <p:cNvPr id="0" name=""/>
                      <p:cNvPicPr/>
                      <p:nvPr/>
                    </p:nvPicPr>
                    <p:blipFill>
                      <a:blip r:embed="rId4"/>
                      <a:stretch>
                        <a:fillRect/>
                      </a:stretch>
                    </p:blipFill>
                    <p:spPr>
                      <a:xfrm>
                        <a:off x="255588" y="554038"/>
                        <a:ext cx="8738566" cy="5107210"/>
                      </a:xfrm>
                      <a:prstGeom prst="rect">
                        <a:avLst/>
                      </a:prstGeom>
                    </p:spPr>
                  </p:pic>
                </p:oleObj>
              </mc:Fallback>
            </mc:AlternateContent>
          </a:graphicData>
        </a:graphic>
      </p:graphicFrame>
    </p:spTree>
    <p:extLst>
      <p:ext uri="{BB962C8B-B14F-4D97-AF65-F5344CB8AC3E}">
        <p14:creationId xmlns:p14="http://schemas.microsoft.com/office/powerpoint/2010/main" val="2830991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B4C9E29-05DE-4694-A5FE-3D1D5947E192}"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smtClean="0"/>
              <a:t>重庆邮电大学                      理学院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138</a:t>
            </a:fld>
            <a:endParaRPr lang="zh-CN" altLang="en-US"/>
          </a:p>
        </p:txBody>
      </p:sp>
      <p:graphicFrame>
        <p:nvGraphicFramePr>
          <p:cNvPr id="7" name="内容占位符 6"/>
          <p:cNvGraphicFramePr>
            <a:graphicFrameLocks noGrp="1" noChangeAspect="1"/>
          </p:cNvGraphicFramePr>
          <p:nvPr>
            <p:ph idx="1"/>
            <p:extLst>
              <p:ext uri="{D42A27DB-BD31-4B8C-83A1-F6EECF244321}">
                <p14:modId xmlns:p14="http://schemas.microsoft.com/office/powerpoint/2010/main" val="2915453042"/>
              </p:ext>
            </p:extLst>
          </p:nvPr>
        </p:nvGraphicFramePr>
        <p:xfrm>
          <a:off x="179512" y="1268760"/>
          <a:ext cx="8832850" cy="3905250"/>
        </p:xfrm>
        <a:graphic>
          <a:graphicData uri="http://schemas.openxmlformats.org/presentationml/2006/ole">
            <mc:AlternateContent xmlns:mc="http://schemas.openxmlformats.org/markup-compatibility/2006">
              <mc:Choice xmlns:v="urn:schemas-microsoft-com:vml" Requires="v">
                <p:oleObj spid="_x0000_s90278" name="文档" r:id="rId3" imgW="3975417" imgH="1757583" progId="Word.Document.12">
                  <p:embed/>
                </p:oleObj>
              </mc:Choice>
              <mc:Fallback>
                <p:oleObj name="文档" r:id="rId3" imgW="3975417" imgH="1757583" progId="Word.Document.12">
                  <p:embed/>
                  <p:pic>
                    <p:nvPicPr>
                      <p:cNvPr id="0" name=""/>
                      <p:cNvPicPr/>
                      <p:nvPr/>
                    </p:nvPicPr>
                    <p:blipFill>
                      <a:blip r:embed="rId4"/>
                      <a:stretch>
                        <a:fillRect/>
                      </a:stretch>
                    </p:blipFill>
                    <p:spPr>
                      <a:xfrm>
                        <a:off x="179512" y="1268760"/>
                        <a:ext cx="8832850" cy="3905250"/>
                      </a:xfrm>
                      <a:prstGeom prst="rect">
                        <a:avLst/>
                      </a:prstGeom>
                    </p:spPr>
                  </p:pic>
                </p:oleObj>
              </mc:Fallback>
            </mc:AlternateContent>
          </a:graphicData>
        </a:graphic>
      </p:graphicFrame>
    </p:spTree>
    <p:extLst>
      <p:ext uri="{BB962C8B-B14F-4D97-AF65-F5344CB8AC3E}">
        <p14:creationId xmlns:p14="http://schemas.microsoft.com/office/powerpoint/2010/main" val="2763183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B4C9E29-05DE-4694-A5FE-3D1D5947E192}"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smtClean="0"/>
              <a:t>重庆邮电大学                      理学院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139</a:t>
            </a:fld>
            <a:endParaRPr lang="zh-CN" altLang="en-US"/>
          </a:p>
        </p:txBody>
      </p:sp>
      <p:graphicFrame>
        <p:nvGraphicFramePr>
          <p:cNvPr id="2" name="对象 1"/>
          <p:cNvGraphicFramePr>
            <a:graphicFrameLocks noGrp="1" noChangeAspect="1"/>
          </p:cNvGraphicFramePr>
          <p:nvPr>
            <p:extLst>
              <p:ext uri="{D42A27DB-BD31-4B8C-83A1-F6EECF244321}">
                <p14:modId xmlns:p14="http://schemas.microsoft.com/office/powerpoint/2010/main" val="3685183675"/>
              </p:ext>
            </p:extLst>
          </p:nvPr>
        </p:nvGraphicFramePr>
        <p:xfrm>
          <a:off x="107504" y="1124744"/>
          <a:ext cx="8007350" cy="2708275"/>
        </p:xfrm>
        <a:graphic>
          <a:graphicData uri="http://schemas.openxmlformats.org/presentationml/2006/ole">
            <mc:AlternateContent xmlns:mc="http://schemas.openxmlformats.org/markup-compatibility/2006">
              <mc:Choice xmlns:v="urn:schemas-microsoft-com:vml" Requires="v">
                <p:oleObj spid="_x0000_s141342" name="文档" r:id="rId3" imgW="3591268" imgH="1215404" progId="Word.Document.12">
                  <p:embed/>
                </p:oleObj>
              </mc:Choice>
              <mc:Fallback>
                <p:oleObj name="文档" r:id="rId3" imgW="3591268" imgH="1215404" progId="Word.Document.12">
                  <p:embed/>
                  <p:pic>
                    <p:nvPicPr>
                      <p:cNvPr id="0" name=""/>
                      <p:cNvPicPr>
                        <a:picLocks noGrp="1" noChangeAspect="1" noChangeArrowheads="1"/>
                      </p:cNvPicPr>
                      <p:nvPr/>
                    </p:nvPicPr>
                    <p:blipFill>
                      <a:blip r:embed="rId4"/>
                      <a:srcRect/>
                      <a:stretch>
                        <a:fillRect/>
                      </a:stretch>
                    </p:blipFill>
                    <p:spPr bwMode="auto">
                      <a:xfrm>
                        <a:off x="107504" y="1124744"/>
                        <a:ext cx="8007350"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对象 2"/>
          <p:cNvGraphicFramePr>
            <a:graphicFrameLocks noGrp="1" noChangeAspect="1"/>
          </p:cNvGraphicFramePr>
          <p:nvPr>
            <p:extLst>
              <p:ext uri="{D42A27DB-BD31-4B8C-83A1-F6EECF244321}">
                <p14:modId xmlns:p14="http://schemas.microsoft.com/office/powerpoint/2010/main" val="2504682069"/>
              </p:ext>
            </p:extLst>
          </p:nvPr>
        </p:nvGraphicFramePr>
        <p:xfrm>
          <a:off x="107504" y="3861048"/>
          <a:ext cx="8699500" cy="2449513"/>
        </p:xfrm>
        <a:graphic>
          <a:graphicData uri="http://schemas.openxmlformats.org/presentationml/2006/ole">
            <mc:AlternateContent xmlns:mc="http://schemas.openxmlformats.org/markup-compatibility/2006">
              <mc:Choice xmlns:v="urn:schemas-microsoft-com:vml" Requires="v">
                <p:oleObj spid="_x0000_s141343" name="文档" r:id="rId5" imgW="3925373" imgH="1105600" progId="Word.Document.12">
                  <p:embed/>
                </p:oleObj>
              </mc:Choice>
              <mc:Fallback>
                <p:oleObj name="文档" r:id="rId5" imgW="3925373" imgH="1105600" progId="Word.Document.12">
                  <p:embed/>
                  <p:pic>
                    <p:nvPicPr>
                      <p:cNvPr id="0" name=""/>
                      <p:cNvPicPr>
                        <a:picLocks noGrp="1" noChangeAspect="1" noChangeArrowheads="1"/>
                      </p:cNvPicPr>
                      <p:nvPr/>
                    </p:nvPicPr>
                    <p:blipFill>
                      <a:blip r:embed="rId6"/>
                      <a:srcRect/>
                      <a:stretch>
                        <a:fillRect/>
                      </a:stretch>
                    </p:blipFill>
                    <p:spPr bwMode="auto">
                      <a:xfrm>
                        <a:off x="107504" y="3861048"/>
                        <a:ext cx="8699500" cy="244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475475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3124200" y="381000"/>
            <a:ext cx="32480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dirty="0" smtClean="0">
                <a:latin typeface="楷体_GB2312" pitchFamily="49" charset="-122"/>
                <a:ea typeface="楷体_GB2312" pitchFamily="49" charset="-122"/>
              </a:rPr>
              <a:t>（一）基 </a:t>
            </a:r>
            <a:r>
              <a:rPr kumimoji="1" lang="zh-CN" altLang="en-US" sz="2400" b="1" dirty="0">
                <a:latin typeface="楷体_GB2312" pitchFamily="49" charset="-122"/>
                <a:ea typeface="楷体_GB2312" pitchFamily="49" charset="-122"/>
              </a:rPr>
              <a:t>本 概 念</a:t>
            </a:r>
          </a:p>
        </p:txBody>
      </p:sp>
      <p:graphicFrame>
        <p:nvGraphicFramePr>
          <p:cNvPr id="21507" name="Object 3"/>
          <p:cNvGraphicFramePr>
            <a:graphicFrameLocks noChangeAspect="1"/>
          </p:cNvGraphicFramePr>
          <p:nvPr/>
        </p:nvGraphicFramePr>
        <p:xfrm>
          <a:off x="762000" y="3581400"/>
          <a:ext cx="2971800" cy="2286000"/>
        </p:xfrm>
        <a:graphic>
          <a:graphicData uri="http://schemas.openxmlformats.org/presentationml/2006/ole">
            <mc:AlternateContent xmlns:mc="http://schemas.openxmlformats.org/markup-compatibility/2006">
              <mc:Choice xmlns:v="urn:schemas-microsoft-com:vml" Requires="v">
                <p:oleObj spid="_x0000_s13805" name="BMP 图象" r:id="rId3" imgW="1057423" imgH="1000000" progId="Paint.Picture">
                  <p:embed/>
                </p:oleObj>
              </mc:Choice>
              <mc:Fallback>
                <p:oleObj name="BMP 图象" r:id="rId3" imgW="1057423" imgH="1000000"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3581400"/>
                        <a:ext cx="29718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08" name="Object 4"/>
          <p:cNvGraphicFramePr>
            <a:graphicFrameLocks noChangeAspect="1"/>
          </p:cNvGraphicFramePr>
          <p:nvPr>
            <p:extLst>
              <p:ext uri="{D42A27DB-BD31-4B8C-83A1-F6EECF244321}">
                <p14:modId xmlns:p14="http://schemas.microsoft.com/office/powerpoint/2010/main" val="1769904726"/>
              </p:ext>
            </p:extLst>
          </p:nvPr>
        </p:nvGraphicFramePr>
        <p:xfrm>
          <a:off x="4041775" y="3816350"/>
          <a:ext cx="4956175" cy="1444625"/>
        </p:xfrm>
        <a:graphic>
          <a:graphicData uri="http://schemas.openxmlformats.org/presentationml/2006/ole">
            <mc:AlternateContent xmlns:mc="http://schemas.openxmlformats.org/markup-compatibility/2006">
              <mc:Choice xmlns:v="urn:schemas-microsoft-com:vml" Requires="v">
                <p:oleObj spid="_x0000_s13806" name="Document" r:id="rId5" imgW="2486865" imgH="725581" progId="Word.Document.8">
                  <p:embed/>
                </p:oleObj>
              </mc:Choice>
              <mc:Fallback>
                <p:oleObj name="Document" r:id="rId5" imgW="2486865" imgH="725581" progId="Word.Document.8">
                  <p:embed/>
                  <p:pic>
                    <p:nvPicPr>
                      <p:cNvPr id="0" name=""/>
                      <p:cNvPicPr>
                        <a:picLocks noChangeAspect="1" noChangeArrowheads="1"/>
                      </p:cNvPicPr>
                      <p:nvPr/>
                    </p:nvPicPr>
                    <p:blipFill>
                      <a:blip r:embed="rId6"/>
                      <a:srcRect/>
                      <a:stretch>
                        <a:fillRect/>
                      </a:stretch>
                    </p:blipFill>
                    <p:spPr bwMode="auto">
                      <a:xfrm>
                        <a:off x="4041775" y="3816350"/>
                        <a:ext cx="4956175" cy="144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509" name="Object 5"/>
          <p:cNvGraphicFramePr>
            <a:graphicFrameLocks noChangeAspect="1"/>
          </p:cNvGraphicFramePr>
          <p:nvPr>
            <p:extLst>
              <p:ext uri="{D42A27DB-BD31-4B8C-83A1-F6EECF244321}">
                <p14:modId xmlns:p14="http://schemas.microsoft.com/office/powerpoint/2010/main" val="2567901667"/>
              </p:ext>
            </p:extLst>
          </p:nvPr>
        </p:nvGraphicFramePr>
        <p:xfrm>
          <a:off x="252413" y="1127125"/>
          <a:ext cx="8388350" cy="2225675"/>
        </p:xfrm>
        <a:graphic>
          <a:graphicData uri="http://schemas.openxmlformats.org/presentationml/2006/ole">
            <mc:AlternateContent xmlns:mc="http://schemas.openxmlformats.org/markup-compatibility/2006">
              <mc:Choice xmlns:v="urn:schemas-microsoft-com:vml" Requires="v">
                <p:oleObj spid="_x0000_s13807" name="Document" r:id="rId7" imgW="4317334" imgH="1145958" progId="Word.Document.8">
                  <p:embed/>
                </p:oleObj>
              </mc:Choice>
              <mc:Fallback>
                <p:oleObj name="Document" r:id="rId7" imgW="4317334" imgH="1145958" progId="Word.Document.8">
                  <p:embed/>
                  <p:pic>
                    <p:nvPicPr>
                      <p:cNvPr id="0" name=""/>
                      <p:cNvPicPr>
                        <a:picLocks noChangeAspect="1" noChangeArrowheads="1"/>
                      </p:cNvPicPr>
                      <p:nvPr/>
                    </p:nvPicPr>
                    <p:blipFill>
                      <a:blip r:embed="rId8"/>
                      <a:srcRect/>
                      <a:stretch>
                        <a:fillRect/>
                      </a:stretch>
                    </p:blipFill>
                    <p:spPr bwMode="auto">
                      <a:xfrm>
                        <a:off x="252413" y="1127125"/>
                        <a:ext cx="8388350" cy="222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510" name="Line 6"/>
          <p:cNvSpPr>
            <a:spLocks noChangeShapeType="1"/>
          </p:cNvSpPr>
          <p:nvPr/>
        </p:nvSpPr>
        <p:spPr bwMode="auto">
          <a:xfrm>
            <a:off x="1600200" y="4343400"/>
            <a:ext cx="0" cy="914400"/>
          </a:xfrm>
          <a:prstGeom prst="line">
            <a:avLst/>
          </a:prstGeom>
          <a:noFill/>
          <a:ln w="222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11" name="Freeform 7"/>
          <p:cNvSpPr>
            <a:spLocks/>
          </p:cNvSpPr>
          <p:nvPr/>
        </p:nvSpPr>
        <p:spPr bwMode="auto">
          <a:xfrm>
            <a:off x="1600200" y="4267200"/>
            <a:ext cx="1295400" cy="990600"/>
          </a:xfrm>
          <a:custGeom>
            <a:avLst/>
            <a:gdLst>
              <a:gd name="T0" fmla="*/ 0 w 816"/>
              <a:gd name="T1" fmla="*/ 624 h 624"/>
              <a:gd name="T2" fmla="*/ 288 w 816"/>
              <a:gd name="T3" fmla="*/ 192 h 624"/>
              <a:gd name="T4" fmla="*/ 816 w 816"/>
              <a:gd name="T5" fmla="*/ 0 h 624"/>
            </a:gdLst>
            <a:ahLst/>
            <a:cxnLst>
              <a:cxn ang="0">
                <a:pos x="T0" y="T1"/>
              </a:cxn>
              <a:cxn ang="0">
                <a:pos x="T2" y="T3"/>
              </a:cxn>
              <a:cxn ang="0">
                <a:pos x="T4" y="T5"/>
              </a:cxn>
            </a:cxnLst>
            <a:rect l="0" t="0" r="r" b="b"/>
            <a:pathLst>
              <a:path w="816" h="624">
                <a:moveTo>
                  <a:pt x="0" y="624"/>
                </a:moveTo>
                <a:cubicBezTo>
                  <a:pt x="76" y="460"/>
                  <a:pt x="152" y="296"/>
                  <a:pt x="288" y="192"/>
                </a:cubicBezTo>
                <a:cubicBezTo>
                  <a:pt x="424" y="88"/>
                  <a:pt x="620" y="44"/>
                  <a:pt x="816" y="0"/>
                </a:cubicBezTo>
              </a:path>
            </a:pathLst>
          </a:custGeom>
          <a:noFill/>
          <a:ln w="2222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12" name="Line 8"/>
          <p:cNvSpPr>
            <a:spLocks noChangeShapeType="1"/>
          </p:cNvSpPr>
          <p:nvPr/>
        </p:nvSpPr>
        <p:spPr bwMode="auto">
          <a:xfrm>
            <a:off x="1600200" y="4267200"/>
            <a:ext cx="1295400" cy="0"/>
          </a:xfrm>
          <a:prstGeom prst="line">
            <a:avLst/>
          </a:prstGeom>
          <a:noFill/>
          <a:ln w="222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13" name="Line 9"/>
          <p:cNvSpPr>
            <a:spLocks noChangeShapeType="1"/>
          </p:cNvSpPr>
          <p:nvPr/>
        </p:nvSpPr>
        <p:spPr bwMode="auto">
          <a:xfrm>
            <a:off x="1524000" y="4343400"/>
            <a:ext cx="0" cy="914400"/>
          </a:xfrm>
          <a:prstGeom prst="line">
            <a:avLst/>
          </a:prstGeom>
          <a:noFill/>
          <a:ln w="222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1514" name="Object 10"/>
          <p:cNvGraphicFramePr>
            <a:graphicFrameLocks noChangeAspect="1"/>
          </p:cNvGraphicFramePr>
          <p:nvPr/>
        </p:nvGraphicFramePr>
        <p:xfrm>
          <a:off x="762000" y="3581400"/>
          <a:ext cx="2971800" cy="2286000"/>
        </p:xfrm>
        <a:graphic>
          <a:graphicData uri="http://schemas.openxmlformats.org/presentationml/2006/ole">
            <mc:AlternateContent xmlns:mc="http://schemas.openxmlformats.org/markup-compatibility/2006">
              <mc:Choice xmlns:v="urn:schemas-microsoft-com:vml" Requires="v">
                <p:oleObj spid="_x0000_s13808" name="BMP 图象" r:id="rId9" imgW="1057423" imgH="1000000" progId="Paint.Picture">
                  <p:embed/>
                </p:oleObj>
              </mc:Choice>
              <mc:Fallback>
                <p:oleObj name="BMP 图象" r:id="rId9" imgW="1057423" imgH="1000000"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3581400"/>
                        <a:ext cx="29718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15" name="Line 11"/>
          <p:cNvSpPr>
            <a:spLocks noChangeShapeType="1"/>
          </p:cNvSpPr>
          <p:nvPr/>
        </p:nvSpPr>
        <p:spPr bwMode="auto">
          <a:xfrm>
            <a:off x="1676400" y="4267200"/>
            <a:ext cx="1143000" cy="0"/>
          </a:xfrm>
          <a:prstGeom prst="line">
            <a:avLst/>
          </a:prstGeom>
          <a:noFill/>
          <a:ln w="2222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16" name="Freeform 12"/>
          <p:cNvSpPr>
            <a:spLocks/>
          </p:cNvSpPr>
          <p:nvPr/>
        </p:nvSpPr>
        <p:spPr bwMode="auto">
          <a:xfrm>
            <a:off x="1600200" y="4267200"/>
            <a:ext cx="1295400" cy="990600"/>
          </a:xfrm>
          <a:custGeom>
            <a:avLst/>
            <a:gdLst>
              <a:gd name="T0" fmla="*/ 0 w 816"/>
              <a:gd name="T1" fmla="*/ 624 h 624"/>
              <a:gd name="T2" fmla="*/ 288 w 816"/>
              <a:gd name="T3" fmla="*/ 192 h 624"/>
              <a:gd name="T4" fmla="*/ 816 w 816"/>
              <a:gd name="T5" fmla="*/ 0 h 624"/>
            </a:gdLst>
            <a:ahLst/>
            <a:cxnLst>
              <a:cxn ang="0">
                <a:pos x="T0" y="T1"/>
              </a:cxn>
              <a:cxn ang="0">
                <a:pos x="T2" y="T3"/>
              </a:cxn>
              <a:cxn ang="0">
                <a:pos x="T4" y="T5"/>
              </a:cxn>
            </a:cxnLst>
            <a:rect l="0" t="0" r="r" b="b"/>
            <a:pathLst>
              <a:path w="816" h="624">
                <a:moveTo>
                  <a:pt x="0" y="624"/>
                </a:moveTo>
                <a:cubicBezTo>
                  <a:pt x="76" y="460"/>
                  <a:pt x="152" y="296"/>
                  <a:pt x="288" y="192"/>
                </a:cubicBezTo>
                <a:cubicBezTo>
                  <a:pt x="424" y="88"/>
                  <a:pt x="620" y="44"/>
                  <a:pt x="816" y="0"/>
                </a:cubicBezTo>
              </a:path>
            </a:pathLst>
          </a:custGeom>
          <a:noFill/>
          <a:ln w="222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17" name="Freeform 13"/>
          <p:cNvSpPr>
            <a:spLocks/>
          </p:cNvSpPr>
          <p:nvPr/>
        </p:nvSpPr>
        <p:spPr bwMode="auto">
          <a:xfrm>
            <a:off x="1600200" y="4267200"/>
            <a:ext cx="1295400" cy="990600"/>
          </a:xfrm>
          <a:custGeom>
            <a:avLst/>
            <a:gdLst>
              <a:gd name="T0" fmla="*/ 0 w 816"/>
              <a:gd name="T1" fmla="*/ 624 h 624"/>
              <a:gd name="T2" fmla="*/ 432 w 816"/>
              <a:gd name="T3" fmla="*/ 432 h 624"/>
              <a:gd name="T4" fmla="*/ 816 w 816"/>
              <a:gd name="T5" fmla="*/ 0 h 624"/>
            </a:gdLst>
            <a:ahLst/>
            <a:cxnLst>
              <a:cxn ang="0">
                <a:pos x="T0" y="T1"/>
              </a:cxn>
              <a:cxn ang="0">
                <a:pos x="T2" y="T3"/>
              </a:cxn>
              <a:cxn ang="0">
                <a:pos x="T4" y="T5"/>
              </a:cxn>
            </a:cxnLst>
            <a:rect l="0" t="0" r="r" b="b"/>
            <a:pathLst>
              <a:path w="816" h="624">
                <a:moveTo>
                  <a:pt x="0" y="624"/>
                </a:moveTo>
                <a:cubicBezTo>
                  <a:pt x="148" y="580"/>
                  <a:pt x="296" y="536"/>
                  <a:pt x="432" y="432"/>
                </a:cubicBezTo>
                <a:cubicBezTo>
                  <a:pt x="568" y="328"/>
                  <a:pt x="692" y="164"/>
                  <a:pt x="816" y="0"/>
                </a:cubicBezTo>
              </a:path>
            </a:pathLst>
          </a:custGeom>
          <a:noFill/>
          <a:ln w="222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18" name="Line 14"/>
          <p:cNvSpPr>
            <a:spLocks noChangeShapeType="1"/>
          </p:cNvSpPr>
          <p:nvPr/>
        </p:nvSpPr>
        <p:spPr bwMode="auto">
          <a:xfrm>
            <a:off x="2895600" y="4267200"/>
            <a:ext cx="0" cy="990600"/>
          </a:xfrm>
          <a:prstGeom prst="line">
            <a:avLst/>
          </a:prstGeom>
          <a:noFill/>
          <a:ln w="2222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19" name="Line 15"/>
          <p:cNvSpPr>
            <a:spLocks noChangeShapeType="1"/>
          </p:cNvSpPr>
          <p:nvPr/>
        </p:nvSpPr>
        <p:spPr bwMode="auto">
          <a:xfrm flipH="1">
            <a:off x="1524000" y="5257800"/>
            <a:ext cx="1371600" cy="0"/>
          </a:xfrm>
          <a:prstGeom prst="line">
            <a:avLst/>
          </a:prstGeom>
          <a:noFill/>
          <a:ln w="2222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1520" name="Object 16"/>
          <p:cNvGraphicFramePr>
            <a:graphicFrameLocks noChangeAspect="1"/>
          </p:cNvGraphicFramePr>
          <p:nvPr/>
        </p:nvGraphicFramePr>
        <p:xfrm>
          <a:off x="900113" y="3700463"/>
          <a:ext cx="2808287" cy="2159000"/>
        </p:xfrm>
        <a:graphic>
          <a:graphicData uri="http://schemas.openxmlformats.org/presentationml/2006/ole">
            <mc:AlternateContent xmlns:mc="http://schemas.openxmlformats.org/markup-compatibility/2006">
              <mc:Choice xmlns:v="urn:schemas-microsoft-com:vml" Requires="v">
                <p:oleObj spid="_x0000_s13809" name="位图图像" r:id="rId10" imgW="9000000" imgH="8907118" progId="Paint.Picture">
                  <p:embed/>
                </p:oleObj>
              </mc:Choice>
              <mc:Fallback>
                <p:oleObj name="位图图像" r:id="rId10" imgW="9000000" imgH="8907118" progId="Paint.Picture">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0113" y="3700463"/>
                        <a:ext cx="2808287"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21" name="Line 17"/>
          <p:cNvSpPr>
            <a:spLocks noChangeShapeType="1"/>
          </p:cNvSpPr>
          <p:nvPr/>
        </p:nvSpPr>
        <p:spPr bwMode="auto">
          <a:xfrm>
            <a:off x="1187450" y="3933825"/>
            <a:ext cx="2160588" cy="0"/>
          </a:xfrm>
          <a:prstGeom prst="line">
            <a:avLst/>
          </a:prstGeom>
          <a:noFill/>
          <a:ln w="2222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22" name="Freeform 18"/>
          <p:cNvSpPr>
            <a:spLocks/>
          </p:cNvSpPr>
          <p:nvPr/>
        </p:nvSpPr>
        <p:spPr bwMode="auto">
          <a:xfrm>
            <a:off x="1187450" y="3933825"/>
            <a:ext cx="2160588" cy="1727200"/>
          </a:xfrm>
          <a:custGeom>
            <a:avLst/>
            <a:gdLst>
              <a:gd name="T0" fmla="*/ 0 w 816"/>
              <a:gd name="T1" fmla="*/ 624 h 624"/>
              <a:gd name="T2" fmla="*/ 288 w 816"/>
              <a:gd name="T3" fmla="*/ 192 h 624"/>
              <a:gd name="T4" fmla="*/ 816 w 816"/>
              <a:gd name="T5" fmla="*/ 0 h 624"/>
            </a:gdLst>
            <a:ahLst/>
            <a:cxnLst>
              <a:cxn ang="0">
                <a:pos x="T0" y="T1"/>
              </a:cxn>
              <a:cxn ang="0">
                <a:pos x="T2" y="T3"/>
              </a:cxn>
              <a:cxn ang="0">
                <a:pos x="T4" y="T5"/>
              </a:cxn>
            </a:cxnLst>
            <a:rect l="0" t="0" r="r" b="b"/>
            <a:pathLst>
              <a:path w="816" h="624">
                <a:moveTo>
                  <a:pt x="0" y="624"/>
                </a:moveTo>
                <a:cubicBezTo>
                  <a:pt x="76" y="460"/>
                  <a:pt x="152" y="296"/>
                  <a:pt x="288" y="192"/>
                </a:cubicBezTo>
                <a:cubicBezTo>
                  <a:pt x="424" y="88"/>
                  <a:pt x="620" y="44"/>
                  <a:pt x="816" y="0"/>
                </a:cubicBezTo>
              </a:path>
            </a:pathLst>
          </a:custGeom>
          <a:noFill/>
          <a:ln w="22225">
            <a:solidFill>
              <a:srgbClr val="FF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页脚占位符 1"/>
          <p:cNvSpPr>
            <a:spLocks noGrp="1"/>
          </p:cNvSpPr>
          <p:nvPr>
            <p:ph type="ftr" sz="quarter" idx="11"/>
          </p:nvPr>
        </p:nvSpPr>
        <p:spPr/>
        <p:txBody>
          <a:bodyPr/>
          <a:lstStyle/>
          <a:p>
            <a:r>
              <a:rPr lang="zh-CN" altLang="en-US" smtClean="0"/>
              <a:t>重庆邮电大学                      理学院           </a:t>
            </a:r>
            <a:endParaRPr lang="zh-CN" altLang="en-US"/>
          </a:p>
        </p:txBody>
      </p:sp>
      <p:sp>
        <p:nvSpPr>
          <p:cNvPr id="3" name="灯片编号占位符 2"/>
          <p:cNvSpPr>
            <a:spLocks noGrp="1"/>
          </p:cNvSpPr>
          <p:nvPr>
            <p:ph type="sldNum" sz="quarter" idx="12"/>
          </p:nvPr>
        </p:nvSpPr>
        <p:spPr/>
        <p:txBody>
          <a:bodyPr/>
          <a:lstStyle/>
          <a:p>
            <a:fld id="{0C913308-F349-4B6D-A68A-DD1791B4A57B}" type="slidenum">
              <a:rPr lang="zh-CN" altLang="en-US" smtClean="0"/>
              <a:t>14</a:t>
            </a:fld>
            <a:endParaRPr lang="zh-CN" altLang="en-US"/>
          </a:p>
        </p:txBody>
      </p:sp>
      <p:sp>
        <p:nvSpPr>
          <p:cNvPr id="4" name="日期占位符 3"/>
          <p:cNvSpPr>
            <a:spLocks noGrp="1"/>
          </p:cNvSpPr>
          <p:nvPr>
            <p:ph type="dt" sz="half" idx="10"/>
          </p:nvPr>
        </p:nvSpPr>
        <p:spPr/>
        <p:txBody>
          <a:bodyPr/>
          <a:lstStyle/>
          <a:p>
            <a:fld id="{36E272A6-1F20-492A-8B16-4BE1A42F8CF4}" type="datetime3">
              <a:rPr lang="zh-CN" altLang="en-US" smtClean="0"/>
              <a:t>2016年7月13日星期三</a:t>
            </a:fld>
            <a:endParaRPr lang="zh-CN" altLang="en-US"/>
          </a:p>
        </p:txBody>
      </p:sp>
    </p:spTree>
    <p:extLst>
      <p:ext uri="{BB962C8B-B14F-4D97-AF65-F5344CB8AC3E}">
        <p14:creationId xmlns:p14="http://schemas.microsoft.com/office/powerpoint/2010/main" val="19559224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1509"/>
                                        </p:tgtEl>
                                        <p:attrNameLst>
                                          <p:attrName>style.visibility</p:attrName>
                                        </p:attrNameLst>
                                      </p:cBhvr>
                                      <p:to>
                                        <p:strVal val="visible"/>
                                      </p:to>
                                    </p:set>
                                    <p:animEffect transition="in" filter="barn(inVertical)">
                                      <p:cBhvr>
                                        <p:cTn id="7" dur="500"/>
                                        <p:tgtEl>
                                          <p:spTgt spid="2150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8" fill="hold" nodeType="clickEffect">
                                  <p:stCondLst>
                                    <p:cond delay="0"/>
                                  </p:stCondLst>
                                  <p:childTnLst>
                                    <p:set>
                                      <p:cBhvr>
                                        <p:cTn id="11" dur="1" fill="hold">
                                          <p:stCondLst>
                                            <p:cond delay="0"/>
                                          </p:stCondLst>
                                        </p:cTn>
                                        <p:tgtEl>
                                          <p:spTgt spid="21507"/>
                                        </p:tgtEl>
                                        <p:attrNameLst>
                                          <p:attrName>style.visibility</p:attrName>
                                        </p:attrNameLst>
                                      </p:cBhvr>
                                      <p:to>
                                        <p:strVal val="visible"/>
                                      </p:to>
                                    </p:set>
                                    <p:animEffect transition="in" filter="slide(fromLeft)">
                                      <p:cBhvr>
                                        <p:cTn id="12" dur="500"/>
                                        <p:tgtEl>
                                          <p:spTgt spid="2150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7" presetClass="entr" presetSubtype="2" fill="hold" nodeType="clickEffect">
                                  <p:stCondLst>
                                    <p:cond delay="0"/>
                                  </p:stCondLst>
                                  <p:childTnLst>
                                    <p:set>
                                      <p:cBhvr>
                                        <p:cTn id="16" dur="1" fill="hold">
                                          <p:stCondLst>
                                            <p:cond delay="0"/>
                                          </p:stCondLst>
                                        </p:cTn>
                                        <p:tgtEl>
                                          <p:spTgt spid="21508"/>
                                        </p:tgtEl>
                                        <p:attrNameLst>
                                          <p:attrName>style.visibility</p:attrName>
                                        </p:attrNameLst>
                                      </p:cBhvr>
                                      <p:to>
                                        <p:strVal val="visible"/>
                                      </p:to>
                                    </p:set>
                                    <p:anim calcmode="lin" valueType="num">
                                      <p:cBhvr>
                                        <p:cTn id="17" dur="500" fill="hold"/>
                                        <p:tgtEl>
                                          <p:spTgt spid="21508"/>
                                        </p:tgtEl>
                                        <p:attrNameLst>
                                          <p:attrName>ppt_x</p:attrName>
                                        </p:attrNameLst>
                                      </p:cBhvr>
                                      <p:tavLst>
                                        <p:tav tm="0">
                                          <p:val>
                                            <p:strVal val="#ppt_x+#ppt_w/2"/>
                                          </p:val>
                                        </p:tav>
                                        <p:tav tm="100000">
                                          <p:val>
                                            <p:strVal val="#ppt_x"/>
                                          </p:val>
                                        </p:tav>
                                      </p:tavLst>
                                    </p:anim>
                                    <p:anim calcmode="lin" valueType="num">
                                      <p:cBhvr>
                                        <p:cTn id="18" dur="500" fill="hold"/>
                                        <p:tgtEl>
                                          <p:spTgt spid="21508"/>
                                        </p:tgtEl>
                                        <p:attrNameLst>
                                          <p:attrName>ppt_y</p:attrName>
                                        </p:attrNameLst>
                                      </p:cBhvr>
                                      <p:tavLst>
                                        <p:tav tm="0">
                                          <p:val>
                                            <p:strVal val="#ppt_y"/>
                                          </p:val>
                                        </p:tav>
                                        <p:tav tm="100000">
                                          <p:val>
                                            <p:strVal val="#ppt_y"/>
                                          </p:val>
                                        </p:tav>
                                      </p:tavLst>
                                    </p:anim>
                                    <p:anim calcmode="lin" valueType="num">
                                      <p:cBhvr>
                                        <p:cTn id="19" dur="500" fill="hold"/>
                                        <p:tgtEl>
                                          <p:spTgt spid="21508"/>
                                        </p:tgtEl>
                                        <p:attrNameLst>
                                          <p:attrName>ppt_w</p:attrName>
                                        </p:attrNameLst>
                                      </p:cBhvr>
                                      <p:tavLst>
                                        <p:tav tm="0">
                                          <p:val>
                                            <p:fltVal val="0"/>
                                          </p:val>
                                        </p:tav>
                                        <p:tav tm="100000">
                                          <p:val>
                                            <p:strVal val="#ppt_w"/>
                                          </p:val>
                                        </p:tav>
                                      </p:tavLst>
                                    </p:anim>
                                    <p:anim calcmode="lin" valueType="num">
                                      <p:cBhvr>
                                        <p:cTn id="20" dur="500" fill="hold"/>
                                        <p:tgtEl>
                                          <p:spTgt spid="21508"/>
                                        </p:tgtEl>
                                        <p:attrNameLst>
                                          <p:attrName>ppt_h</p:attrName>
                                        </p:attrNameLst>
                                      </p:cBhvr>
                                      <p:tavLst>
                                        <p:tav tm="0">
                                          <p:val>
                                            <p:strVal val="#ppt_h"/>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21510"/>
                                        </p:tgtEl>
                                        <p:attrNameLst>
                                          <p:attrName>style.visibility</p:attrName>
                                        </p:attrNameLst>
                                      </p:cBhvr>
                                      <p:to>
                                        <p:strVal val="visible"/>
                                      </p:to>
                                    </p:set>
                                    <p:animEffect transition="in" filter="wipe(up)">
                                      <p:cBhvr>
                                        <p:cTn id="25" dur="500"/>
                                        <p:tgtEl>
                                          <p:spTgt spid="21510"/>
                                        </p:tgtEl>
                                      </p:cBhvr>
                                    </p:animEffect>
                                  </p:childTnLst>
                                </p:cTn>
                              </p:par>
                            </p:childTnLst>
                          </p:cTn>
                        </p:par>
                        <p:par>
                          <p:cTn id="26" fill="hold" nodeType="afterGroup">
                            <p:stCondLst>
                              <p:cond delay="500"/>
                            </p:stCondLst>
                            <p:childTnLst>
                              <p:par>
                                <p:cTn id="27" presetID="22" presetClass="entr" presetSubtype="4" fill="hold" grpId="0" nodeType="afterEffect">
                                  <p:stCondLst>
                                    <p:cond delay="0"/>
                                  </p:stCondLst>
                                  <p:childTnLst>
                                    <p:set>
                                      <p:cBhvr>
                                        <p:cTn id="28" dur="1" fill="hold">
                                          <p:stCondLst>
                                            <p:cond delay="0"/>
                                          </p:stCondLst>
                                        </p:cTn>
                                        <p:tgtEl>
                                          <p:spTgt spid="21511"/>
                                        </p:tgtEl>
                                        <p:attrNameLst>
                                          <p:attrName>style.visibility</p:attrName>
                                        </p:attrNameLst>
                                      </p:cBhvr>
                                      <p:to>
                                        <p:strVal val="visible"/>
                                      </p:to>
                                    </p:set>
                                    <p:animEffect transition="in" filter="wipe(down)">
                                      <p:cBhvr>
                                        <p:cTn id="29" dur="500"/>
                                        <p:tgtEl>
                                          <p:spTgt spid="21511"/>
                                        </p:tgtEl>
                                      </p:cBhvr>
                                    </p:animEffect>
                                  </p:childTnLst>
                                </p:cTn>
                              </p:par>
                            </p:childTnLst>
                          </p:cTn>
                        </p:par>
                        <p:par>
                          <p:cTn id="30" fill="hold" nodeType="afterGroup">
                            <p:stCondLst>
                              <p:cond delay="1000"/>
                            </p:stCondLst>
                            <p:childTnLst>
                              <p:par>
                                <p:cTn id="31" presetID="22" presetClass="entr" presetSubtype="2" fill="hold" grpId="0" nodeType="afterEffect">
                                  <p:stCondLst>
                                    <p:cond delay="0"/>
                                  </p:stCondLst>
                                  <p:childTnLst>
                                    <p:set>
                                      <p:cBhvr>
                                        <p:cTn id="32" dur="1" fill="hold">
                                          <p:stCondLst>
                                            <p:cond delay="0"/>
                                          </p:stCondLst>
                                        </p:cTn>
                                        <p:tgtEl>
                                          <p:spTgt spid="21512"/>
                                        </p:tgtEl>
                                        <p:attrNameLst>
                                          <p:attrName>style.visibility</p:attrName>
                                        </p:attrNameLst>
                                      </p:cBhvr>
                                      <p:to>
                                        <p:strVal val="visible"/>
                                      </p:to>
                                    </p:set>
                                    <p:animEffect transition="in" filter="wipe(right)">
                                      <p:cBhvr>
                                        <p:cTn id="33" dur="500"/>
                                        <p:tgtEl>
                                          <p:spTgt spid="21512"/>
                                        </p:tgtEl>
                                      </p:cBhvr>
                                    </p:animEffect>
                                  </p:childTnLst>
                                </p:cTn>
                              </p:par>
                            </p:childTnLst>
                          </p:cTn>
                        </p:par>
                        <p:par>
                          <p:cTn id="34" fill="hold" nodeType="afterGroup">
                            <p:stCondLst>
                              <p:cond delay="1500"/>
                            </p:stCondLst>
                            <p:childTnLst>
                              <p:par>
                                <p:cTn id="35" presetID="22" presetClass="entr" presetSubtype="1" fill="hold" grpId="0" nodeType="afterEffect">
                                  <p:stCondLst>
                                    <p:cond delay="0"/>
                                  </p:stCondLst>
                                  <p:childTnLst>
                                    <p:set>
                                      <p:cBhvr>
                                        <p:cTn id="36" dur="1" fill="hold">
                                          <p:stCondLst>
                                            <p:cond delay="0"/>
                                          </p:stCondLst>
                                        </p:cTn>
                                        <p:tgtEl>
                                          <p:spTgt spid="21513"/>
                                        </p:tgtEl>
                                        <p:attrNameLst>
                                          <p:attrName>style.visibility</p:attrName>
                                        </p:attrNameLst>
                                      </p:cBhvr>
                                      <p:to>
                                        <p:strVal val="visible"/>
                                      </p:to>
                                    </p:set>
                                    <p:animEffect transition="in" filter="wipe(up)">
                                      <p:cBhvr>
                                        <p:cTn id="37" dur="500"/>
                                        <p:tgtEl>
                                          <p:spTgt spid="2151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32" fill="hold" nodeType="clickEffect">
                                  <p:stCondLst>
                                    <p:cond delay="0"/>
                                  </p:stCondLst>
                                  <p:childTnLst>
                                    <p:set>
                                      <p:cBhvr>
                                        <p:cTn id="41" dur="1" fill="hold">
                                          <p:stCondLst>
                                            <p:cond delay="0"/>
                                          </p:stCondLst>
                                        </p:cTn>
                                        <p:tgtEl>
                                          <p:spTgt spid="21514"/>
                                        </p:tgtEl>
                                        <p:attrNameLst>
                                          <p:attrName>style.visibility</p:attrName>
                                        </p:attrNameLst>
                                      </p:cBhvr>
                                      <p:to>
                                        <p:strVal val="visible"/>
                                      </p:to>
                                    </p:set>
                                    <p:animEffect transition="in" filter="box(out)">
                                      <p:cBhvr>
                                        <p:cTn id="42" dur="500"/>
                                        <p:tgtEl>
                                          <p:spTgt spid="2151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1515"/>
                                        </p:tgtEl>
                                        <p:attrNameLst>
                                          <p:attrName>style.visibility</p:attrName>
                                        </p:attrNameLst>
                                      </p:cBhvr>
                                      <p:to>
                                        <p:strVal val="visible"/>
                                      </p:to>
                                    </p:set>
                                    <p:animEffect transition="in" filter="wipe(left)">
                                      <p:cBhvr>
                                        <p:cTn id="47" dur="500"/>
                                        <p:tgtEl>
                                          <p:spTgt spid="21515"/>
                                        </p:tgtEl>
                                      </p:cBhvr>
                                    </p:animEffect>
                                  </p:childTnLst>
                                </p:cTn>
                              </p:par>
                            </p:childTnLst>
                          </p:cTn>
                        </p:par>
                        <p:par>
                          <p:cTn id="48" fill="hold" nodeType="afterGroup">
                            <p:stCondLst>
                              <p:cond delay="500"/>
                            </p:stCondLst>
                            <p:childTnLst>
                              <p:par>
                                <p:cTn id="49" presetID="22" presetClass="entr" presetSubtype="1" fill="hold" grpId="0" nodeType="afterEffect">
                                  <p:stCondLst>
                                    <p:cond delay="0"/>
                                  </p:stCondLst>
                                  <p:childTnLst>
                                    <p:set>
                                      <p:cBhvr>
                                        <p:cTn id="50" dur="1" fill="hold">
                                          <p:stCondLst>
                                            <p:cond delay="0"/>
                                          </p:stCondLst>
                                        </p:cTn>
                                        <p:tgtEl>
                                          <p:spTgt spid="21516"/>
                                        </p:tgtEl>
                                        <p:attrNameLst>
                                          <p:attrName>style.visibility</p:attrName>
                                        </p:attrNameLst>
                                      </p:cBhvr>
                                      <p:to>
                                        <p:strVal val="visible"/>
                                      </p:to>
                                    </p:set>
                                    <p:animEffect transition="in" filter="wipe(up)">
                                      <p:cBhvr>
                                        <p:cTn id="51" dur="500"/>
                                        <p:tgtEl>
                                          <p:spTgt spid="21516"/>
                                        </p:tgtEl>
                                      </p:cBhvr>
                                    </p:animEffect>
                                  </p:childTnLst>
                                </p:cTn>
                              </p:par>
                            </p:childTnLst>
                          </p:cTn>
                        </p:par>
                        <p:par>
                          <p:cTn id="52" fill="hold" nodeType="afterGroup">
                            <p:stCondLst>
                              <p:cond delay="1000"/>
                            </p:stCondLst>
                            <p:childTnLst>
                              <p:par>
                                <p:cTn id="53" presetID="22" presetClass="entr" presetSubtype="4" fill="hold" grpId="0" nodeType="afterEffect">
                                  <p:stCondLst>
                                    <p:cond delay="0"/>
                                  </p:stCondLst>
                                  <p:childTnLst>
                                    <p:set>
                                      <p:cBhvr>
                                        <p:cTn id="54" dur="1" fill="hold">
                                          <p:stCondLst>
                                            <p:cond delay="0"/>
                                          </p:stCondLst>
                                        </p:cTn>
                                        <p:tgtEl>
                                          <p:spTgt spid="21517"/>
                                        </p:tgtEl>
                                        <p:attrNameLst>
                                          <p:attrName>style.visibility</p:attrName>
                                        </p:attrNameLst>
                                      </p:cBhvr>
                                      <p:to>
                                        <p:strVal val="visible"/>
                                      </p:to>
                                    </p:set>
                                    <p:animEffect transition="in" filter="wipe(down)">
                                      <p:cBhvr>
                                        <p:cTn id="55" dur="500"/>
                                        <p:tgtEl>
                                          <p:spTgt spid="21517"/>
                                        </p:tgtEl>
                                      </p:cBhvr>
                                    </p:animEffect>
                                  </p:childTnLst>
                                </p:cTn>
                              </p:par>
                            </p:childTnLst>
                          </p:cTn>
                        </p:par>
                        <p:par>
                          <p:cTn id="56" fill="hold" nodeType="afterGroup">
                            <p:stCondLst>
                              <p:cond delay="1500"/>
                            </p:stCondLst>
                            <p:childTnLst>
                              <p:par>
                                <p:cTn id="57" presetID="22" presetClass="entr" presetSubtype="1" fill="hold" grpId="0" nodeType="afterEffect">
                                  <p:stCondLst>
                                    <p:cond delay="0"/>
                                  </p:stCondLst>
                                  <p:childTnLst>
                                    <p:set>
                                      <p:cBhvr>
                                        <p:cTn id="58" dur="1" fill="hold">
                                          <p:stCondLst>
                                            <p:cond delay="0"/>
                                          </p:stCondLst>
                                        </p:cTn>
                                        <p:tgtEl>
                                          <p:spTgt spid="21518"/>
                                        </p:tgtEl>
                                        <p:attrNameLst>
                                          <p:attrName>style.visibility</p:attrName>
                                        </p:attrNameLst>
                                      </p:cBhvr>
                                      <p:to>
                                        <p:strVal val="visible"/>
                                      </p:to>
                                    </p:set>
                                    <p:animEffect transition="in" filter="wipe(up)">
                                      <p:cBhvr>
                                        <p:cTn id="59" dur="500"/>
                                        <p:tgtEl>
                                          <p:spTgt spid="21518"/>
                                        </p:tgtEl>
                                      </p:cBhvr>
                                    </p:animEffect>
                                  </p:childTnLst>
                                </p:cTn>
                              </p:par>
                            </p:childTnLst>
                          </p:cTn>
                        </p:par>
                        <p:par>
                          <p:cTn id="60" fill="hold" nodeType="afterGroup">
                            <p:stCondLst>
                              <p:cond delay="2000"/>
                            </p:stCondLst>
                            <p:childTnLst>
                              <p:par>
                                <p:cTn id="61" presetID="22" presetClass="entr" presetSubtype="2" fill="hold" grpId="0" nodeType="afterEffect">
                                  <p:stCondLst>
                                    <p:cond delay="0"/>
                                  </p:stCondLst>
                                  <p:childTnLst>
                                    <p:set>
                                      <p:cBhvr>
                                        <p:cTn id="62" dur="1" fill="hold">
                                          <p:stCondLst>
                                            <p:cond delay="0"/>
                                          </p:stCondLst>
                                        </p:cTn>
                                        <p:tgtEl>
                                          <p:spTgt spid="21519"/>
                                        </p:tgtEl>
                                        <p:attrNameLst>
                                          <p:attrName>style.visibility</p:attrName>
                                        </p:attrNameLst>
                                      </p:cBhvr>
                                      <p:to>
                                        <p:strVal val="visible"/>
                                      </p:to>
                                    </p:set>
                                    <p:animEffect transition="in" filter="wipe(right)">
                                      <p:cBhvr>
                                        <p:cTn id="63" dur="500"/>
                                        <p:tgtEl>
                                          <p:spTgt spid="21519"/>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4" presetClass="entr" presetSubtype="32" fill="hold" nodeType="clickEffect">
                                  <p:stCondLst>
                                    <p:cond delay="0"/>
                                  </p:stCondLst>
                                  <p:childTnLst>
                                    <p:set>
                                      <p:cBhvr>
                                        <p:cTn id="67" dur="1" fill="hold">
                                          <p:stCondLst>
                                            <p:cond delay="0"/>
                                          </p:stCondLst>
                                        </p:cTn>
                                        <p:tgtEl>
                                          <p:spTgt spid="21520"/>
                                        </p:tgtEl>
                                        <p:attrNameLst>
                                          <p:attrName>style.visibility</p:attrName>
                                        </p:attrNameLst>
                                      </p:cBhvr>
                                      <p:to>
                                        <p:strVal val="visible"/>
                                      </p:to>
                                    </p:set>
                                    <p:animEffect transition="in" filter="box(out)">
                                      <p:cBhvr>
                                        <p:cTn id="68" dur="500"/>
                                        <p:tgtEl>
                                          <p:spTgt spid="21520"/>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21521"/>
                                        </p:tgtEl>
                                        <p:attrNameLst>
                                          <p:attrName>style.visibility</p:attrName>
                                        </p:attrNameLst>
                                      </p:cBhvr>
                                      <p:to>
                                        <p:strVal val="visible"/>
                                      </p:to>
                                    </p:set>
                                    <p:animEffect transition="in" filter="wipe(left)">
                                      <p:cBhvr>
                                        <p:cTn id="73" dur="500"/>
                                        <p:tgtEl>
                                          <p:spTgt spid="21521"/>
                                        </p:tgtEl>
                                      </p:cBhvr>
                                    </p:animEffect>
                                  </p:childTnLst>
                                </p:cTn>
                              </p:par>
                            </p:childTnLst>
                          </p:cTn>
                        </p:par>
                        <p:par>
                          <p:cTn id="74" fill="hold" nodeType="afterGroup">
                            <p:stCondLst>
                              <p:cond delay="500"/>
                            </p:stCondLst>
                            <p:childTnLst>
                              <p:par>
                                <p:cTn id="75" presetID="22" presetClass="entr" presetSubtype="1" fill="hold" grpId="0" nodeType="afterEffect">
                                  <p:stCondLst>
                                    <p:cond delay="0"/>
                                  </p:stCondLst>
                                  <p:childTnLst>
                                    <p:set>
                                      <p:cBhvr>
                                        <p:cTn id="76" dur="1" fill="hold">
                                          <p:stCondLst>
                                            <p:cond delay="0"/>
                                          </p:stCondLst>
                                        </p:cTn>
                                        <p:tgtEl>
                                          <p:spTgt spid="21522"/>
                                        </p:tgtEl>
                                        <p:attrNameLst>
                                          <p:attrName>style.visibility</p:attrName>
                                        </p:attrNameLst>
                                      </p:cBhvr>
                                      <p:to>
                                        <p:strVal val="visible"/>
                                      </p:to>
                                    </p:set>
                                    <p:animEffect transition="in" filter="wipe(up)">
                                      <p:cBhvr>
                                        <p:cTn id="77" dur="500"/>
                                        <p:tgtEl>
                                          <p:spTgt spid="215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0" grpId="0" animBg="1"/>
      <p:bldP spid="21511" grpId="0" animBg="1"/>
      <p:bldP spid="21512" grpId="0" animBg="1"/>
      <p:bldP spid="21513" grpId="0" animBg="1"/>
      <p:bldP spid="21515" grpId="0" animBg="1"/>
      <p:bldP spid="21516" grpId="0" animBg="1"/>
      <p:bldP spid="21517" grpId="0" animBg="1"/>
      <p:bldP spid="21518" grpId="0" animBg="1"/>
      <p:bldP spid="21519" grpId="0" animBg="1"/>
      <p:bldP spid="21521" grpId="0" animBg="1"/>
      <p:bldP spid="21522"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63F8715-8C5C-4446-BCB1-7DFCAC862A13}"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smtClean="0"/>
              <a:t>重庆邮电大学                      理学院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140</a:t>
            </a:fld>
            <a:endParaRPr lang="zh-CN" altLang="en-US"/>
          </a:p>
        </p:txBody>
      </p:sp>
      <p:graphicFrame>
        <p:nvGraphicFramePr>
          <p:cNvPr id="7" name="内容占位符 6"/>
          <p:cNvGraphicFramePr>
            <a:graphicFrameLocks noGrp="1" noChangeAspect="1"/>
          </p:cNvGraphicFramePr>
          <p:nvPr>
            <p:ph idx="1"/>
            <p:extLst>
              <p:ext uri="{D42A27DB-BD31-4B8C-83A1-F6EECF244321}">
                <p14:modId xmlns:p14="http://schemas.microsoft.com/office/powerpoint/2010/main" val="833549910"/>
              </p:ext>
            </p:extLst>
          </p:nvPr>
        </p:nvGraphicFramePr>
        <p:xfrm>
          <a:off x="-1" y="476672"/>
          <a:ext cx="9232703" cy="5832648"/>
        </p:xfrm>
        <a:graphic>
          <a:graphicData uri="http://schemas.openxmlformats.org/presentationml/2006/ole">
            <mc:AlternateContent xmlns:mc="http://schemas.openxmlformats.org/markup-compatibility/2006">
              <mc:Choice xmlns:v="urn:schemas-microsoft-com:vml" Requires="v">
                <p:oleObj spid="_x0000_s91201" name="文档" r:id="rId3" imgW="5292788" imgH="3343066" progId="Word.Document.12">
                  <p:embed/>
                </p:oleObj>
              </mc:Choice>
              <mc:Fallback>
                <p:oleObj name="文档" r:id="rId3" imgW="5292788" imgH="3343066" progId="Word.Document.12">
                  <p:embed/>
                  <p:pic>
                    <p:nvPicPr>
                      <p:cNvPr id="0" name=""/>
                      <p:cNvPicPr/>
                      <p:nvPr/>
                    </p:nvPicPr>
                    <p:blipFill>
                      <a:blip r:embed="rId4"/>
                      <a:stretch>
                        <a:fillRect/>
                      </a:stretch>
                    </p:blipFill>
                    <p:spPr>
                      <a:xfrm>
                        <a:off x="-1" y="476672"/>
                        <a:ext cx="9232703" cy="5832648"/>
                      </a:xfrm>
                      <a:prstGeom prst="rect">
                        <a:avLst/>
                      </a:prstGeom>
                    </p:spPr>
                  </p:pic>
                </p:oleObj>
              </mc:Fallback>
            </mc:AlternateContent>
          </a:graphicData>
        </a:graphic>
      </p:graphicFrame>
    </p:spTree>
    <p:extLst>
      <p:ext uri="{BB962C8B-B14F-4D97-AF65-F5344CB8AC3E}">
        <p14:creationId xmlns:p14="http://schemas.microsoft.com/office/powerpoint/2010/main" val="3831154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4B2F498-022A-4F06-B724-3B3DB60B4DBE}"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smtClean="0"/>
              <a:t>重庆邮电大学                      理学院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141</a:t>
            </a:fld>
            <a:endParaRPr lang="zh-CN" altLang="en-US"/>
          </a:p>
        </p:txBody>
      </p:sp>
      <p:graphicFrame>
        <p:nvGraphicFramePr>
          <p:cNvPr id="7" name="内容占位符 6"/>
          <p:cNvGraphicFramePr>
            <a:graphicFrameLocks noGrp="1" noChangeAspect="1"/>
          </p:cNvGraphicFramePr>
          <p:nvPr>
            <p:ph idx="1"/>
            <p:extLst>
              <p:ext uri="{D42A27DB-BD31-4B8C-83A1-F6EECF244321}">
                <p14:modId xmlns:p14="http://schemas.microsoft.com/office/powerpoint/2010/main" val="2688220879"/>
              </p:ext>
            </p:extLst>
          </p:nvPr>
        </p:nvGraphicFramePr>
        <p:xfrm>
          <a:off x="217488" y="1268760"/>
          <a:ext cx="8926512" cy="1944687"/>
        </p:xfrm>
        <a:graphic>
          <a:graphicData uri="http://schemas.openxmlformats.org/presentationml/2006/ole">
            <mc:AlternateContent xmlns:mc="http://schemas.openxmlformats.org/markup-compatibility/2006">
              <mc:Choice xmlns:v="urn:schemas-microsoft-com:vml" Requires="v">
                <p:oleObj spid="_x0000_s92275" name="文档" r:id="rId3" imgW="2863806" imgH="623433" progId="Word.Document.12">
                  <p:embed/>
                </p:oleObj>
              </mc:Choice>
              <mc:Fallback>
                <p:oleObj name="文档" r:id="rId3" imgW="2863806" imgH="623433" progId="Word.Document.12">
                  <p:embed/>
                  <p:pic>
                    <p:nvPicPr>
                      <p:cNvPr id="0" name=""/>
                      <p:cNvPicPr/>
                      <p:nvPr/>
                    </p:nvPicPr>
                    <p:blipFill>
                      <a:blip r:embed="rId4"/>
                      <a:stretch>
                        <a:fillRect/>
                      </a:stretch>
                    </p:blipFill>
                    <p:spPr>
                      <a:xfrm>
                        <a:off x="217488" y="1268760"/>
                        <a:ext cx="8926512" cy="1944687"/>
                      </a:xfrm>
                      <a:prstGeom prst="rect">
                        <a:avLst/>
                      </a:prstGeom>
                    </p:spPr>
                  </p:pic>
                </p:oleObj>
              </mc:Fallback>
            </mc:AlternateContent>
          </a:graphicData>
        </a:graphic>
      </p:graphicFrame>
    </p:spTree>
    <p:extLst>
      <p:ext uri="{BB962C8B-B14F-4D97-AF65-F5344CB8AC3E}">
        <p14:creationId xmlns:p14="http://schemas.microsoft.com/office/powerpoint/2010/main" val="1817126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4B2F498-022A-4F06-B724-3B3DB60B4DBE}"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smtClean="0"/>
              <a:t>重庆邮电大学                      理学院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142</a:t>
            </a:fld>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2033623833"/>
              </p:ext>
            </p:extLst>
          </p:nvPr>
        </p:nvGraphicFramePr>
        <p:xfrm>
          <a:off x="93663" y="550863"/>
          <a:ext cx="9015412" cy="5087937"/>
        </p:xfrm>
        <a:graphic>
          <a:graphicData uri="http://schemas.openxmlformats.org/presentationml/2006/ole">
            <mc:AlternateContent xmlns:mc="http://schemas.openxmlformats.org/markup-compatibility/2006">
              <mc:Choice xmlns:v="urn:schemas-microsoft-com:vml" Requires="v">
                <p:oleObj spid="_x0000_s142351" name="文档" r:id="rId3" imgW="3572186" imgH="2016072" progId="Word.Document.12">
                  <p:embed/>
                </p:oleObj>
              </mc:Choice>
              <mc:Fallback>
                <p:oleObj name="文档" r:id="rId3" imgW="3572186" imgH="2016072" progId="Word.Document.12">
                  <p:embed/>
                  <p:pic>
                    <p:nvPicPr>
                      <p:cNvPr id="0" name=""/>
                      <p:cNvPicPr/>
                      <p:nvPr/>
                    </p:nvPicPr>
                    <p:blipFill>
                      <a:blip r:embed="rId4"/>
                      <a:stretch>
                        <a:fillRect/>
                      </a:stretch>
                    </p:blipFill>
                    <p:spPr>
                      <a:xfrm>
                        <a:off x="93663" y="550863"/>
                        <a:ext cx="9015412" cy="5087937"/>
                      </a:xfrm>
                      <a:prstGeom prst="rect">
                        <a:avLst/>
                      </a:prstGeom>
                    </p:spPr>
                  </p:pic>
                </p:oleObj>
              </mc:Fallback>
            </mc:AlternateContent>
          </a:graphicData>
        </a:graphic>
      </p:graphicFrame>
    </p:spTree>
    <p:extLst>
      <p:ext uri="{BB962C8B-B14F-4D97-AF65-F5344CB8AC3E}">
        <p14:creationId xmlns:p14="http://schemas.microsoft.com/office/powerpoint/2010/main" val="3800595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a:latin typeface="华文楷体" panose="02010600040101010101" pitchFamily="2" charset="-122"/>
                <a:ea typeface="华文楷体" panose="02010600040101010101" pitchFamily="2" charset="-122"/>
              </a:rPr>
              <a:t>算法步骤：</a:t>
            </a:r>
            <a:endParaRPr lang="zh-CN" altLang="zh-CN" dirty="0">
              <a:latin typeface="华文楷体" panose="02010600040101010101" pitchFamily="2" charset="-122"/>
              <a:ea typeface="华文楷体" panose="02010600040101010101" pitchFamily="2" charset="-122"/>
            </a:endParaRPr>
          </a:p>
        </p:txBody>
      </p:sp>
      <p:sp>
        <p:nvSpPr>
          <p:cNvPr id="4" name="日期占位符 3"/>
          <p:cNvSpPr>
            <a:spLocks noGrp="1"/>
          </p:cNvSpPr>
          <p:nvPr>
            <p:ph type="dt" sz="half" idx="10"/>
          </p:nvPr>
        </p:nvSpPr>
        <p:spPr/>
        <p:txBody>
          <a:bodyPr/>
          <a:lstStyle/>
          <a:p>
            <a:fld id="{0A3B4805-D4E9-4E0B-92F8-207FCBD41743}"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smtClean="0"/>
              <a:t>重庆邮电大学                      理学院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143</a:t>
            </a:fld>
            <a:endParaRPr lang="zh-CN" altLang="en-US"/>
          </a:p>
        </p:txBody>
      </p:sp>
      <p:graphicFrame>
        <p:nvGraphicFramePr>
          <p:cNvPr id="7" name="内容占位符 6"/>
          <p:cNvGraphicFramePr>
            <a:graphicFrameLocks noGrp="1" noChangeAspect="1"/>
          </p:cNvGraphicFramePr>
          <p:nvPr>
            <p:ph idx="1"/>
            <p:extLst>
              <p:ext uri="{D42A27DB-BD31-4B8C-83A1-F6EECF244321}">
                <p14:modId xmlns:p14="http://schemas.microsoft.com/office/powerpoint/2010/main" val="2153718160"/>
              </p:ext>
            </p:extLst>
          </p:nvPr>
        </p:nvGraphicFramePr>
        <p:xfrm>
          <a:off x="0" y="1484784"/>
          <a:ext cx="9018462" cy="4176464"/>
        </p:xfrm>
        <a:graphic>
          <a:graphicData uri="http://schemas.openxmlformats.org/presentationml/2006/ole">
            <mc:AlternateContent xmlns:mc="http://schemas.openxmlformats.org/markup-compatibility/2006">
              <mc:Choice xmlns:v="urn:schemas-microsoft-com:vml" Requires="v">
                <p:oleObj spid="_x0000_s93249" name="文档" r:id="rId3" imgW="4595791" imgH="2129165" progId="Word.Document.12">
                  <p:embed/>
                </p:oleObj>
              </mc:Choice>
              <mc:Fallback>
                <p:oleObj name="文档" r:id="rId3" imgW="4595791" imgH="2129165" progId="Word.Document.12">
                  <p:embed/>
                  <p:pic>
                    <p:nvPicPr>
                      <p:cNvPr id="0" name=""/>
                      <p:cNvPicPr/>
                      <p:nvPr/>
                    </p:nvPicPr>
                    <p:blipFill>
                      <a:blip r:embed="rId4"/>
                      <a:stretch>
                        <a:fillRect/>
                      </a:stretch>
                    </p:blipFill>
                    <p:spPr>
                      <a:xfrm>
                        <a:off x="0" y="1484784"/>
                        <a:ext cx="9018462" cy="4176464"/>
                      </a:xfrm>
                      <a:prstGeom prst="rect">
                        <a:avLst/>
                      </a:prstGeom>
                    </p:spPr>
                  </p:pic>
                </p:oleObj>
              </mc:Fallback>
            </mc:AlternateContent>
          </a:graphicData>
        </a:graphic>
      </p:graphicFrame>
    </p:spTree>
    <p:extLst>
      <p:ext uri="{BB962C8B-B14F-4D97-AF65-F5344CB8AC3E}">
        <p14:creationId xmlns:p14="http://schemas.microsoft.com/office/powerpoint/2010/main" val="3074081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154FD82E-19AA-4E06-9568-C94F1F48F4A5}"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smtClean="0"/>
              <a:t>重庆邮电大学                      理学院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144</a:t>
            </a:fld>
            <a:endParaRPr lang="zh-CN" altLang="en-US"/>
          </a:p>
        </p:txBody>
      </p:sp>
      <p:graphicFrame>
        <p:nvGraphicFramePr>
          <p:cNvPr id="7" name="内容占位符 6"/>
          <p:cNvGraphicFramePr>
            <a:graphicFrameLocks noGrp="1" noChangeAspect="1"/>
          </p:cNvGraphicFramePr>
          <p:nvPr>
            <p:ph idx="1"/>
            <p:extLst>
              <p:ext uri="{D42A27DB-BD31-4B8C-83A1-F6EECF244321}">
                <p14:modId xmlns:p14="http://schemas.microsoft.com/office/powerpoint/2010/main" val="1191323546"/>
              </p:ext>
            </p:extLst>
          </p:nvPr>
        </p:nvGraphicFramePr>
        <p:xfrm>
          <a:off x="28600" y="620688"/>
          <a:ext cx="8944638" cy="1224136"/>
        </p:xfrm>
        <a:graphic>
          <a:graphicData uri="http://schemas.openxmlformats.org/presentationml/2006/ole">
            <mc:AlternateContent xmlns:mc="http://schemas.openxmlformats.org/markup-compatibility/2006">
              <mc:Choice xmlns:v="urn:schemas-microsoft-com:vml" Requires="v">
                <p:oleObj spid="_x0000_s94336" name="文档" r:id="rId3" imgW="3548676" imgH="485094" progId="Word.Document.12">
                  <p:embed/>
                </p:oleObj>
              </mc:Choice>
              <mc:Fallback>
                <p:oleObj name="文档" r:id="rId3" imgW="3548676" imgH="485094" progId="Word.Document.12">
                  <p:embed/>
                  <p:pic>
                    <p:nvPicPr>
                      <p:cNvPr id="0" name=""/>
                      <p:cNvPicPr/>
                      <p:nvPr/>
                    </p:nvPicPr>
                    <p:blipFill>
                      <a:blip r:embed="rId4"/>
                      <a:stretch>
                        <a:fillRect/>
                      </a:stretch>
                    </p:blipFill>
                    <p:spPr>
                      <a:xfrm>
                        <a:off x="28600" y="620688"/>
                        <a:ext cx="8944638" cy="1224136"/>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336496568"/>
              </p:ext>
            </p:extLst>
          </p:nvPr>
        </p:nvGraphicFramePr>
        <p:xfrm>
          <a:off x="1768475" y="1768475"/>
          <a:ext cx="5132388" cy="4095750"/>
        </p:xfrm>
        <a:graphic>
          <a:graphicData uri="http://schemas.openxmlformats.org/presentationml/2006/ole">
            <mc:AlternateContent xmlns:mc="http://schemas.openxmlformats.org/markup-compatibility/2006">
              <mc:Choice xmlns:v="urn:schemas-microsoft-com:vml" Requires="v">
                <p:oleObj spid="_x0000_s94337" name="文档" r:id="rId5" imgW="2251477" imgH="1795820" progId="Word.Document.12">
                  <p:embed/>
                </p:oleObj>
              </mc:Choice>
              <mc:Fallback>
                <p:oleObj name="文档" r:id="rId5" imgW="2251477" imgH="1795820" progId="Word.Document.12">
                  <p:embed/>
                  <p:pic>
                    <p:nvPicPr>
                      <p:cNvPr id="0" name=""/>
                      <p:cNvPicPr/>
                      <p:nvPr/>
                    </p:nvPicPr>
                    <p:blipFill>
                      <a:blip r:embed="rId6"/>
                      <a:stretch>
                        <a:fillRect/>
                      </a:stretch>
                    </p:blipFill>
                    <p:spPr>
                      <a:xfrm>
                        <a:off x="1768475" y="1768475"/>
                        <a:ext cx="5132388" cy="4095750"/>
                      </a:xfrm>
                      <a:prstGeom prst="rect">
                        <a:avLst/>
                      </a:prstGeom>
                    </p:spPr>
                  </p:pic>
                </p:oleObj>
              </mc:Fallback>
            </mc:AlternateContent>
          </a:graphicData>
        </a:graphic>
      </p:graphicFrame>
    </p:spTree>
    <p:extLst>
      <p:ext uri="{BB962C8B-B14F-4D97-AF65-F5344CB8AC3E}">
        <p14:creationId xmlns:p14="http://schemas.microsoft.com/office/powerpoint/2010/main" val="311202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CBE303F0-0F83-45E9-BDE1-5B1575B4483A}"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smtClean="0"/>
              <a:t>重庆邮电大学                      理学院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145</a:t>
            </a:fld>
            <a:endParaRPr lang="zh-CN" altLang="en-US"/>
          </a:p>
        </p:txBody>
      </p:sp>
      <p:graphicFrame>
        <p:nvGraphicFramePr>
          <p:cNvPr id="7" name="内容占位符 6"/>
          <p:cNvGraphicFramePr>
            <a:graphicFrameLocks noGrp="1" noChangeAspect="1"/>
          </p:cNvGraphicFramePr>
          <p:nvPr>
            <p:ph idx="1"/>
            <p:extLst>
              <p:ext uri="{D42A27DB-BD31-4B8C-83A1-F6EECF244321}">
                <p14:modId xmlns:p14="http://schemas.microsoft.com/office/powerpoint/2010/main" val="345578168"/>
              </p:ext>
            </p:extLst>
          </p:nvPr>
        </p:nvGraphicFramePr>
        <p:xfrm>
          <a:off x="109538" y="549274"/>
          <a:ext cx="8655070" cy="1007517"/>
        </p:xfrm>
        <a:graphic>
          <a:graphicData uri="http://schemas.openxmlformats.org/presentationml/2006/ole">
            <mc:AlternateContent xmlns:mc="http://schemas.openxmlformats.org/markup-compatibility/2006">
              <mc:Choice xmlns:v="urn:schemas-microsoft-com:vml" Requires="v">
                <p:oleObj spid="_x0000_s95423" name="文档" r:id="rId3" imgW="3561270" imgH="414254" progId="Word.Document.12">
                  <p:embed/>
                </p:oleObj>
              </mc:Choice>
              <mc:Fallback>
                <p:oleObj name="文档" r:id="rId3" imgW="3561270" imgH="414254" progId="Word.Document.12">
                  <p:embed/>
                  <p:pic>
                    <p:nvPicPr>
                      <p:cNvPr id="0" name=""/>
                      <p:cNvPicPr/>
                      <p:nvPr/>
                    </p:nvPicPr>
                    <p:blipFill>
                      <a:blip r:embed="rId4"/>
                      <a:stretch>
                        <a:fillRect/>
                      </a:stretch>
                    </p:blipFill>
                    <p:spPr>
                      <a:xfrm>
                        <a:off x="109538" y="549274"/>
                        <a:ext cx="8655070" cy="1007517"/>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848295922"/>
              </p:ext>
            </p:extLst>
          </p:nvPr>
        </p:nvGraphicFramePr>
        <p:xfrm>
          <a:off x="-12700" y="1341438"/>
          <a:ext cx="7705725" cy="3925887"/>
        </p:xfrm>
        <a:graphic>
          <a:graphicData uri="http://schemas.openxmlformats.org/presentationml/2006/ole">
            <mc:AlternateContent xmlns:mc="http://schemas.openxmlformats.org/markup-compatibility/2006">
              <mc:Choice xmlns:v="urn:schemas-microsoft-com:vml" Requires="v">
                <p:oleObj spid="_x0000_s95424" name="文档" r:id="rId5" imgW="5031190" imgH="2552768" progId="Word.Document.12">
                  <p:embed/>
                </p:oleObj>
              </mc:Choice>
              <mc:Fallback>
                <p:oleObj name="文档" r:id="rId5" imgW="5031190" imgH="2552768" progId="Word.Document.12">
                  <p:embed/>
                  <p:pic>
                    <p:nvPicPr>
                      <p:cNvPr id="0" name=""/>
                      <p:cNvPicPr/>
                      <p:nvPr/>
                    </p:nvPicPr>
                    <p:blipFill>
                      <a:blip r:embed="rId6"/>
                      <a:stretch>
                        <a:fillRect/>
                      </a:stretch>
                    </p:blipFill>
                    <p:spPr>
                      <a:xfrm>
                        <a:off x="-12700" y="1341438"/>
                        <a:ext cx="7705725" cy="3925887"/>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40336876"/>
              </p:ext>
            </p:extLst>
          </p:nvPr>
        </p:nvGraphicFramePr>
        <p:xfrm>
          <a:off x="6228184" y="4077072"/>
          <a:ext cx="2951810" cy="2520280"/>
        </p:xfrm>
        <a:graphic>
          <a:graphicData uri="http://schemas.openxmlformats.org/presentationml/2006/ole">
            <mc:AlternateContent xmlns:mc="http://schemas.openxmlformats.org/markup-compatibility/2006">
              <mc:Choice xmlns:v="urn:schemas-microsoft-com:vml" Requires="v">
                <p:oleObj spid="_x0000_s95425" name="文档" r:id="rId7" imgW="2589720" imgH="2229852" progId="Word.Document.12">
                  <p:embed/>
                </p:oleObj>
              </mc:Choice>
              <mc:Fallback>
                <p:oleObj name="文档" r:id="rId7" imgW="2589720" imgH="2229852" progId="Word.Document.12">
                  <p:embed/>
                  <p:pic>
                    <p:nvPicPr>
                      <p:cNvPr id="0" name=""/>
                      <p:cNvPicPr/>
                      <p:nvPr/>
                    </p:nvPicPr>
                    <p:blipFill>
                      <a:blip r:embed="rId8"/>
                      <a:stretch>
                        <a:fillRect/>
                      </a:stretch>
                    </p:blipFill>
                    <p:spPr>
                      <a:xfrm>
                        <a:off x="6228184" y="4077072"/>
                        <a:ext cx="2951810" cy="2520280"/>
                      </a:xfrm>
                      <a:prstGeom prst="rect">
                        <a:avLst/>
                      </a:prstGeom>
                    </p:spPr>
                  </p:pic>
                </p:oleObj>
              </mc:Fallback>
            </mc:AlternateContent>
          </a:graphicData>
        </a:graphic>
      </p:graphicFrame>
    </p:spTree>
    <p:extLst>
      <p:ext uri="{BB962C8B-B14F-4D97-AF65-F5344CB8AC3E}">
        <p14:creationId xmlns:p14="http://schemas.microsoft.com/office/powerpoint/2010/main" val="1223252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735F603-9983-41D3-9493-473E74E02556}"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smtClean="0"/>
              <a:t>重庆邮电大学                      理学院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146</a:t>
            </a:fld>
            <a:endParaRPr lang="zh-CN" altLang="en-US"/>
          </a:p>
        </p:txBody>
      </p:sp>
      <p:graphicFrame>
        <p:nvGraphicFramePr>
          <p:cNvPr id="7" name="内容占位符 6"/>
          <p:cNvGraphicFramePr>
            <a:graphicFrameLocks noGrp="1" noChangeAspect="1"/>
          </p:cNvGraphicFramePr>
          <p:nvPr>
            <p:ph idx="1"/>
            <p:extLst>
              <p:ext uri="{D42A27DB-BD31-4B8C-83A1-F6EECF244321}">
                <p14:modId xmlns:p14="http://schemas.microsoft.com/office/powerpoint/2010/main" val="3532193024"/>
              </p:ext>
            </p:extLst>
          </p:nvPr>
        </p:nvGraphicFramePr>
        <p:xfrm>
          <a:off x="107504" y="404664"/>
          <a:ext cx="7776864" cy="4048538"/>
        </p:xfrm>
        <a:graphic>
          <a:graphicData uri="http://schemas.openxmlformats.org/presentationml/2006/ole">
            <mc:AlternateContent xmlns:mc="http://schemas.openxmlformats.org/markup-compatibility/2006">
              <mc:Choice xmlns:v="urn:schemas-microsoft-com:vml" Requires="v">
                <p:oleObj spid="_x0000_s96384" name="文档" r:id="rId3" imgW="5575977" imgH="2901576" progId="Word.Document.12">
                  <p:embed/>
                </p:oleObj>
              </mc:Choice>
              <mc:Fallback>
                <p:oleObj name="文档" r:id="rId3" imgW="5575977" imgH="2901576" progId="Word.Document.12">
                  <p:embed/>
                  <p:pic>
                    <p:nvPicPr>
                      <p:cNvPr id="0" name=""/>
                      <p:cNvPicPr/>
                      <p:nvPr/>
                    </p:nvPicPr>
                    <p:blipFill>
                      <a:blip r:embed="rId4"/>
                      <a:stretch>
                        <a:fillRect/>
                      </a:stretch>
                    </p:blipFill>
                    <p:spPr>
                      <a:xfrm>
                        <a:off x="107504" y="404664"/>
                        <a:ext cx="7776864" cy="4048538"/>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441884101"/>
              </p:ext>
            </p:extLst>
          </p:nvPr>
        </p:nvGraphicFramePr>
        <p:xfrm>
          <a:off x="1763687" y="3717032"/>
          <a:ext cx="5580043" cy="2808312"/>
        </p:xfrm>
        <a:graphic>
          <a:graphicData uri="http://schemas.openxmlformats.org/presentationml/2006/ole">
            <mc:AlternateContent xmlns:mc="http://schemas.openxmlformats.org/markup-compatibility/2006">
              <mc:Choice xmlns:v="urn:schemas-microsoft-com:vml" Requires="v">
                <p:oleObj spid="_x0000_s96385" name="文档" r:id="rId5" imgW="5332010" imgH="2689811" progId="Word.Document.12">
                  <p:embed/>
                </p:oleObj>
              </mc:Choice>
              <mc:Fallback>
                <p:oleObj name="文档" r:id="rId5" imgW="5332010" imgH="2689811" progId="Word.Document.12">
                  <p:embed/>
                  <p:pic>
                    <p:nvPicPr>
                      <p:cNvPr id="0" name=""/>
                      <p:cNvPicPr/>
                      <p:nvPr/>
                    </p:nvPicPr>
                    <p:blipFill>
                      <a:blip r:embed="rId6"/>
                      <a:stretch>
                        <a:fillRect/>
                      </a:stretch>
                    </p:blipFill>
                    <p:spPr>
                      <a:xfrm>
                        <a:off x="1763687" y="3717032"/>
                        <a:ext cx="5580043" cy="2808312"/>
                      </a:xfrm>
                      <a:prstGeom prst="rect">
                        <a:avLst/>
                      </a:prstGeom>
                    </p:spPr>
                  </p:pic>
                </p:oleObj>
              </mc:Fallback>
            </mc:AlternateContent>
          </a:graphicData>
        </a:graphic>
      </p:graphicFrame>
    </p:spTree>
    <p:extLst>
      <p:ext uri="{BB962C8B-B14F-4D97-AF65-F5344CB8AC3E}">
        <p14:creationId xmlns:p14="http://schemas.microsoft.com/office/powerpoint/2010/main" val="3954593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b="1" dirty="0" smtClean="0">
                <a:latin typeface="Times New Roman" panose="02020603050405020304" pitchFamily="18" charset="0"/>
                <a:ea typeface="华文楷体" panose="02010600040101010101" pitchFamily="2" charset="-122"/>
                <a:cs typeface="Times New Roman" panose="02020603050405020304" pitchFamily="18" charset="0"/>
              </a:rPr>
              <a:t>（四）</a:t>
            </a:r>
            <a:r>
              <a:rPr lang="en-US" altLang="zh-CN" sz="3600" b="1"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600" b="1" dirty="0">
                <a:latin typeface="Times New Roman" panose="02020603050405020304" pitchFamily="18" charset="0"/>
                <a:ea typeface="华文楷体" panose="02010600040101010101" pitchFamily="2" charset="-122"/>
                <a:cs typeface="Times New Roman" panose="02020603050405020304" pitchFamily="18" charset="0"/>
              </a:rPr>
              <a:t>Petri</a:t>
            </a:r>
            <a:r>
              <a:rPr lang="zh-CN" altLang="zh-CN" sz="3600" b="1" dirty="0">
                <a:latin typeface="Times New Roman" panose="02020603050405020304" pitchFamily="18" charset="0"/>
                <a:ea typeface="华文楷体" panose="02010600040101010101" pitchFamily="2" charset="-122"/>
                <a:cs typeface="Times New Roman" panose="02020603050405020304" pitchFamily="18" charset="0"/>
              </a:rPr>
              <a:t>网</a:t>
            </a:r>
            <a:r>
              <a:rPr lang="zh-CN" altLang="zh-CN" sz="3600" b="1" dirty="0" smtClean="0">
                <a:latin typeface="Times New Roman" panose="02020603050405020304" pitchFamily="18" charset="0"/>
                <a:ea typeface="华文楷体" panose="02010600040101010101" pitchFamily="2" charset="-122"/>
                <a:cs typeface="Times New Roman" panose="02020603050405020304" pitchFamily="18" charset="0"/>
              </a:rPr>
              <a:t>简介</a:t>
            </a:r>
            <a:endParaRPr lang="zh-CN" altLang="en-US" sz="36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4" name="日期占位符 3"/>
          <p:cNvSpPr>
            <a:spLocks noGrp="1"/>
          </p:cNvSpPr>
          <p:nvPr>
            <p:ph type="dt" sz="half" idx="10"/>
          </p:nvPr>
        </p:nvSpPr>
        <p:spPr/>
        <p:txBody>
          <a:bodyPr/>
          <a:lstStyle/>
          <a:p>
            <a:fld id="{2D5EAFC7-D58A-430E-A36A-8B7E029A9158}"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smtClean="0"/>
              <a:t>重庆邮电大学                      理学院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147</a:t>
            </a:fld>
            <a:endParaRPr lang="zh-CN" altLang="en-US"/>
          </a:p>
        </p:txBody>
      </p:sp>
      <p:graphicFrame>
        <p:nvGraphicFramePr>
          <p:cNvPr id="7" name="内容占位符 6"/>
          <p:cNvGraphicFramePr>
            <a:graphicFrameLocks noGrp="1" noChangeAspect="1"/>
          </p:cNvGraphicFramePr>
          <p:nvPr>
            <p:ph idx="1"/>
            <p:extLst>
              <p:ext uri="{D42A27DB-BD31-4B8C-83A1-F6EECF244321}">
                <p14:modId xmlns:p14="http://schemas.microsoft.com/office/powerpoint/2010/main" val="1738002713"/>
              </p:ext>
            </p:extLst>
          </p:nvPr>
        </p:nvGraphicFramePr>
        <p:xfrm>
          <a:off x="180975" y="1339850"/>
          <a:ext cx="3952875" cy="577850"/>
        </p:xfrm>
        <a:graphic>
          <a:graphicData uri="http://schemas.openxmlformats.org/presentationml/2006/ole">
            <mc:AlternateContent xmlns:mc="http://schemas.openxmlformats.org/markup-compatibility/2006">
              <mc:Choice xmlns:v="urn:schemas-microsoft-com:vml" Requires="v">
                <p:oleObj spid="_x0000_s97410" name="文档" r:id="rId3" imgW="1739296" imgH="254341" progId="Word.Document.12">
                  <p:embed/>
                </p:oleObj>
              </mc:Choice>
              <mc:Fallback>
                <p:oleObj name="文档" r:id="rId3" imgW="1739296" imgH="254341" progId="Word.Document.12">
                  <p:embed/>
                  <p:pic>
                    <p:nvPicPr>
                      <p:cNvPr id="0" name=""/>
                      <p:cNvPicPr/>
                      <p:nvPr/>
                    </p:nvPicPr>
                    <p:blipFill>
                      <a:blip r:embed="rId4"/>
                      <a:stretch>
                        <a:fillRect/>
                      </a:stretch>
                    </p:blipFill>
                    <p:spPr>
                      <a:xfrm>
                        <a:off x="180975" y="1339850"/>
                        <a:ext cx="3952875" cy="57785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4213689064"/>
              </p:ext>
            </p:extLst>
          </p:nvPr>
        </p:nvGraphicFramePr>
        <p:xfrm>
          <a:off x="246063" y="1843088"/>
          <a:ext cx="8666162" cy="3452812"/>
        </p:xfrm>
        <a:graphic>
          <a:graphicData uri="http://schemas.openxmlformats.org/presentationml/2006/ole">
            <mc:AlternateContent xmlns:mc="http://schemas.openxmlformats.org/markup-compatibility/2006">
              <mc:Choice xmlns:v="urn:schemas-microsoft-com:vml" Requires="v">
                <p:oleObj spid="_x0000_s97411" name="文档" r:id="rId5" imgW="4384407" imgH="1747863" progId="Word.Document.12">
                  <p:embed/>
                </p:oleObj>
              </mc:Choice>
              <mc:Fallback>
                <p:oleObj name="文档" r:id="rId5" imgW="4384407" imgH="1747863" progId="Word.Document.12">
                  <p:embed/>
                  <p:pic>
                    <p:nvPicPr>
                      <p:cNvPr id="0" name=""/>
                      <p:cNvPicPr/>
                      <p:nvPr/>
                    </p:nvPicPr>
                    <p:blipFill>
                      <a:blip r:embed="rId6"/>
                      <a:stretch>
                        <a:fillRect/>
                      </a:stretch>
                    </p:blipFill>
                    <p:spPr>
                      <a:xfrm>
                        <a:off x="246063" y="1843088"/>
                        <a:ext cx="8666162" cy="3452812"/>
                      </a:xfrm>
                      <a:prstGeom prst="rect">
                        <a:avLst/>
                      </a:prstGeom>
                    </p:spPr>
                  </p:pic>
                </p:oleObj>
              </mc:Fallback>
            </mc:AlternateContent>
          </a:graphicData>
        </a:graphic>
      </p:graphicFrame>
    </p:spTree>
    <p:extLst>
      <p:ext uri="{BB962C8B-B14F-4D97-AF65-F5344CB8AC3E}">
        <p14:creationId xmlns:p14="http://schemas.microsoft.com/office/powerpoint/2010/main" val="3538555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A5D2AE9E-1B65-49DD-A5A4-17A26414FD30}"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smtClean="0"/>
              <a:t>重庆邮电大学                      理学院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148</a:t>
            </a:fld>
            <a:endParaRPr lang="zh-CN" altLang="en-US"/>
          </a:p>
        </p:txBody>
      </p:sp>
      <p:graphicFrame>
        <p:nvGraphicFramePr>
          <p:cNvPr id="7" name="内容占位符 6"/>
          <p:cNvGraphicFramePr>
            <a:graphicFrameLocks noGrp="1" noChangeAspect="1"/>
          </p:cNvGraphicFramePr>
          <p:nvPr>
            <p:ph idx="1"/>
            <p:extLst>
              <p:ext uri="{D42A27DB-BD31-4B8C-83A1-F6EECF244321}">
                <p14:modId xmlns:p14="http://schemas.microsoft.com/office/powerpoint/2010/main" val="3803227832"/>
              </p:ext>
            </p:extLst>
          </p:nvPr>
        </p:nvGraphicFramePr>
        <p:xfrm>
          <a:off x="92012" y="1628800"/>
          <a:ext cx="9032171" cy="2230065"/>
        </p:xfrm>
        <a:graphic>
          <a:graphicData uri="http://schemas.openxmlformats.org/presentationml/2006/ole">
            <mc:AlternateContent xmlns:mc="http://schemas.openxmlformats.org/markup-compatibility/2006">
              <mc:Choice xmlns:v="urn:schemas-microsoft-com:vml" Requires="v">
                <p:oleObj spid="_x0000_s98417" name="文档" r:id="rId3" imgW="3625321" imgH="894674" progId="Word.Document.12">
                  <p:embed/>
                </p:oleObj>
              </mc:Choice>
              <mc:Fallback>
                <p:oleObj name="文档" r:id="rId3" imgW="3625321" imgH="894674" progId="Word.Document.12">
                  <p:embed/>
                  <p:pic>
                    <p:nvPicPr>
                      <p:cNvPr id="0" name=""/>
                      <p:cNvPicPr/>
                      <p:nvPr/>
                    </p:nvPicPr>
                    <p:blipFill>
                      <a:blip r:embed="rId4"/>
                      <a:stretch>
                        <a:fillRect/>
                      </a:stretch>
                    </p:blipFill>
                    <p:spPr>
                      <a:xfrm>
                        <a:off x="92012" y="1628800"/>
                        <a:ext cx="9032171" cy="2230065"/>
                      </a:xfrm>
                      <a:prstGeom prst="rect">
                        <a:avLst/>
                      </a:prstGeom>
                    </p:spPr>
                  </p:pic>
                </p:oleObj>
              </mc:Fallback>
            </mc:AlternateContent>
          </a:graphicData>
        </a:graphic>
      </p:graphicFrame>
    </p:spTree>
    <p:extLst>
      <p:ext uri="{BB962C8B-B14F-4D97-AF65-F5344CB8AC3E}">
        <p14:creationId xmlns:p14="http://schemas.microsoft.com/office/powerpoint/2010/main" val="307823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A5D2AE9E-1B65-49DD-A5A4-17A26414FD30}"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smtClean="0"/>
              <a:t>重庆邮电大学                      理学院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149</a:t>
            </a:fld>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2373159919"/>
              </p:ext>
            </p:extLst>
          </p:nvPr>
        </p:nvGraphicFramePr>
        <p:xfrm>
          <a:off x="171998" y="1772816"/>
          <a:ext cx="8972002" cy="3746648"/>
        </p:xfrm>
        <a:graphic>
          <a:graphicData uri="http://schemas.openxmlformats.org/presentationml/2006/ole">
            <mc:AlternateContent xmlns:mc="http://schemas.openxmlformats.org/markup-compatibility/2006">
              <mc:Choice xmlns:v="urn:schemas-microsoft-com:vml" Requires="v">
                <p:oleObj spid="_x0000_s140307" name="文档" r:id="rId3" imgW="3655187" imgH="1583299" progId="Word.Document.12">
                  <p:embed/>
                </p:oleObj>
              </mc:Choice>
              <mc:Fallback>
                <p:oleObj name="文档" r:id="rId3" imgW="3655187" imgH="1583299" progId="Word.Document.12">
                  <p:embed/>
                  <p:pic>
                    <p:nvPicPr>
                      <p:cNvPr id="0" name=""/>
                      <p:cNvPicPr/>
                      <p:nvPr/>
                    </p:nvPicPr>
                    <p:blipFill>
                      <a:blip r:embed="rId4"/>
                      <a:stretch>
                        <a:fillRect/>
                      </a:stretch>
                    </p:blipFill>
                    <p:spPr>
                      <a:xfrm>
                        <a:off x="171998" y="1772816"/>
                        <a:ext cx="8972002" cy="3746648"/>
                      </a:xfrm>
                      <a:prstGeom prst="rect">
                        <a:avLst/>
                      </a:prstGeom>
                    </p:spPr>
                  </p:pic>
                </p:oleObj>
              </mc:Fallback>
            </mc:AlternateContent>
          </a:graphicData>
        </a:graphic>
      </p:graphicFrame>
    </p:spTree>
    <p:extLst>
      <p:ext uri="{BB962C8B-B14F-4D97-AF65-F5344CB8AC3E}">
        <p14:creationId xmlns:p14="http://schemas.microsoft.com/office/powerpoint/2010/main" val="1234882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30" name="Object 2"/>
          <p:cNvGraphicFramePr>
            <a:graphicFrameLocks noChangeAspect="1"/>
          </p:cNvGraphicFramePr>
          <p:nvPr>
            <p:extLst>
              <p:ext uri="{D42A27DB-BD31-4B8C-83A1-F6EECF244321}">
                <p14:modId xmlns:p14="http://schemas.microsoft.com/office/powerpoint/2010/main" val="3579863002"/>
              </p:ext>
            </p:extLst>
          </p:nvPr>
        </p:nvGraphicFramePr>
        <p:xfrm>
          <a:off x="682625" y="260648"/>
          <a:ext cx="8280400" cy="1042987"/>
        </p:xfrm>
        <a:graphic>
          <a:graphicData uri="http://schemas.openxmlformats.org/presentationml/2006/ole">
            <mc:AlternateContent xmlns:mc="http://schemas.openxmlformats.org/markup-compatibility/2006">
              <mc:Choice xmlns:v="urn:schemas-microsoft-com:vml" Requires="v">
                <p:oleObj spid="_x0000_s14656" name="Document" r:id="rId3" imgW="4172794" imgH="524391" progId="Word.Document.8">
                  <p:embed/>
                </p:oleObj>
              </mc:Choice>
              <mc:Fallback>
                <p:oleObj name="Document" r:id="rId3" imgW="4172794" imgH="524391" progId="Word.Document.8">
                  <p:embed/>
                  <p:pic>
                    <p:nvPicPr>
                      <p:cNvPr id="0" name=""/>
                      <p:cNvPicPr>
                        <a:picLocks noChangeAspect="1" noChangeArrowheads="1"/>
                      </p:cNvPicPr>
                      <p:nvPr/>
                    </p:nvPicPr>
                    <p:blipFill>
                      <a:blip r:embed="rId4"/>
                      <a:srcRect/>
                      <a:stretch>
                        <a:fillRect/>
                      </a:stretch>
                    </p:blipFill>
                    <p:spPr bwMode="auto">
                      <a:xfrm>
                        <a:off x="682625" y="260648"/>
                        <a:ext cx="8280400" cy="1042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531" name="Object 3"/>
          <p:cNvGraphicFramePr>
            <a:graphicFrameLocks noChangeAspect="1"/>
          </p:cNvGraphicFramePr>
          <p:nvPr>
            <p:extLst>
              <p:ext uri="{D42A27DB-BD31-4B8C-83A1-F6EECF244321}">
                <p14:modId xmlns:p14="http://schemas.microsoft.com/office/powerpoint/2010/main" val="1422278519"/>
              </p:ext>
            </p:extLst>
          </p:nvPr>
        </p:nvGraphicFramePr>
        <p:xfrm>
          <a:off x="334963" y="2936875"/>
          <a:ext cx="7932737" cy="1905000"/>
        </p:xfrm>
        <a:graphic>
          <a:graphicData uri="http://schemas.openxmlformats.org/presentationml/2006/ole">
            <mc:AlternateContent xmlns:mc="http://schemas.openxmlformats.org/markup-compatibility/2006">
              <mc:Choice xmlns:v="urn:schemas-microsoft-com:vml" Requires="v">
                <p:oleObj spid="_x0000_s14657" name="Document" r:id="rId5" imgW="4170993" imgH="1004513" progId="Word.Document.8">
                  <p:embed/>
                </p:oleObj>
              </mc:Choice>
              <mc:Fallback>
                <p:oleObj name="Document" r:id="rId5" imgW="4170993" imgH="1004513" progId="Word.Document.8">
                  <p:embed/>
                  <p:pic>
                    <p:nvPicPr>
                      <p:cNvPr id="0" name=""/>
                      <p:cNvPicPr>
                        <a:picLocks noChangeAspect="1" noChangeArrowheads="1"/>
                      </p:cNvPicPr>
                      <p:nvPr/>
                    </p:nvPicPr>
                    <p:blipFill>
                      <a:blip r:embed="rId6"/>
                      <a:srcRect/>
                      <a:stretch>
                        <a:fillRect/>
                      </a:stretch>
                    </p:blipFill>
                    <p:spPr bwMode="auto">
                      <a:xfrm>
                        <a:off x="334963" y="2936875"/>
                        <a:ext cx="7932737"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2532" name="Group 4"/>
          <p:cNvGrpSpPr>
            <a:grpSpLocks/>
          </p:cNvGrpSpPr>
          <p:nvPr/>
        </p:nvGrpSpPr>
        <p:grpSpPr bwMode="auto">
          <a:xfrm>
            <a:off x="5105400" y="1484610"/>
            <a:ext cx="1752600" cy="1295400"/>
            <a:chOff x="3216" y="1104"/>
            <a:chExt cx="1104" cy="816"/>
          </a:xfrm>
        </p:grpSpPr>
        <p:sp>
          <p:nvSpPr>
            <p:cNvPr id="22533" name="Line 5"/>
            <p:cNvSpPr>
              <a:spLocks noChangeShapeType="1"/>
            </p:cNvSpPr>
            <p:nvPr/>
          </p:nvSpPr>
          <p:spPr bwMode="auto">
            <a:xfrm>
              <a:off x="4128" y="1152"/>
              <a:ext cx="19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2534" name="Group 6"/>
            <p:cNvGrpSpPr>
              <a:grpSpLocks/>
            </p:cNvGrpSpPr>
            <p:nvPr/>
          </p:nvGrpSpPr>
          <p:grpSpPr bwMode="auto">
            <a:xfrm>
              <a:off x="3216" y="1152"/>
              <a:ext cx="1104" cy="768"/>
              <a:chOff x="3216" y="1152"/>
              <a:chExt cx="1104" cy="768"/>
            </a:xfrm>
          </p:grpSpPr>
          <p:sp>
            <p:nvSpPr>
              <p:cNvPr id="22535" name="Line 7"/>
              <p:cNvSpPr>
                <a:spLocks noChangeShapeType="1"/>
              </p:cNvSpPr>
              <p:nvPr/>
            </p:nvSpPr>
            <p:spPr bwMode="auto">
              <a:xfrm flipH="1">
                <a:off x="3216" y="1152"/>
                <a:ext cx="336"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36" name="Line 8"/>
              <p:cNvSpPr>
                <a:spLocks noChangeShapeType="1"/>
              </p:cNvSpPr>
              <p:nvPr/>
            </p:nvSpPr>
            <p:spPr bwMode="auto">
              <a:xfrm>
                <a:off x="3552" y="1200"/>
                <a:ext cx="768"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37" name="Line 9"/>
              <p:cNvSpPr>
                <a:spLocks noChangeShapeType="1"/>
              </p:cNvSpPr>
              <p:nvPr/>
            </p:nvSpPr>
            <p:spPr bwMode="auto">
              <a:xfrm>
                <a:off x="3552" y="1200"/>
                <a:ext cx="144" cy="72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2538" name="Oval 10"/>
            <p:cNvSpPr>
              <a:spLocks noChangeArrowheads="1"/>
            </p:cNvSpPr>
            <p:nvPr/>
          </p:nvSpPr>
          <p:spPr bwMode="auto">
            <a:xfrm>
              <a:off x="3504" y="1152"/>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39" name="Oval 11"/>
            <p:cNvSpPr>
              <a:spLocks noChangeArrowheads="1"/>
            </p:cNvSpPr>
            <p:nvPr/>
          </p:nvSpPr>
          <p:spPr bwMode="auto">
            <a:xfrm>
              <a:off x="4128" y="1104"/>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40" name="Oval 12"/>
            <p:cNvSpPr>
              <a:spLocks noChangeArrowheads="1"/>
            </p:cNvSpPr>
            <p:nvPr/>
          </p:nvSpPr>
          <p:spPr bwMode="auto">
            <a:xfrm>
              <a:off x="3648" y="1872"/>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41" name="Oval 13"/>
            <p:cNvSpPr>
              <a:spLocks noChangeArrowheads="1"/>
            </p:cNvSpPr>
            <p:nvPr/>
          </p:nvSpPr>
          <p:spPr bwMode="auto">
            <a:xfrm>
              <a:off x="4272" y="1632"/>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42" name="Oval 14"/>
            <p:cNvSpPr>
              <a:spLocks noChangeArrowheads="1"/>
            </p:cNvSpPr>
            <p:nvPr/>
          </p:nvSpPr>
          <p:spPr bwMode="auto">
            <a:xfrm>
              <a:off x="3216" y="1632"/>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2543" name="Group 15"/>
          <p:cNvGrpSpPr>
            <a:grpSpLocks/>
          </p:cNvGrpSpPr>
          <p:nvPr/>
        </p:nvGrpSpPr>
        <p:grpSpPr bwMode="auto">
          <a:xfrm>
            <a:off x="1752600" y="1637010"/>
            <a:ext cx="1905000" cy="914400"/>
            <a:chOff x="1056" y="1248"/>
            <a:chExt cx="1200" cy="576"/>
          </a:xfrm>
        </p:grpSpPr>
        <p:grpSp>
          <p:nvGrpSpPr>
            <p:cNvPr id="22544" name="Group 16"/>
            <p:cNvGrpSpPr>
              <a:grpSpLocks/>
            </p:cNvGrpSpPr>
            <p:nvPr/>
          </p:nvGrpSpPr>
          <p:grpSpPr bwMode="auto">
            <a:xfrm>
              <a:off x="1056" y="1248"/>
              <a:ext cx="1200" cy="576"/>
              <a:chOff x="1056" y="1248"/>
              <a:chExt cx="1200" cy="576"/>
            </a:xfrm>
          </p:grpSpPr>
          <p:grpSp>
            <p:nvGrpSpPr>
              <p:cNvPr id="22545" name="Group 17"/>
              <p:cNvGrpSpPr>
                <a:grpSpLocks/>
              </p:cNvGrpSpPr>
              <p:nvPr/>
            </p:nvGrpSpPr>
            <p:grpSpPr bwMode="auto">
              <a:xfrm>
                <a:off x="1056" y="1248"/>
                <a:ext cx="1200" cy="576"/>
                <a:chOff x="1056" y="1248"/>
                <a:chExt cx="1200" cy="576"/>
              </a:xfrm>
            </p:grpSpPr>
            <p:grpSp>
              <p:nvGrpSpPr>
                <p:cNvPr id="22546" name="Group 18"/>
                <p:cNvGrpSpPr>
                  <a:grpSpLocks/>
                </p:cNvGrpSpPr>
                <p:nvPr/>
              </p:nvGrpSpPr>
              <p:grpSpPr bwMode="auto">
                <a:xfrm>
                  <a:off x="1056" y="1248"/>
                  <a:ext cx="1200" cy="576"/>
                  <a:chOff x="1056" y="1248"/>
                  <a:chExt cx="1200" cy="576"/>
                </a:xfrm>
              </p:grpSpPr>
              <p:sp>
                <p:nvSpPr>
                  <p:cNvPr id="22547" name="Line 19"/>
                  <p:cNvSpPr>
                    <a:spLocks noChangeShapeType="1"/>
                  </p:cNvSpPr>
                  <p:nvPr/>
                </p:nvSpPr>
                <p:spPr bwMode="auto">
                  <a:xfrm>
                    <a:off x="1104" y="1248"/>
                    <a:ext cx="6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48" name="Line 20"/>
                  <p:cNvSpPr>
                    <a:spLocks noChangeShapeType="1"/>
                  </p:cNvSpPr>
                  <p:nvPr/>
                </p:nvSpPr>
                <p:spPr bwMode="auto">
                  <a:xfrm>
                    <a:off x="1056" y="1296"/>
                    <a:ext cx="0"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49" name="Line 21"/>
                  <p:cNvSpPr>
                    <a:spLocks noChangeShapeType="1"/>
                  </p:cNvSpPr>
                  <p:nvPr/>
                </p:nvSpPr>
                <p:spPr bwMode="auto">
                  <a:xfrm>
                    <a:off x="1056" y="1776"/>
                    <a:ext cx="67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0" name="Line 22"/>
                  <p:cNvSpPr>
                    <a:spLocks noChangeShapeType="1"/>
                  </p:cNvSpPr>
                  <p:nvPr/>
                </p:nvSpPr>
                <p:spPr bwMode="auto">
                  <a:xfrm flipV="1">
                    <a:off x="1728" y="1536"/>
                    <a:ext cx="528"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2551" name="Oval 23"/>
                <p:cNvSpPr>
                  <a:spLocks noChangeArrowheads="1"/>
                </p:cNvSpPr>
                <p:nvPr/>
              </p:nvSpPr>
              <p:spPr bwMode="auto">
                <a:xfrm>
                  <a:off x="1056" y="1248"/>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2" name="Oval 24"/>
                <p:cNvSpPr>
                  <a:spLocks noChangeArrowheads="1"/>
                </p:cNvSpPr>
                <p:nvPr/>
              </p:nvSpPr>
              <p:spPr bwMode="auto">
                <a:xfrm>
                  <a:off x="1680" y="1776"/>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3" name="Line 25"/>
                <p:cNvSpPr>
                  <a:spLocks noChangeShapeType="1"/>
                </p:cNvSpPr>
                <p:nvPr/>
              </p:nvSpPr>
              <p:spPr bwMode="auto">
                <a:xfrm>
                  <a:off x="1776" y="1248"/>
                  <a:ext cx="432"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2554" name="Oval 26"/>
              <p:cNvSpPr>
                <a:spLocks noChangeArrowheads="1"/>
              </p:cNvSpPr>
              <p:nvPr/>
            </p:nvSpPr>
            <p:spPr bwMode="auto">
              <a:xfrm>
                <a:off x="1728" y="1248"/>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5" name="Oval 27"/>
              <p:cNvSpPr>
                <a:spLocks noChangeArrowheads="1"/>
              </p:cNvSpPr>
              <p:nvPr/>
            </p:nvSpPr>
            <p:spPr bwMode="auto">
              <a:xfrm>
                <a:off x="1056" y="1776"/>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2556" name="Oval 28"/>
            <p:cNvSpPr>
              <a:spLocks noChangeArrowheads="1"/>
            </p:cNvSpPr>
            <p:nvPr/>
          </p:nvSpPr>
          <p:spPr bwMode="auto">
            <a:xfrm>
              <a:off x="2208" y="1536"/>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2557" name="Rectangle 29"/>
          <p:cNvSpPr>
            <a:spLocks noChangeArrowheads="1"/>
          </p:cNvSpPr>
          <p:nvPr/>
        </p:nvSpPr>
        <p:spPr bwMode="auto">
          <a:xfrm>
            <a:off x="7164388" y="5943600"/>
            <a:ext cx="1487487" cy="466725"/>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latin typeface="Times New Roman" pitchFamily="18" charset="0"/>
                <a:ea typeface="宋体" pitchFamily="2" charset="-122"/>
                <a:hlinkClick r:id="rId7" action="ppaction://hlinksldjump"/>
              </a:rPr>
              <a:t>返回</a:t>
            </a:r>
            <a:endParaRPr kumimoji="1" lang="zh-CN" altLang="en-US" sz="2400" b="1">
              <a:latin typeface="Times New Roman" pitchFamily="18" charset="0"/>
              <a:ea typeface="宋体" pitchFamily="2" charset="-122"/>
            </a:endParaRPr>
          </a:p>
        </p:txBody>
      </p:sp>
      <p:sp>
        <p:nvSpPr>
          <p:cNvPr id="2" name="页脚占位符 1"/>
          <p:cNvSpPr>
            <a:spLocks noGrp="1"/>
          </p:cNvSpPr>
          <p:nvPr>
            <p:ph type="ftr" sz="quarter" idx="11"/>
          </p:nvPr>
        </p:nvSpPr>
        <p:spPr/>
        <p:txBody>
          <a:bodyPr/>
          <a:lstStyle/>
          <a:p>
            <a:r>
              <a:rPr lang="zh-CN" altLang="en-US" smtClean="0"/>
              <a:t>重庆邮电大学                      理学院           </a:t>
            </a:r>
            <a:endParaRPr lang="zh-CN" altLang="en-US"/>
          </a:p>
        </p:txBody>
      </p:sp>
      <p:sp>
        <p:nvSpPr>
          <p:cNvPr id="3" name="灯片编号占位符 2"/>
          <p:cNvSpPr>
            <a:spLocks noGrp="1"/>
          </p:cNvSpPr>
          <p:nvPr>
            <p:ph type="sldNum" sz="quarter" idx="12"/>
          </p:nvPr>
        </p:nvSpPr>
        <p:spPr/>
        <p:txBody>
          <a:bodyPr/>
          <a:lstStyle/>
          <a:p>
            <a:fld id="{0C913308-F349-4B6D-A68A-DD1791B4A57B}" type="slidenum">
              <a:rPr lang="zh-CN" altLang="en-US" smtClean="0"/>
              <a:t>15</a:t>
            </a:fld>
            <a:endParaRPr lang="zh-CN" altLang="en-US"/>
          </a:p>
        </p:txBody>
      </p:sp>
      <p:sp>
        <p:nvSpPr>
          <p:cNvPr id="4" name="日期占位符 3"/>
          <p:cNvSpPr>
            <a:spLocks noGrp="1"/>
          </p:cNvSpPr>
          <p:nvPr>
            <p:ph type="dt" sz="half" idx="10"/>
          </p:nvPr>
        </p:nvSpPr>
        <p:spPr/>
        <p:txBody>
          <a:bodyPr/>
          <a:lstStyle/>
          <a:p>
            <a:fld id="{5DF88E79-4E62-4F46-806F-7717600BBA31}" type="datetime3">
              <a:rPr lang="zh-CN" altLang="en-US" smtClean="0"/>
              <a:t>2016年7月13日星期三</a:t>
            </a:fld>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4271505517"/>
              </p:ext>
            </p:extLst>
          </p:nvPr>
        </p:nvGraphicFramePr>
        <p:xfrm>
          <a:off x="745331" y="4797152"/>
          <a:ext cx="3157537" cy="1893888"/>
        </p:xfrm>
        <a:graphic>
          <a:graphicData uri="http://schemas.openxmlformats.org/presentationml/2006/ole">
            <mc:AlternateContent xmlns:mc="http://schemas.openxmlformats.org/markup-compatibility/2006">
              <mc:Choice xmlns:v="urn:schemas-microsoft-com:vml" Requires="v">
                <p:oleObj spid="_x0000_s14658" name="位图图像" r:id="rId8" imgW="14342857" imgH="7790476" progId="PBrush">
                  <p:embed/>
                </p:oleObj>
              </mc:Choice>
              <mc:Fallback>
                <p:oleObj name="位图图像" r:id="rId8" imgW="14342857" imgH="7790476" progId="PBrush">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5331" y="4797152"/>
                        <a:ext cx="3157537" cy="189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49967709"/>
              </p:ext>
            </p:extLst>
          </p:nvPr>
        </p:nvGraphicFramePr>
        <p:xfrm>
          <a:off x="4070350" y="4970463"/>
          <a:ext cx="4622800" cy="928687"/>
        </p:xfrm>
        <a:graphic>
          <a:graphicData uri="http://schemas.openxmlformats.org/presentationml/2006/ole">
            <mc:AlternateContent xmlns:mc="http://schemas.openxmlformats.org/markup-compatibility/2006">
              <mc:Choice xmlns:v="urn:schemas-microsoft-com:vml" Requires="v">
                <p:oleObj spid="_x0000_s14659" name="Document" r:id="rId10" imgW="2384173" imgH="482641" progId="Word.Document.8">
                  <p:embed/>
                </p:oleObj>
              </mc:Choice>
              <mc:Fallback>
                <p:oleObj name="Document" r:id="rId10" imgW="2384173" imgH="482641" progId="Word.Document.8">
                  <p:embed/>
                  <p:pic>
                    <p:nvPicPr>
                      <p:cNvPr id="0" name="Object 4"/>
                      <p:cNvPicPr>
                        <a:picLocks noChangeAspect="1" noChangeArrowheads="1"/>
                      </p:cNvPicPr>
                      <p:nvPr/>
                    </p:nvPicPr>
                    <p:blipFill>
                      <a:blip r:embed="rId11"/>
                      <a:srcRect/>
                      <a:stretch>
                        <a:fillRect/>
                      </a:stretch>
                    </p:blipFill>
                    <p:spPr bwMode="auto">
                      <a:xfrm>
                        <a:off x="4070350" y="4970463"/>
                        <a:ext cx="4622800" cy="928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0821335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5" fill="hold" nodeType="clickEffect">
                                  <p:stCondLst>
                                    <p:cond delay="0"/>
                                  </p:stCondLst>
                                  <p:childTnLst>
                                    <p:set>
                                      <p:cBhvr>
                                        <p:cTn id="6" dur="1" fill="hold">
                                          <p:stCondLst>
                                            <p:cond delay="0"/>
                                          </p:stCondLst>
                                        </p:cTn>
                                        <p:tgtEl>
                                          <p:spTgt spid="22530"/>
                                        </p:tgtEl>
                                        <p:attrNameLst>
                                          <p:attrName>style.visibility</p:attrName>
                                        </p:attrNameLst>
                                      </p:cBhvr>
                                      <p:to>
                                        <p:strVal val="visible"/>
                                      </p:to>
                                    </p:set>
                                    <p:animEffect transition="in" filter="checkerboard(down)">
                                      <p:cBhvr>
                                        <p:cTn id="7" dur="500"/>
                                        <p:tgtEl>
                                          <p:spTgt spid="225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22543"/>
                                        </p:tgtEl>
                                        <p:attrNameLst>
                                          <p:attrName>style.visibility</p:attrName>
                                        </p:attrNameLst>
                                      </p:cBhvr>
                                      <p:to>
                                        <p:strVal val="visible"/>
                                      </p:to>
                                    </p:set>
                                  </p:childTnLst>
                                </p:cTn>
                              </p:par>
                            </p:childTnLst>
                          </p:cTn>
                        </p:par>
                        <p:par>
                          <p:cTn id="12" fill="hold" nodeType="afterGroup">
                            <p:stCondLst>
                              <p:cond delay="500"/>
                            </p:stCondLst>
                            <p:childTnLst>
                              <p:par>
                                <p:cTn id="13" presetID="12" presetClass="entr" presetSubtype="2" fill="hold" nodeType="afterEffect">
                                  <p:stCondLst>
                                    <p:cond delay="0"/>
                                  </p:stCondLst>
                                  <p:childTnLst>
                                    <p:set>
                                      <p:cBhvr>
                                        <p:cTn id="14" dur="1" fill="hold">
                                          <p:stCondLst>
                                            <p:cond delay="0"/>
                                          </p:stCondLst>
                                        </p:cTn>
                                        <p:tgtEl>
                                          <p:spTgt spid="22532"/>
                                        </p:tgtEl>
                                        <p:attrNameLst>
                                          <p:attrName>style.visibility</p:attrName>
                                        </p:attrNameLst>
                                      </p:cBhvr>
                                      <p:to>
                                        <p:strVal val="visible"/>
                                      </p:to>
                                    </p:set>
                                    <p:animEffect transition="in" filter="slide(fromRight)">
                                      <p:cBhvr>
                                        <p:cTn id="15" dur="500"/>
                                        <p:tgtEl>
                                          <p:spTgt spid="2253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5" presetClass="entr" presetSubtype="10" fill="hold" nodeType="clickEffect">
                                  <p:stCondLst>
                                    <p:cond delay="0"/>
                                  </p:stCondLst>
                                  <p:childTnLst>
                                    <p:set>
                                      <p:cBhvr>
                                        <p:cTn id="19" dur="1" fill="hold">
                                          <p:stCondLst>
                                            <p:cond delay="0"/>
                                          </p:stCondLst>
                                        </p:cTn>
                                        <p:tgtEl>
                                          <p:spTgt spid="22531"/>
                                        </p:tgtEl>
                                        <p:attrNameLst>
                                          <p:attrName>style.visibility</p:attrName>
                                        </p:attrNameLst>
                                      </p:cBhvr>
                                      <p:to>
                                        <p:strVal val="visible"/>
                                      </p:to>
                                    </p:set>
                                    <p:animEffect transition="in" filter="checkerboard(across)">
                                      <p:cBhvr>
                                        <p:cTn id="20" dur="500"/>
                                        <p:tgtEl>
                                          <p:spTgt spid="2253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22557"/>
                                        </p:tgtEl>
                                        <p:attrNameLst>
                                          <p:attrName>style.visibility</p:attrName>
                                        </p:attrNameLst>
                                      </p:cBhvr>
                                      <p:to>
                                        <p:strVal val="visible"/>
                                      </p:to>
                                    </p:set>
                                    <p:animEffect transition="in" filter="slide(fromBottom)">
                                      <p:cBhvr>
                                        <p:cTn id="25" dur="500"/>
                                        <p:tgtEl>
                                          <p:spTgt spid="22557"/>
                                        </p:tgtEl>
                                      </p:cBhvr>
                                    </p:animEffect>
                                  </p:childTnLst>
                                </p:cTn>
                              </p:par>
                            </p:childTnLst>
                          </p:cTn>
                        </p:par>
                      </p:childTnLst>
                    </p:cTn>
                  </p:par>
                  <p:par>
                    <p:cTn id="26" fill="hold">
                      <p:stCondLst>
                        <p:cond delay="indefinite"/>
                      </p:stCondLst>
                      <p:childTnLst>
                        <p:par>
                          <p:cTn id="27" fill="hold">
                            <p:stCondLst>
                              <p:cond delay="0"/>
                            </p:stCondLst>
                            <p:childTnLst>
                              <p:par>
                                <p:cTn id="28" presetID="23" presetClass="entr" presetSubtype="16"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p:cTn id="30" dur="500" fill="hold"/>
                                        <p:tgtEl>
                                          <p:spTgt spid="5"/>
                                        </p:tgtEl>
                                        <p:attrNameLst>
                                          <p:attrName>ppt_w</p:attrName>
                                        </p:attrNameLst>
                                      </p:cBhvr>
                                      <p:tavLst>
                                        <p:tav tm="0">
                                          <p:val>
                                            <p:fltVal val="0"/>
                                          </p:val>
                                        </p:tav>
                                        <p:tav tm="100000">
                                          <p:val>
                                            <p:strVal val="#ppt_w"/>
                                          </p:val>
                                        </p:tav>
                                      </p:tavLst>
                                    </p:anim>
                                    <p:anim calcmode="lin" valueType="num">
                                      <p:cBhvr>
                                        <p:cTn id="31"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7" presetClass="entr" presetSubtype="2"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p:cTn id="36" dur="500" fill="hold"/>
                                        <p:tgtEl>
                                          <p:spTgt spid="6"/>
                                        </p:tgtEl>
                                        <p:attrNameLst>
                                          <p:attrName>ppt_x</p:attrName>
                                        </p:attrNameLst>
                                      </p:cBhvr>
                                      <p:tavLst>
                                        <p:tav tm="0">
                                          <p:val>
                                            <p:strVal val="#ppt_x+#ppt_w/2"/>
                                          </p:val>
                                        </p:tav>
                                        <p:tav tm="100000">
                                          <p:val>
                                            <p:strVal val="#ppt_x"/>
                                          </p:val>
                                        </p:tav>
                                      </p:tavLst>
                                    </p:anim>
                                    <p:anim calcmode="lin" valueType="num">
                                      <p:cBhvr>
                                        <p:cTn id="37" dur="500" fill="hold"/>
                                        <p:tgtEl>
                                          <p:spTgt spid="6"/>
                                        </p:tgtEl>
                                        <p:attrNameLst>
                                          <p:attrName>ppt_y</p:attrName>
                                        </p:attrNameLst>
                                      </p:cBhvr>
                                      <p:tavLst>
                                        <p:tav tm="0">
                                          <p:val>
                                            <p:strVal val="#ppt_y"/>
                                          </p:val>
                                        </p:tav>
                                        <p:tav tm="100000">
                                          <p:val>
                                            <p:strVal val="#ppt_y"/>
                                          </p:val>
                                        </p:tav>
                                      </p:tavLst>
                                    </p:anim>
                                    <p:anim calcmode="lin" valueType="num">
                                      <p:cBhvr>
                                        <p:cTn id="38" dur="500" fill="hold"/>
                                        <p:tgtEl>
                                          <p:spTgt spid="6"/>
                                        </p:tgtEl>
                                        <p:attrNameLst>
                                          <p:attrName>ppt_w</p:attrName>
                                        </p:attrNameLst>
                                      </p:cBhvr>
                                      <p:tavLst>
                                        <p:tav tm="0">
                                          <p:val>
                                            <p:fltVal val="0"/>
                                          </p:val>
                                        </p:tav>
                                        <p:tav tm="100000">
                                          <p:val>
                                            <p:strVal val="#ppt_w"/>
                                          </p:val>
                                        </p:tav>
                                      </p:tavLst>
                                    </p:anim>
                                    <p:anim calcmode="lin" valueType="num">
                                      <p:cBhvr>
                                        <p:cTn id="39" dur="5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57" grpId="0" animBg="1" autoUpdateAnimBg="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7"/>
            <a:ext cx="3439294" cy="903634"/>
          </a:xfrm>
        </p:spPr>
        <p:txBody>
          <a:bodyPr>
            <a:normAutofit/>
          </a:bodyPr>
          <a:lstStyle/>
          <a:p>
            <a:r>
              <a:rPr lang="en-US" altLang="zh-CN" sz="2800" b="1" dirty="0" smtClean="0">
                <a:latin typeface="Times New Roman" panose="02020603050405020304" pitchFamily="18" charset="0"/>
                <a:ea typeface="华文楷体" panose="02010600040101010101" pitchFamily="2" charset="-122"/>
                <a:cs typeface="Times New Roman" panose="02020603050405020304" pitchFamily="18" charset="0"/>
              </a:rPr>
              <a:t>2</a:t>
            </a:r>
            <a:r>
              <a:rPr lang="zh-CN" altLang="zh-CN" sz="2800" b="1"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b="1"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Petri</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网的定义</a:t>
            </a:r>
            <a:endParaRPr lang="zh-CN" altLang="en-US"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4" name="日期占位符 3"/>
          <p:cNvSpPr>
            <a:spLocks noGrp="1"/>
          </p:cNvSpPr>
          <p:nvPr>
            <p:ph type="dt" sz="half" idx="10"/>
          </p:nvPr>
        </p:nvSpPr>
        <p:spPr/>
        <p:txBody>
          <a:bodyPr/>
          <a:lstStyle/>
          <a:p>
            <a:fld id="{89CD552B-1C75-4941-8556-CAFD46AD33E7}"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smtClean="0"/>
              <a:t>重庆邮电大学                      理学院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150</a:t>
            </a:fld>
            <a:endParaRPr lang="zh-CN" altLang="en-US"/>
          </a:p>
        </p:txBody>
      </p:sp>
      <p:graphicFrame>
        <p:nvGraphicFramePr>
          <p:cNvPr id="7" name="内容占位符 6"/>
          <p:cNvGraphicFramePr>
            <a:graphicFrameLocks noGrp="1" noChangeAspect="1"/>
          </p:cNvGraphicFramePr>
          <p:nvPr>
            <p:ph idx="1"/>
            <p:extLst>
              <p:ext uri="{D42A27DB-BD31-4B8C-83A1-F6EECF244321}">
                <p14:modId xmlns:p14="http://schemas.microsoft.com/office/powerpoint/2010/main" val="1131453509"/>
              </p:ext>
            </p:extLst>
          </p:nvPr>
        </p:nvGraphicFramePr>
        <p:xfrm>
          <a:off x="323527" y="1412776"/>
          <a:ext cx="8464861" cy="2736304"/>
        </p:xfrm>
        <a:graphic>
          <a:graphicData uri="http://schemas.openxmlformats.org/presentationml/2006/ole">
            <mc:AlternateContent xmlns:mc="http://schemas.openxmlformats.org/markup-compatibility/2006">
              <mc:Choice xmlns:v="urn:schemas-microsoft-com:vml" Requires="v">
                <p:oleObj spid="_x0000_s99460" name="文档" r:id="rId3" imgW="4782545" imgH="1546980" progId="Word.Document.12">
                  <p:embed/>
                </p:oleObj>
              </mc:Choice>
              <mc:Fallback>
                <p:oleObj name="文档" r:id="rId3" imgW="4782545" imgH="1546980" progId="Word.Document.12">
                  <p:embed/>
                  <p:pic>
                    <p:nvPicPr>
                      <p:cNvPr id="0" name=""/>
                      <p:cNvPicPr/>
                      <p:nvPr/>
                    </p:nvPicPr>
                    <p:blipFill>
                      <a:blip r:embed="rId4"/>
                      <a:stretch>
                        <a:fillRect/>
                      </a:stretch>
                    </p:blipFill>
                    <p:spPr>
                      <a:xfrm>
                        <a:off x="323527" y="1412776"/>
                        <a:ext cx="8464861" cy="2736304"/>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143713912"/>
              </p:ext>
            </p:extLst>
          </p:nvPr>
        </p:nvGraphicFramePr>
        <p:xfrm>
          <a:off x="179512" y="4653136"/>
          <a:ext cx="8836587" cy="936104"/>
        </p:xfrm>
        <a:graphic>
          <a:graphicData uri="http://schemas.openxmlformats.org/presentationml/2006/ole">
            <mc:AlternateContent xmlns:mc="http://schemas.openxmlformats.org/markup-compatibility/2006">
              <mc:Choice xmlns:v="urn:schemas-microsoft-com:vml" Requires="v">
                <p:oleObj spid="_x0000_s99461" name="文档" r:id="rId5" imgW="4600829" imgH="487612" progId="Word.Document.12">
                  <p:embed/>
                </p:oleObj>
              </mc:Choice>
              <mc:Fallback>
                <p:oleObj name="文档" r:id="rId5" imgW="4600829" imgH="487612" progId="Word.Document.12">
                  <p:embed/>
                  <p:pic>
                    <p:nvPicPr>
                      <p:cNvPr id="0" name=""/>
                      <p:cNvPicPr/>
                      <p:nvPr/>
                    </p:nvPicPr>
                    <p:blipFill>
                      <a:blip r:embed="rId6"/>
                      <a:stretch>
                        <a:fillRect/>
                      </a:stretch>
                    </p:blipFill>
                    <p:spPr>
                      <a:xfrm>
                        <a:off x="179512" y="4653136"/>
                        <a:ext cx="8836587" cy="936104"/>
                      </a:xfrm>
                      <a:prstGeom prst="rect">
                        <a:avLst/>
                      </a:prstGeom>
                    </p:spPr>
                  </p:pic>
                </p:oleObj>
              </mc:Fallback>
            </mc:AlternateContent>
          </a:graphicData>
        </a:graphic>
      </p:graphicFrame>
    </p:spTree>
    <p:extLst>
      <p:ext uri="{BB962C8B-B14F-4D97-AF65-F5344CB8AC3E}">
        <p14:creationId xmlns:p14="http://schemas.microsoft.com/office/powerpoint/2010/main" val="372492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2E53320C-E411-43A4-BDD1-5B6BA97570E1}"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smtClean="0"/>
              <a:t>重庆邮电大学                      理学院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151</a:t>
            </a:fld>
            <a:endParaRPr lang="zh-CN" altLang="en-US"/>
          </a:p>
        </p:txBody>
      </p:sp>
      <p:graphicFrame>
        <p:nvGraphicFramePr>
          <p:cNvPr id="7" name="内容占位符 6"/>
          <p:cNvGraphicFramePr>
            <a:graphicFrameLocks noGrp="1" noChangeAspect="1"/>
          </p:cNvGraphicFramePr>
          <p:nvPr>
            <p:ph idx="1"/>
            <p:extLst>
              <p:ext uri="{D42A27DB-BD31-4B8C-83A1-F6EECF244321}">
                <p14:modId xmlns:p14="http://schemas.microsoft.com/office/powerpoint/2010/main" val="2193623981"/>
              </p:ext>
            </p:extLst>
          </p:nvPr>
        </p:nvGraphicFramePr>
        <p:xfrm>
          <a:off x="-27515" y="548680"/>
          <a:ext cx="9259894" cy="1152128"/>
        </p:xfrm>
        <a:graphic>
          <a:graphicData uri="http://schemas.openxmlformats.org/presentationml/2006/ole">
            <mc:AlternateContent xmlns:mc="http://schemas.openxmlformats.org/markup-compatibility/2006">
              <mc:Choice xmlns:v="urn:schemas-microsoft-com:vml" Requires="v">
                <p:oleObj spid="_x0000_s100480" name="文档" r:id="rId3" imgW="4291372" imgH="542270" progId="Word.Document.12">
                  <p:embed/>
                </p:oleObj>
              </mc:Choice>
              <mc:Fallback>
                <p:oleObj name="文档" r:id="rId3" imgW="4291372" imgH="542270" progId="Word.Document.12">
                  <p:embed/>
                  <p:pic>
                    <p:nvPicPr>
                      <p:cNvPr id="0" name=""/>
                      <p:cNvPicPr/>
                      <p:nvPr/>
                    </p:nvPicPr>
                    <p:blipFill>
                      <a:blip r:embed="rId4"/>
                      <a:stretch>
                        <a:fillRect/>
                      </a:stretch>
                    </p:blipFill>
                    <p:spPr>
                      <a:xfrm>
                        <a:off x="-27515" y="548680"/>
                        <a:ext cx="9259894" cy="1152128"/>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152128740"/>
              </p:ext>
            </p:extLst>
          </p:nvPr>
        </p:nvGraphicFramePr>
        <p:xfrm>
          <a:off x="611560" y="1484784"/>
          <a:ext cx="5904656" cy="4511931"/>
        </p:xfrm>
        <a:graphic>
          <a:graphicData uri="http://schemas.openxmlformats.org/presentationml/2006/ole">
            <mc:AlternateContent xmlns:mc="http://schemas.openxmlformats.org/markup-compatibility/2006">
              <mc:Choice xmlns:v="urn:schemas-microsoft-com:vml" Requires="v">
                <p:oleObj spid="_x0000_s100481" name="文档" r:id="rId5" imgW="3735790" imgH="2854110" progId="Word.Document.12">
                  <p:embed/>
                </p:oleObj>
              </mc:Choice>
              <mc:Fallback>
                <p:oleObj name="文档" r:id="rId5" imgW="3735790" imgH="2854110" progId="Word.Document.12">
                  <p:embed/>
                  <p:pic>
                    <p:nvPicPr>
                      <p:cNvPr id="0" name=""/>
                      <p:cNvPicPr/>
                      <p:nvPr/>
                    </p:nvPicPr>
                    <p:blipFill>
                      <a:blip r:embed="rId6"/>
                      <a:stretch>
                        <a:fillRect/>
                      </a:stretch>
                    </p:blipFill>
                    <p:spPr>
                      <a:xfrm>
                        <a:off x="611560" y="1484784"/>
                        <a:ext cx="5904656" cy="4511931"/>
                      </a:xfrm>
                      <a:prstGeom prst="rect">
                        <a:avLst/>
                      </a:prstGeom>
                    </p:spPr>
                  </p:pic>
                </p:oleObj>
              </mc:Fallback>
            </mc:AlternateContent>
          </a:graphicData>
        </a:graphic>
      </p:graphicFrame>
    </p:spTree>
    <p:extLst>
      <p:ext uri="{BB962C8B-B14F-4D97-AF65-F5344CB8AC3E}">
        <p14:creationId xmlns:p14="http://schemas.microsoft.com/office/powerpoint/2010/main" val="765178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A30BF972-F7B4-4F6D-8816-F230DB87D6E5}"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smtClean="0"/>
              <a:t>重庆邮电大学                      理学院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152</a:t>
            </a:fld>
            <a:endParaRPr lang="zh-CN" altLang="en-US"/>
          </a:p>
        </p:txBody>
      </p:sp>
      <p:graphicFrame>
        <p:nvGraphicFramePr>
          <p:cNvPr id="7" name="内容占位符 6"/>
          <p:cNvGraphicFramePr>
            <a:graphicFrameLocks noGrp="1" noChangeAspect="1"/>
          </p:cNvGraphicFramePr>
          <p:nvPr>
            <p:ph idx="1"/>
            <p:extLst>
              <p:ext uri="{D42A27DB-BD31-4B8C-83A1-F6EECF244321}">
                <p14:modId xmlns:p14="http://schemas.microsoft.com/office/powerpoint/2010/main" val="2642841486"/>
              </p:ext>
            </p:extLst>
          </p:nvPr>
        </p:nvGraphicFramePr>
        <p:xfrm>
          <a:off x="179512" y="980728"/>
          <a:ext cx="8736611" cy="4353793"/>
        </p:xfrm>
        <a:graphic>
          <a:graphicData uri="http://schemas.openxmlformats.org/presentationml/2006/ole">
            <mc:AlternateContent xmlns:mc="http://schemas.openxmlformats.org/markup-compatibility/2006">
              <mc:Choice xmlns:v="urn:schemas-microsoft-com:vml" Requires="v">
                <p:oleObj spid="_x0000_s101441" name="文档" r:id="rId3" imgW="3414818" imgH="1701606" progId="Word.Document.12">
                  <p:embed/>
                </p:oleObj>
              </mc:Choice>
              <mc:Fallback>
                <p:oleObj name="文档" r:id="rId3" imgW="3414818" imgH="1701606" progId="Word.Document.12">
                  <p:embed/>
                  <p:pic>
                    <p:nvPicPr>
                      <p:cNvPr id="0" name=""/>
                      <p:cNvPicPr/>
                      <p:nvPr/>
                    </p:nvPicPr>
                    <p:blipFill>
                      <a:blip r:embed="rId4"/>
                      <a:stretch>
                        <a:fillRect/>
                      </a:stretch>
                    </p:blipFill>
                    <p:spPr>
                      <a:xfrm>
                        <a:off x="179512" y="980728"/>
                        <a:ext cx="8736611" cy="4353793"/>
                      </a:xfrm>
                      <a:prstGeom prst="rect">
                        <a:avLst/>
                      </a:prstGeom>
                    </p:spPr>
                  </p:pic>
                </p:oleObj>
              </mc:Fallback>
            </mc:AlternateContent>
          </a:graphicData>
        </a:graphic>
      </p:graphicFrame>
    </p:spTree>
    <p:extLst>
      <p:ext uri="{BB962C8B-B14F-4D97-AF65-F5344CB8AC3E}">
        <p14:creationId xmlns:p14="http://schemas.microsoft.com/office/powerpoint/2010/main" val="62671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A8B39887-7C26-48DE-88EF-066C13C0C5C1}"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smtClean="0"/>
              <a:t>重庆邮电大学                      理学院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153</a:t>
            </a:fld>
            <a:endParaRPr lang="zh-CN" altLang="en-US"/>
          </a:p>
        </p:txBody>
      </p:sp>
      <p:graphicFrame>
        <p:nvGraphicFramePr>
          <p:cNvPr id="7" name="内容占位符 6"/>
          <p:cNvGraphicFramePr>
            <a:graphicFrameLocks noGrp="1" noChangeAspect="1"/>
          </p:cNvGraphicFramePr>
          <p:nvPr>
            <p:ph idx="1"/>
            <p:extLst>
              <p:ext uri="{D42A27DB-BD31-4B8C-83A1-F6EECF244321}">
                <p14:modId xmlns:p14="http://schemas.microsoft.com/office/powerpoint/2010/main" val="1963040603"/>
              </p:ext>
            </p:extLst>
          </p:nvPr>
        </p:nvGraphicFramePr>
        <p:xfrm>
          <a:off x="0" y="404664"/>
          <a:ext cx="8891791" cy="4968552"/>
        </p:xfrm>
        <a:graphic>
          <a:graphicData uri="http://schemas.openxmlformats.org/presentationml/2006/ole">
            <mc:AlternateContent xmlns:mc="http://schemas.openxmlformats.org/markup-compatibility/2006">
              <mc:Choice xmlns:v="urn:schemas-microsoft-com:vml" Requires="v">
                <p:oleObj spid="_x0000_s102528" name="文档" r:id="rId3" imgW="4953826" imgH="2768885" progId="Word.Document.12">
                  <p:embed/>
                </p:oleObj>
              </mc:Choice>
              <mc:Fallback>
                <p:oleObj name="文档" r:id="rId3" imgW="4953826" imgH="2768885" progId="Word.Document.12">
                  <p:embed/>
                  <p:pic>
                    <p:nvPicPr>
                      <p:cNvPr id="0" name=""/>
                      <p:cNvPicPr/>
                      <p:nvPr/>
                    </p:nvPicPr>
                    <p:blipFill>
                      <a:blip r:embed="rId4"/>
                      <a:stretch>
                        <a:fillRect/>
                      </a:stretch>
                    </p:blipFill>
                    <p:spPr>
                      <a:xfrm>
                        <a:off x="0" y="404664"/>
                        <a:ext cx="8891791" cy="4968552"/>
                      </a:xfrm>
                      <a:prstGeom prst="rect">
                        <a:avLst/>
                      </a:prstGeom>
                    </p:spPr>
                  </p:pic>
                </p:oleObj>
              </mc:Fallback>
            </mc:AlternateContent>
          </a:graphicData>
        </a:graphic>
      </p:graphicFrame>
      <p:graphicFrame>
        <p:nvGraphicFramePr>
          <p:cNvPr id="8" name="对象 7"/>
          <p:cNvGraphicFramePr>
            <a:graphicFrameLocks noGrp="1" noChangeAspect="1"/>
          </p:cNvGraphicFramePr>
          <p:nvPr>
            <p:extLst>
              <p:ext uri="{D42A27DB-BD31-4B8C-83A1-F6EECF244321}">
                <p14:modId xmlns:p14="http://schemas.microsoft.com/office/powerpoint/2010/main" val="3612156172"/>
              </p:ext>
            </p:extLst>
          </p:nvPr>
        </p:nvGraphicFramePr>
        <p:xfrm>
          <a:off x="5292080" y="4077072"/>
          <a:ext cx="3594100" cy="2536825"/>
        </p:xfrm>
        <a:graphic>
          <a:graphicData uri="http://schemas.openxmlformats.org/presentationml/2006/ole">
            <mc:AlternateContent xmlns:mc="http://schemas.openxmlformats.org/markup-compatibility/2006">
              <mc:Choice xmlns:v="urn:schemas-microsoft-com:vml" Requires="v">
                <p:oleObj spid="_x0000_s102529" name="文档" r:id="rId5" imgW="2805261" imgH="1978854" progId="Word.Document.12">
                  <p:embed/>
                </p:oleObj>
              </mc:Choice>
              <mc:Fallback>
                <p:oleObj name="文档" r:id="rId5" imgW="2805261" imgH="1978854" progId="Word.Document.12">
                  <p:embed/>
                  <p:pic>
                    <p:nvPicPr>
                      <p:cNvPr id="0" name=""/>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2080" y="4077072"/>
                        <a:ext cx="3594100" cy="253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755466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A49ED938-3619-4D13-AEAB-C31E87415297}"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smtClean="0"/>
              <a:t>重庆邮电大学                      理学院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154</a:t>
            </a:fld>
            <a:endParaRPr lang="zh-CN" altLang="en-US"/>
          </a:p>
        </p:txBody>
      </p:sp>
      <p:graphicFrame>
        <p:nvGraphicFramePr>
          <p:cNvPr id="7" name="内容占位符 6"/>
          <p:cNvGraphicFramePr>
            <a:graphicFrameLocks noGrp="1" noChangeAspect="1"/>
          </p:cNvGraphicFramePr>
          <p:nvPr>
            <p:ph idx="1"/>
            <p:extLst>
              <p:ext uri="{D42A27DB-BD31-4B8C-83A1-F6EECF244321}">
                <p14:modId xmlns:p14="http://schemas.microsoft.com/office/powerpoint/2010/main" val="142995273"/>
              </p:ext>
            </p:extLst>
          </p:nvPr>
        </p:nvGraphicFramePr>
        <p:xfrm>
          <a:off x="2123728" y="116632"/>
          <a:ext cx="3594101" cy="2536826"/>
        </p:xfrm>
        <a:graphic>
          <a:graphicData uri="http://schemas.openxmlformats.org/presentationml/2006/ole">
            <mc:AlternateContent xmlns:mc="http://schemas.openxmlformats.org/markup-compatibility/2006">
              <mc:Choice xmlns:v="urn:schemas-microsoft-com:vml" Requires="v">
                <p:oleObj spid="_x0000_s103552" name="文档" r:id="rId3" imgW="2805261" imgH="1978854" progId="Word.Document.12">
                  <p:embed/>
                </p:oleObj>
              </mc:Choice>
              <mc:Fallback>
                <p:oleObj name="文档" r:id="rId3" imgW="2805261" imgH="1978854" progId="Word.Document.12">
                  <p:embed/>
                  <p:pic>
                    <p:nvPicPr>
                      <p:cNvPr id="0" name=""/>
                      <p:cNvPicPr/>
                      <p:nvPr/>
                    </p:nvPicPr>
                    <p:blipFill>
                      <a:blip r:embed="rId4"/>
                      <a:stretch>
                        <a:fillRect/>
                      </a:stretch>
                    </p:blipFill>
                    <p:spPr>
                      <a:xfrm>
                        <a:off x="2123728" y="116632"/>
                        <a:ext cx="3594101" cy="2536826"/>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297087733"/>
              </p:ext>
            </p:extLst>
          </p:nvPr>
        </p:nvGraphicFramePr>
        <p:xfrm>
          <a:off x="611560" y="2636912"/>
          <a:ext cx="8132500" cy="3744416"/>
        </p:xfrm>
        <a:graphic>
          <a:graphicData uri="http://schemas.openxmlformats.org/presentationml/2006/ole">
            <mc:AlternateContent xmlns:mc="http://schemas.openxmlformats.org/markup-compatibility/2006">
              <mc:Choice xmlns:v="urn:schemas-microsoft-com:vml" Requires="v">
                <p:oleObj spid="_x0000_s103553" name="文档" r:id="rId5" imgW="4172627" imgH="1920240" progId="Word.Document.12">
                  <p:embed/>
                </p:oleObj>
              </mc:Choice>
              <mc:Fallback>
                <p:oleObj name="文档" r:id="rId5" imgW="4172627" imgH="1920240" progId="Word.Document.12">
                  <p:embed/>
                  <p:pic>
                    <p:nvPicPr>
                      <p:cNvPr id="0" name=""/>
                      <p:cNvPicPr/>
                      <p:nvPr/>
                    </p:nvPicPr>
                    <p:blipFill>
                      <a:blip r:embed="rId6"/>
                      <a:stretch>
                        <a:fillRect/>
                      </a:stretch>
                    </p:blipFill>
                    <p:spPr>
                      <a:xfrm>
                        <a:off x="611560" y="2636912"/>
                        <a:ext cx="8132500" cy="3744416"/>
                      </a:xfrm>
                      <a:prstGeom prst="rect">
                        <a:avLst/>
                      </a:prstGeom>
                    </p:spPr>
                  </p:pic>
                </p:oleObj>
              </mc:Fallback>
            </mc:AlternateContent>
          </a:graphicData>
        </a:graphic>
      </p:graphicFrame>
    </p:spTree>
    <p:extLst>
      <p:ext uri="{BB962C8B-B14F-4D97-AF65-F5344CB8AC3E}">
        <p14:creationId xmlns:p14="http://schemas.microsoft.com/office/powerpoint/2010/main" val="1508722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117034F4-2BEE-4605-A738-E4BAB95B3CBE}"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smtClean="0"/>
              <a:t>重庆邮电大学                      理学院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155</a:t>
            </a:fld>
            <a:endParaRPr lang="zh-CN" altLang="en-US"/>
          </a:p>
        </p:txBody>
      </p:sp>
      <p:graphicFrame>
        <p:nvGraphicFramePr>
          <p:cNvPr id="7" name="内容占位符 6"/>
          <p:cNvGraphicFramePr>
            <a:graphicFrameLocks noGrp="1" noChangeAspect="1"/>
          </p:cNvGraphicFramePr>
          <p:nvPr>
            <p:ph idx="1"/>
            <p:extLst>
              <p:ext uri="{D42A27DB-BD31-4B8C-83A1-F6EECF244321}">
                <p14:modId xmlns:p14="http://schemas.microsoft.com/office/powerpoint/2010/main" val="3820451994"/>
              </p:ext>
            </p:extLst>
          </p:nvPr>
        </p:nvGraphicFramePr>
        <p:xfrm>
          <a:off x="107504" y="404664"/>
          <a:ext cx="8599487" cy="1962150"/>
        </p:xfrm>
        <a:graphic>
          <a:graphicData uri="http://schemas.openxmlformats.org/presentationml/2006/ole">
            <mc:AlternateContent xmlns:mc="http://schemas.openxmlformats.org/markup-compatibility/2006">
              <mc:Choice xmlns:v="urn:schemas-microsoft-com:vml" Requires="v">
                <p:oleObj spid="_x0000_s104639" name="文档" r:id="rId3" imgW="3673179" imgH="837858" progId="Word.Document.12">
                  <p:embed/>
                </p:oleObj>
              </mc:Choice>
              <mc:Fallback>
                <p:oleObj name="文档" r:id="rId3" imgW="3673179" imgH="837858" progId="Word.Document.12">
                  <p:embed/>
                  <p:pic>
                    <p:nvPicPr>
                      <p:cNvPr id="0" name=""/>
                      <p:cNvPicPr/>
                      <p:nvPr/>
                    </p:nvPicPr>
                    <p:blipFill>
                      <a:blip r:embed="rId4"/>
                      <a:stretch>
                        <a:fillRect/>
                      </a:stretch>
                    </p:blipFill>
                    <p:spPr>
                      <a:xfrm>
                        <a:off x="107504" y="404664"/>
                        <a:ext cx="8599487" cy="196215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71790373"/>
              </p:ext>
            </p:extLst>
          </p:nvPr>
        </p:nvGraphicFramePr>
        <p:xfrm>
          <a:off x="179512" y="2348880"/>
          <a:ext cx="8764751" cy="3168352"/>
        </p:xfrm>
        <a:graphic>
          <a:graphicData uri="http://schemas.openxmlformats.org/presentationml/2006/ole">
            <mc:AlternateContent xmlns:mc="http://schemas.openxmlformats.org/markup-compatibility/2006">
              <mc:Choice xmlns:v="urn:schemas-microsoft-com:vml" Requires="v">
                <p:oleObj spid="_x0000_s104640" name="文档" r:id="rId5" imgW="4423431" imgH="1597683" progId="Word.Document.12">
                  <p:embed/>
                </p:oleObj>
              </mc:Choice>
              <mc:Fallback>
                <p:oleObj name="文档" r:id="rId5" imgW="4423431" imgH="1597683" progId="Word.Document.12">
                  <p:embed/>
                  <p:pic>
                    <p:nvPicPr>
                      <p:cNvPr id="0" name=""/>
                      <p:cNvPicPr/>
                      <p:nvPr/>
                    </p:nvPicPr>
                    <p:blipFill>
                      <a:blip r:embed="rId6"/>
                      <a:stretch>
                        <a:fillRect/>
                      </a:stretch>
                    </p:blipFill>
                    <p:spPr>
                      <a:xfrm>
                        <a:off x="179512" y="2348880"/>
                        <a:ext cx="8764751" cy="3168352"/>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180223330"/>
              </p:ext>
            </p:extLst>
          </p:nvPr>
        </p:nvGraphicFramePr>
        <p:xfrm>
          <a:off x="5076056" y="4577098"/>
          <a:ext cx="2797175" cy="2305050"/>
        </p:xfrm>
        <a:graphic>
          <a:graphicData uri="http://schemas.openxmlformats.org/presentationml/2006/ole">
            <mc:AlternateContent xmlns:mc="http://schemas.openxmlformats.org/markup-compatibility/2006">
              <mc:Choice xmlns:v="urn:schemas-microsoft-com:vml" Requires="v">
                <p:oleObj spid="_x0000_s104641" name="文档" r:id="rId7" imgW="2797704" imgH="2305007" progId="Word.Document.12">
                  <p:embed/>
                </p:oleObj>
              </mc:Choice>
              <mc:Fallback>
                <p:oleObj name="文档" r:id="rId7" imgW="2797704" imgH="2305007" progId="Word.Document.12">
                  <p:embed/>
                  <p:pic>
                    <p:nvPicPr>
                      <p:cNvPr id="0" name=""/>
                      <p:cNvPicPr/>
                      <p:nvPr/>
                    </p:nvPicPr>
                    <p:blipFill>
                      <a:blip r:embed="rId8"/>
                      <a:stretch>
                        <a:fillRect/>
                      </a:stretch>
                    </p:blipFill>
                    <p:spPr>
                      <a:xfrm>
                        <a:off x="5076056" y="4577098"/>
                        <a:ext cx="2797175" cy="2305050"/>
                      </a:xfrm>
                      <a:prstGeom prst="rect">
                        <a:avLst/>
                      </a:prstGeom>
                    </p:spPr>
                  </p:pic>
                </p:oleObj>
              </mc:Fallback>
            </mc:AlternateContent>
          </a:graphicData>
        </a:graphic>
      </p:graphicFrame>
    </p:spTree>
    <p:extLst>
      <p:ext uri="{BB962C8B-B14F-4D97-AF65-F5344CB8AC3E}">
        <p14:creationId xmlns:p14="http://schemas.microsoft.com/office/powerpoint/2010/main" val="28085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B6F53C5E-A635-48A8-8071-14D80961BBE3}"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smtClean="0"/>
              <a:t>重庆邮电大学                      理学院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156</a:t>
            </a:fld>
            <a:endParaRPr lang="zh-CN" altLang="en-US"/>
          </a:p>
        </p:txBody>
      </p:sp>
      <p:graphicFrame>
        <p:nvGraphicFramePr>
          <p:cNvPr id="7" name="内容占位符 6"/>
          <p:cNvGraphicFramePr>
            <a:graphicFrameLocks noGrp="1" noChangeAspect="1"/>
          </p:cNvGraphicFramePr>
          <p:nvPr>
            <p:ph idx="1"/>
            <p:extLst>
              <p:ext uri="{D42A27DB-BD31-4B8C-83A1-F6EECF244321}">
                <p14:modId xmlns:p14="http://schemas.microsoft.com/office/powerpoint/2010/main" val="4280365944"/>
              </p:ext>
            </p:extLst>
          </p:nvPr>
        </p:nvGraphicFramePr>
        <p:xfrm>
          <a:off x="323528" y="476672"/>
          <a:ext cx="8502650" cy="6072187"/>
        </p:xfrm>
        <a:graphic>
          <a:graphicData uri="http://schemas.openxmlformats.org/presentationml/2006/ole">
            <mc:AlternateContent xmlns:mc="http://schemas.openxmlformats.org/markup-compatibility/2006">
              <mc:Choice xmlns:v="urn:schemas-microsoft-com:vml" Requires="v">
                <p:oleObj spid="_x0000_s105537" name="文档" r:id="rId3" imgW="4180904" imgH="2985721" progId="Word.Document.12">
                  <p:embed/>
                </p:oleObj>
              </mc:Choice>
              <mc:Fallback>
                <p:oleObj name="文档" r:id="rId3" imgW="4180904" imgH="2985721" progId="Word.Document.12">
                  <p:embed/>
                  <p:pic>
                    <p:nvPicPr>
                      <p:cNvPr id="0" name=""/>
                      <p:cNvPicPr/>
                      <p:nvPr/>
                    </p:nvPicPr>
                    <p:blipFill>
                      <a:blip r:embed="rId4"/>
                      <a:stretch>
                        <a:fillRect/>
                      </a:stretch>
                    </p:blipFill>
                    <p:spPr>
                      <a:xfrm>
                        <a:off x="323528" y="476672"/>
                        <a:ext cx="8502650" cy="6072187"/>
                      </a:xfrm>
                      <a:prstGeom prst="rect">
                        <a:avLst/>
                      </a:prstGeom>
                    </p:spPr>
                  </p:pic>
                </p:oleObj>
              </mc:Fallback>
            </mc:AlternateContent>
          </a:graphicData>
        </a:graphic>
      </p:graphicFrame>
    </p:spTree>
    <p:extLst>
      <p:ext uri="{BB962C8B-B14F-4D97-AF65-F5344CB8AC3E}">
        <p14:creationId xmlns:p14="http://schemas.microsoft.com/office/powerpoint/2010/main" val="286796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260648"/>
            <a:ext cx="4303390" cy="1119658"/>
          </a:xfrm>
        </p:spPr>
        <p:txBody>
          <a:bodyPr>
            <a:normAutofit/>
          </a:bodyPr>
          <a:lstStyle/>
          <a:p>
            <a:r>
              <a:rPr lang="en-US" altLang="zh-CN" sz="2800" b="1" dirty="0" smtClean="0">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2800" b="1"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b="1"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Petri</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网的运行</a:t>
            </a:r>
            <a:r>
              <a:rPr lang="zh-CN" altLang="zh-CN" sz="2800" b="1" dirty="0" smtClean="0">
                <a:latin typeface="Times New Roman" panose="02020603050405020304" pitchFamily="18" charset="0"/>
                <a:ea typeface="华文楷体" panose="02010600040101010101" pitchFamily="2" charset="-122"/>
                <a:cs typeface="Times New Roman" panose="02020603050405020304" pitchFamily="18" charset="0"/>
              </a:rPr>
              <a:t>规则</a:t>
            </a:r>
            <a:endParaRPr lang="zh-CN" altLang="en-US"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4" name="日期占位符 3"/>
          <p:cNvSpPr>
            <a:spLocks noGrp="1"/>
          </p:cNvSpPr>
          <p:nvPr>
            <p:ph type="dt" sz="half" idx="10"/>
          </p:nvPr>
        </p:nvSpPr>
        <p:spPr/>
        <p:txBody>
          <a:bodyPr/>
          <a:lstStyle/>
          <a:p>
            <a:fld id="{A7225ECF-1772-4715-9F53-2251094EBCCA}"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smtClean="0"/>
              <a:t>重庆邮电大学                      理学院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157</a:t>
            </a:fld>
            <a:endParaRPr lang="zh-CN" altLang="en-US"/>
          </a:p>
        </p:txBody>
      </p:sp>
      <p:graphicFrame>
        <p:nvGraphicFramePr>
          <p:cNvPr id="7" name="内容占位符 6"/>
          <p:cNvGraphicFramePr>
            <a:graphicFrameLocks noGrp="1" noChangeAspect="1"/>
          </p:cNvGraphicFramePr>
          <p:nvPr>
            <p:ph idx="1"/>
            <p:extLst>
              <p:ext uri="{D42A27DB-BD31-4B8C-83A1-F6EECF244321}">
                <p14:modId xmlns:p14="http://schemas.microsoft.com/office/powerpoint/2010/main" val="2916744356"/>
              </p:ext>
            </p:extLst>
          </p:nvPr>
        </p:nvGraphicFramePr>
        <p:xfrm>
          <a:off x="179512" y="1556792"/>
          <a:ext cx="8618340" cy="3793653"/>
        </p:xfrm>
        <a:graphic>
          <a:graphicData uri="http://schemas.openxmlformats.org/presentationml/2006/ole">
            <mc:AlternateContent xmlns:mc="http://schemas.openxmlformats.org/markup-compatibility/2006">
              <mc:Choice xmlns:v="urn:schemas-microsoft-com:vml" Requires="v">
                <p:oleObj spid="_x0000_s106562" name="文档" r:id="rId3" imgW="3174090" imgH="1397748" progId="Word.Document.12">
                  <p:embed/>
                </p:oleObj>
              </mc:Choice>
              <mc:Fallback>
                <p:oleObj name="文档" r:id="rId3" imgW="3174090" imgH="1397748" progId="Word.Document.12">
                  <p:embed/>
                  <p:pic>
                    <p:nvPicPr>
                      <p:cNvPr id="0" name=""/>
                      <p:cNvPicPr/>
                      <p:nvPr/>
                    </p:nvPicPr>
                    <p:blipFill>
                      <a:blip r:embed="rId4"/>
                      <a:stretch>
                        <a:fillRect/>
                      </a:stretch>
                    </p:blipFill>
                    <p:spPr>
                      <a:xfrm>
                        <a:off x="179512" y="1556792"/>
                        <a:ext cx="8618340" cy="3793653"/>
                      </a:xfrm>
                      <a:prstGeom prst="rect">
                        <a:avLst/>
                      </a:prstGeom>
                    </p:spPr>
                  </p:pic>
                </p:oleObj>
              </mc:Fallback>
            </mc:AlternateContent>
          </a:graphicData>
        </a:graphic>
      </p:graphicFrame>
    </p:spTree>
    <p:extLst>
      <p:ext uri="{BB962C8B-B14F-4D97-AF65-F5344CB8AC3E}">
        <p14:creationId xmlns:p14="http://schemas.microsoft.com/office/powerpoint/2010/main" val="325633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2DBDAC7-40FB-4CB8-B8ED-745DDC0E70FD}"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smtClean="0"/>
              <a:t>重庆邮电大学                      理学院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158</a:t>
            </a:fld>
            <a:endParaRPr lang="zh-CN" altLang="en-US"/>
          </a:p>
        </p:txBody>
      </p:sp>
      <p:graphicFrame>
        <p:nvGraphicFramePr>
          <p:cNvPr id="7" name="内容占位符 6"/>
          <p:cNvGraphicFramePr>
            <a:graphicFrameLocks noGrp="1" noChangeAspect="1"/>
          </p:cNvGraphicFramePr>
          <p:nvPr>
            <p:ph idx="1"/>
            <p:extLst>
              <p:ext uri="{D42A27DB-BD31-4B8C-83A1-F6EECF244321}">
                <p14:modId xmlns:p14="http://schemas.microsoft.com/office/powerpoint/2010/main" val="253480836"/>
              </p:ext>
            </p:extLst>
          </p:nvPr>
        </p:nvGraphicFramePr>
        <p:xfrm>
          <a:off x="251520" y="3140968"/>
          <a:ext cx="8577014" cy="1816469"/>
        </p:xfrm>
        <a:graphic>
          <a:graphicData uri="http://schemas.openxmlformats.org/presentationml/2006/ole">
            <mc:AlternateContent xmlns:mc="http://schemas.openxmlformats.org/markup-compatibility/2006">
              <mc:Choice xmlns:v="urn:schemas-microsoft-com:vml" Requires="v">
                <p:oleObj spid="_x0000_s107648" name="文档" r:id="rId3" imgW="3606250" imgH="674242" progId="Word.Document.12">
                  <p:embed/>
                </p:oleObj>
              </mc:Choice>
              <mc:Fallback>
                <p:oleObj name="文档" r:id="rId3" imgW="3606250" imgH="674242" progId="Word.Document.12">
                  <p:embed/>
                  <p:pic>
                    <p:nvPicPr>
                      <p:cNvPr id="0" name=""/>
                      <p:cNvPicPr/>
                      <p:nvPr/>
                    </p:nvPicPr>
                    <p:blipFill>
                      <a:blip r:embed="rId4"/>
                      <a:stretch>
                        <a:fillRect/>
                      </a:stretch>
                    </p:blipFill>
                    <p:spPr>
                      <a:xfrm>
                        <a:off x="251520" y="3140968"/>
                        <a:ext cx="8577014" cy="1816469"/>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4071544156"/>
              </p:ext>
            </p:extLst>
          </p:nvPr>
        </p:nvGraphicFramePr>
        <p:xfrm>
          <a:off x="0" y="548680"/>
          <a:ext cx="8664733" cy="2304256"/>
        </p:xfrm>
        <a:graphic>
          <a:graphicData uri="http://schemas.openxmlformats.org/presentationml/2006/ole">
            <mc:AlternateContent xmlns:mc="http://schemas.openxmlformats.org/markup-compatibility/2006">
              <mc:Choice xmlns:v="urn:schemas-microsoft-com:vml" Requires="v">
                <p:oleObj spid="_x0000_s107649" name="文档" r:id="rId5" imgW="3760618" imgH="999676" progId="Word.Document.12">
                  <p:embed/>
                </p:oleObj>
              </mc:Choice>
              <mc:Fallback>
                <p:oleObj name="文档" r:id="rId5" imgW="3760618" imgH="999676" progId="Word.Document.12">
                  <p:embed/>
                  <p:pic>
                    <p:nvPicPr>
                      <p:cNvPr id="0" name=""/>
                      <p:cNvPicPr/>
                      <p:nvPr/>
                    </p:nvPicPr>
                    <p:blipFill>
                      <a:blip r:embed="rId6"/>
                      <a:stretch>
                        <a:fillRect/>
                      </a:stretch>
                    </p:blipFill>
                    <p:spPr>
                      <a:xfrm>
                        <a:off x="0" y="548680"/>
                        <a:ext cx="8664733" cy="2304256"/>
                      </a:xfrm>
                      <a:prstGeom prst="rect">
                        <a:avLst/>
                      </a:prstGeom>
                    </p:spPr>
                  </p:pic>
                </p:oleObj>
              </mc:Fallback>
            </mc:AlternateContent>
          </a:graphicData>
        </a:graphic>
      </p:graphicFrame>
    </p:spTree>
    <p:extLst>
      <p:ext uri="{BB962C8B-B14F-4D97-AF65-F5344CB8AC3E}">
        <p14:creationId xmlns:p14="http://schemas.microsoft.com/office/powerpoint/2010/main" val="2104567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1A2099E5-94AB-4216-AF2F-B0C5174179BE}"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smtClean="0"/>
              <a:t>重庆邮电大学                      理学院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159</a:t>
            </a:fld>
            <a:endParaRPr lang="zh-CN" altLang="en-US"/>
          </a:p>
        </p:txBody>
      </p:sp>
      <p:graphicFrame>
        <p:nvGraphicFramePr>
          <p:cNvPr id="7" name="内容占位符 6"/>
          <p:cNvGraphicFramePr>
            <a:graphicFrameLocks noGrp="1" noChangeAspect="1"/>
          </p:cNvGraphicFramePr>
          <p:nvPr>
            <p:ph idx="1"/>
            <p:extLst>
              <p:ext uri="{D42A27DB-BD31-4B8C-83A1-F6EECF244321}">
                <p14:modId xmlns:p14="http://schemas.microsoft.com/office/powerpoint/2010/main" val="2153767464"/>
              </p:ext>
            </p:extLst>
          </p:nvPr>
        </p:nvGraphicFramePr>
        <p:xfrm>
          <a:off x="273050" y="981075"/>
          <a:ext cx="8826500" cy="3240088"/>
        </p:xfrm>
        <a:graphic>
          <a:graphicData uri="http://schemas.openxmlformats.org/presentationml/2006/ole">
            <mc:AlternateContent xmlns:mc="http://schemas.openxmlformats.org/markup-compatibility/2006">
              <mc:Choice xmlns:v="urn:schemas-microsoft-com:vml" Requires="v">
                <p:oleObj spid="_x0000_s108609" name="文档" r:id="rId3" imgW="4276454" imgH="1569940" progId="Word.Document.12">
                  <p:embed/>
                </p:oleObj>
              </mc:Choice>
              <mc:Fallback>
                <p:oleObj name="文档" r:id="rId3" imgW="4276454" imgH="1569940" progId="Word.Document.12">
                  <p:embed/>
                  <p:pic>
                    <p:nvPicPr>
                      <p:cNvPr id="0" name=""/>
                      <p:cNvPicPr/>
                      <p:nvPr/>
                    </p:nvPicPr>
                    <p:blipFill>
                      <a:blip r:embed="rId4"/>
                      <a:stretch>
                        <a:fillRect/>
                      </a:stretch>
                    </p:blipFill>
                    <p:spPr>
                      <a:xfrm>
                        <a:off x="273050" y="981075"/>
                        <a:ext cx="8826500" cy="3240088"/>
                      </a:xfrm>
                      <a:prstGeom prst="rect">
                        <a:avLst/>
                      </a:prstGeom>
                    </p:spPr>
                  </p:pic>
                </p:oleObj>
              </mc:Fallback>
            </mc:AlternateContent>
          </a:graphicData>
        </a:graphic>
      </p:graphicFrame>
    </p:spTree>
    <p:extLst>
      <p:ext uri="{BB962C8B-B14F-4D97-AF65-F5344CB8AC3E}">
        <p14:creationId xmlns:p14="http://schemas.microsoft.com/office/powerpoint/2010/main" val="2826855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2286000" y="457200"/>
            <a:ext cx="47339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b="1" dirty="0" smtClean="0">
                <a:latin typeface="华文楷体" panose="02010600040101010101" pitchFamily="2" charset="-122"/>
                <a:ea typeface="华文楷体" panose="02010600040101010101" pitchFamily="2" charset="-122"/>
              </a:rPr>
              <a:t>(</a:t>
            </a:r>
            <a:r>
              <a:rPr kumimoji="1" lang="zh-CN" altLang="en-US" sz="2400" b="1" dirty="0" smtClean="0">
                <a:latin typeface="华文楷体" panose="02010600040101010101" pitchFamily="2" charset="-122"/>
                <a:ea typeface="华文楷体" panose="02010600040101010101" pitchFamily="2" charset="-122"/>
              </a:rPr>
              <a:t>二</a:t>
            </a:r>
            <a:r>
              <a:rPr kumimoji="1" lang="en-US" altLang="zh-CN" sz="2400" b="1" dirty="0" smtClean="0">
                <a:latin typeface="华文楷体" panose="02010600040101010101" pitchFamily="2" charset="-122"/>
                <a:ea typeface="华文楷体" panose="02010600040101010101" pitchFamily="2" charset="-122"/>
              </a:rPr>
              <a:t>) </a:t>
            </a:r>
            <a:r>
              <a:rPr kumimoji="1" lang="zh-CN" altLang="en-US" sz="2400" b="1" dirty="0" smtClean="0">
                <a:latin typeface="华文楷体" panose="02010600040101010101" pitchFamily="2" charset="-122"/>
                <a:ea typeface="华文楷体" panose="02010600040101010101" pitchFamily="2" charset="-122"/>
              </a:rPr>
              <a:t>固 </a:t>
            </a:r>
            <a:r>
              <a:rPr kumimoji="1" lang="zh-CN" altLang="en-US" sz="2400" b="1" dirty="0">
                <a:latin typeface="华文楷体" panose="02010600040101010101" pitchFamily="2" charset="-122"/>
                <a:ea typeface="华文楷体" panose="02010600040101010101" pitchFamily="2" charset="-122"/>
              </a:rPr>
              <a:t>定 起 点 的 最 短 路</a:t>
            </a:r>
            <a:endParaRPr kumimoji="1" lang="zh-CN" altLang="en-US" sz="2400" dirty="0">
              <a:latin typeface="华文楷体" panose="02010600040101010101" pitchFamily="2" charset="-122"/>
              <a:ea typeface="华文楷体" panose="02010600040101010101" pitchFamily="2" charset="-122"/>
            </a:endParaRPr>
          </a:p>
        </p:txBody>
      </p:sp>
      <p:sp>
        <p:nvSpPr>
          <p:cNvPr id="23555" name="Rectangle 3"/>
          <p:cNvSpPr>
            <a:spLocks noChangeArrowheads="1"/>
          </p:cNvSpPr>
          <p:nvPr/>
        </p:nvSpPr>
        <p:spPr bwMode="auto">
          <a:xfrm>
            <a:off x="1219200" y="1371600"/>
            <a:ext cx="719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dirty="0">
                <a:latin typeface="华文楷体" panose="02010600040101010101" pitchFamily="2" charset="-122"/>
                <a:ea typeface="华文楷体" panose="02010600040101010101" pitchFamily="2" charset="-122"/>
              </a:rPr>
              <a:t>最短路是一条路径，且最短路的任一段也是最短路。</a:t>
            </a:r>
          </a:p>
        </p:txBody>
      </p:sp>
      <mc:AlternateContent xmlns:mc="http://schemas.openxmlformats.org/markup-compatibility/2006" xmlns:a14="http://schemas.microsoft.com/office/drawing/2010/main">
        <mc:Choice Requires="a14">
          <p:sp>
            <p:nvSpPr>
              <p:cNvPr id="23556" name="Rectangle 4"/>
              <p:cNvSpPr>
                <a:spLocks noChangeArrowheads="1"/>
              </p:cNvSpPr>
              <p:nvPr/>
            </p:nvSpPr>
            <p:spPr bwMode="auto">
              <a:xfrm>
                <a:off x="685800" y="1828800"/>
                <a:ext cx="7270750" cy="83099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r>
                  <a:rPr kumimoji="1" lang="en-US" altLang="zh-CN" sz="2400" dirty="0" smtClean="0">
                    <a:latin typeface="华文楷体" panose="02010600040101010101" pitchFamily="2" charset="-122"/>
                    <a:ea typeface="华文楷体" panose="02010600040101010101" pitchFamily="2" charset="-122"/>
                  </a:rPr>
                  <a:t>       </a:t>
                </a:r>
                <a:r>
                  <a:rPr kumimoji="1" lang="zh-CN" altLang="en-US" sz="2400" dirty="0">
                    <a:latin typeface="华文楷体" panose="02010600040101010101" pitchFamily="2" charset="-122"/>
                    <a:ea typeface="华文楷体" panose="02010600040101010101" pitchFamily="2" charset="-122"/>
                  </a:rPr>
                  <a:t>假设</a:t>
                </a:r>
                <a:r>
                  <a:rPr kumimoji="1" lang="zh-CN" altLang="en-US" sz="2400" dirty="0" smtClean="0">
                    <a:latin typeface="华文楷体" panose="02010600040101010101" pitchFamily="2" charset="-122"/>
                    <a:ea typeface="华文楷体" panose="02010600040101010101" pitchFamily="2" charset="-122"/>
                  </a:rPr>
                  <a:t>在</a:t>
                </a:r>
                <a14:m>
                  <m:oMath xmlns:m="http://schemas.openxmlformats.org/officeDocument/2006/math">
                    <m:sSub>
                      <m:sSubPr>
                        <m:ctrlPr>
                          <a:rPr kumimoji="1" lang="en-US" altLang="zh-CN" sz="2400" i="1" smtClean="0">
                            <a:latin typeface="Cambria Math"/>
                            <a:ea typeface="华文楷体" panose="02010600040101010101" pitchFamily="2" charset="-122"/>
                          </a:rPr>
                        </m:ctrlPr>
                      </m:sSubPr>
                      <m:e>
                        <m:r>
                          <a:rPr kumimoji="1" lang="en-US" altLang="zh-CN" sz="2400" b="0" i="1" smtClean="0">
                            <a:latin typeface="Cambria Math"/>
                            <a:ea typeface="华文楷体" panose="02010600040101010101" pitchFamily="2" charset="-122"/>
                          </a:rPr>
                          <m:t>𝑢</m:t>
                        </m:r>
                      </m:e>
                      <m:sub>
                        <m:r>
                          <a:rPr kumimoji="1" lang="en-US" altLang="zh-CN" sz="2400" b="0" i="1" smtClean="0">
                            <a:latin typeface="Cambria Math"/>
                            <a:ea typeface="华文楷体" panose="02010600040101010101" pitchFamily="2" charset="-122"/>
                          </a:rPr>
                          <m:t>0</m:t>
                        </m:r>
                      </m:sub>
                    </m:sSub>
                    <m:r>
                      <a:rPr kumimoji="1" lang="en-US" altLang="zh-CN" sz="2400" b="0" i="1" smtClean="0">
                        <a:latin typeface="Cambria Math"/>
                        <a:ea typeface="华文楷体" panose="02010600040101010101" pitchFamily="2" charset="-122"/>
                      </a:rPr>
                      <m:t>−</m:t>
                    </m:r>
                    <m:sSub>
                      <m:sSubPr>
                        <m:ctrlPr>
                          <a:rPr kumimoji="1" lang="en-US" altLang="zh-CN" sz="2400" b="0" i="1" smtClean="0">
                            <a:latin typeface="Cambria Math"/>
                            <a:ea typeface="华文楷体" panose="02010600040101010101" pitchFamily="2" charset="-122"/>
                          </a:rPr>
                        </m:ctrlPr>
                      </m:sSubPr>
                      <m:e>
                        <m:r>
                          <a:rPr kumimoji="1" lang="en-US" altLang="zh-CN" sz="2400" b="0" i="1" smtClean="0">
                            <a:latin typeface="Cambria Math"/>
                            <a:ea typeface="华文楷体" panose="02010600040101010101" pitchFamily="2" charset="-122"/>
                          </a:rPr>
                          <m:t>𝑣</m:t>
                        </m:r>
                      </m:e>
                      <m:sub>
                        <m:r>
                          <a:rPr kumimoji="1" lang="en-US" altLang="zh-CN" sz="2400" b="0" i="1" smtClean="0">
                            <a:latin typeface="Cambria Math"/>
                            <a:ea typeface="华文楷体" panose="02010600040101010101" pitchFamily="2" charset="-122"/>
                          </a:rPr>
                          <m:t>0</m:t>
                        </m:r>
                      </m:sub>
                    </m:sSub>
                  </m:oMath>
                </a14:m>
                <a:r>
                  <a:rPr kumimoji="1" lang="zh-CN" altLang="en-US" sz="2400" dirty="0">
                    <a:latin typeface="华文楷体" panose="02010600040101010101" pitchFamily="2" charset="-122"/>
                    <a:ea typeface="华文楷体" panose="02010600040101010101" pitchFamily="2" charset="-122"/>
                  </a:rPr>
                  <a:t>的最短路中只取一条，则从</a:t>
                </a:r>
                <a14:m>
                  <m:oMath xmlns:m="http://schemas.openxmlformats.org/officeDocument/2006/math">
                    <m:sSub>
                      <m:sSubPr>
                        <m:ctrlPr>
                          <a:rPr kumimoji="1" lang="en-US" altLang="zh-CN" sz="2400" i="1">
                            <a:latin typeface="Cambria Math"/>
                            <a:ea typeface="华文楷体" panose="02010600040101010101" pitchFamily="2" charset="-122"/>
                          </a:rPr>
                        </m:ctrlPr>
                      </m:sSubPr>
                      <m:e>
                        <m:r>
                          <a:rPr kumimoji="1" lang="en-US" altLang="zh-CN" sz="2400" i="1">
                            <a:latin typeface="Cambria Math"/>
                            <a:ea typeface="华文楷体" panose="02010600040101010101" pitchFamily="2" charset="-122"/>
                          </a:rPr>
                          <m:t>𝑢</m:t>
                        </m:r>
                      </m:e>
                      <m:sub>
                        <m:r>
                          <a:rPr kumimoji="1" lang="en-US" altLang="zh-CN" sz="2400" i="1">
                            <a:latin typeface="Cambria Math"/>
                            <a:ea typeface="华文楷体" panose="02010600040101010101" pitchFamily="2" charset="-122"/>
                          </a:rPr>
                          <m:t>0</m:t>
                        </m:r>
                      </m:sub>
                    </m:sSub>
                  </m:oMath>
                </a14:m>
                <a:r>
                  <a:rPr kumimoji="1" lang="zh-CN" altLang="en-US" sz="2400" dirty="0">
                    <a:latin typeface="华文楷体" panose="02010600040101010101" pitchFamily="2" charset="-122"/>
                    <a:ea typeface="华文楷体" panose="02010600040101010101" pitchFamily="2" charset="-122"/>
                  </a:rPr>
                  <a:t>到其余顶点的最短路将构成一棵以</a:t>
                </a:r>
                <a14:m>
                  <m:oMath xmlns:m="http://schemas.openxmlformats.org/officeDocument/2006/math">
                    <m:sSub>
                      <m:sSubPr>
                        <m:ctrlPr>
                          <a:rPr kumimoji="1" lang="en-US" altLang="zh-CN" sz="2400" i="1">
                            <a:latin typeface="Cambria Math"/>
                            <a:ea typeface="华文楷体" panose="02010600040101010101" pitchFamily="2" charset="-122"/>
                          </a:rPr>
                        </m:ctrlPr>
                      </m:sSubPr>
                      <m:e>
                        <m:r>
                          <a:rPr kumimoji="1" lang="en-US" altLang="zh-CN" sz="2400" i="1">
                            <a:latin typeface="Cambria Math"/>
                            <a:ea typeface="华文楷体" panose="02010600040101010101" pitchFamily="2" charset="-122"/>
                          </a:rPr>
                          <m:t>𝑢</m:t>
                        </m:r>
                      </m:e>
                      <m:sub>
                        <m:r>
                          <a:rPr kumimoji="1" lang="en-US" altLang="zh-CN" sz="2400" i="1">
                            <a:latin typeface="Cambria Math"/>
                            <a:ea typeface="华文楷体" panose="02010600040101010101" pitchFamily="2" charset="-122"/>
                          </a:rPr>
                          <m:t>0</m:t>
                        </m:r>
                      </m:sub>
                    </m:sSub>
                  </m:oMath>
                </a14:m>
                <a:r>
                  <a:rPr kumimoji="1" lang="zh-CN" altLang="en-US" sz="2400" dirty="0">
                    <a:latin typeface="华文楷体" panose="02010600040101010101" pitchFamily="2" charset="-122"/>
                    <a:ea typeface="华文楷体" panose="02010600040101010101" pitchFamily="2" charset="-122"/>
                  </a:rPr>
                  <a:t>为根的树。</a:t>
                </a:r>
              </a:p>
            </p:txBody>
          </p:sp>
        </mc:Choice>
        <mc:Fallback xmlns="">
          <p:sp>
            <p:nvSpPr>
              <p:cNvPr id="23556" name="Rectangle 4"/>
              <p:cNvSpPr>
                <a:spLocks noRot="1" noChangeAspect="1" noMove="1" noResize="1" noEditPoints="1" noAdjustHandles="1" noChangeArrowheads="1" noChangeShapeType="1" noTextEdit="1"/>
              </p:cNvSpPr>
              <p:nvPr/>
            </p:nvSpPr>
            <p:spPr bwMode="auto">
              <a:xfrm>
                <a:off x="685800" y="1828800"/>
                <a:ext cx="7270750" cy="830997"/>
              </a:xfrm>
              <a:prstGeom prst="rect">
                <a:avLst/>
              </a:prstGeom>
              <a:blipFill rotWithShape="1">
                <a:blip r:embed="rId3"/>
                <a:stretch>
                  <a:fillRect l="-1342" t="-5882" r="-252" b="-1617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3557" name="Rectangle 5"/>
          <p:cNvSpPr>
            <a:spLocks noChangeArrowheads="1"/>
          </p:cNvSpPr>
          <p:nvPr/>
        </p:nvSpPr>
        <p:spPr bwMode="auto">
          <a:xfrm>
            <a:off x="395288" y="4652963"/>
            <a:ext cx="7848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a:latin typeface="华文楷体" panose="02010600040101010101" pitchFamily="2" charset="-122"/>
                <a:ea typeface="华文楷体" panose="02010600040101010101" pitchFamily="2" charset="-122"/>
              </a:rPr>
              <a:t>      </a:t>
            </a:r>
            <a:r>
              <a:rPr kumimoji="1" lang="zh-CN" altLang="en-US" sz="2400">
                <a:latin typeface="华文楷体" panose="02010600040101010101" pitchFamily="2" charset="-122"/>
                <a:ea typeface="华文楷体" panose="02010600040101010101" pitchFamily="2" charset="-122"/>
              </a:rPr>
              <a:t>因此，  可采用树生长的过程来求指定顶点到其余顶点的最短路。</a:t>
            </a:r>
          </a:p>
        </p:txBody>
      </p:sp>
      <p:graphicFrame>
        <p:nvGraphicFramePr>
          <p:cNvPr id="23558" name="Object 6"/>
          <p:cNvGraphicFramePr>
            <a:graphicFrameLocks noChangeAspect="1"/>
          </p:cNvGraphicFramePr>
          <p:nvPr>
            <p:extLst>
              <p:ext uri="{D42A27DB-BD31-4B8C-83A1-F6EECF244321}">
                <p14:modId xmlns:p14="http://schemas.microsoft.com/office/powerpoint/2010/main" val="1640559953"/>
              </p:ext>
            </p:extLst>
          </p:nvPr>
        </p:nvGraphicFramePr>
        <p:xfrm>
          <a:off x="684213" y="2708275"/>
          <a:ext cx="3157537" cy="1893888"/>
        </p:xfrm>
        <a:graphic>
          <a:graphicData uri="http://schemas.openxmlformats.org/presentationml/2006/ole">
            <mc:AlternateContent xmlns:mc="http://schemas.openxmlformats.org/markup-compatibility/2006">
              <mc:Choice xmlns:v="urn:schemas-microsoft-com:vml" Requires="v">
                <p:oleObj spid="_x0000_s15561" name="位图图像" r:id="rId4" imgW="14342857" imgH="7790476" progId="PBrush">
                  <p:embed/>
                </p:oleObj>
              </mc:Choice>
              <mc:Fallback>
                <p:oleObj name="位图图像" r:id="rId4" imgW="14342857" imgH="7790476"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213" y="2708275"/>
                        <a:ext cx="3157537" cy="189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559" name="Object 7"/>
          <p:cNvGraphicFramePr>
            <a:graphicFrameLocks noChangeAspect="1"/>
          </p:cNvGraphicFramePr>
          <p:nvPr>
            <p:extLst>
              <p:ext uri="{D42A27DB-BD31-4B8C-83A1-F6EECF244321}">
                <p14:modId xmlns:p14="http://schemas.microsoft.com/office/powerpoint/2010/main" val="1399302992"/>
              </p:ext>
            </p:extLst>
          </p:nvPr>
        </p:nvGraphicFramePr>
        <p:xfrm>
          <a:off x="4787900" y="2781300"/>
          <a:ext cx="2520950" cy="1874838"/>
        </p:xfrm>
        <a:graphic>
          <a:graphicData uri="http://schemas.openxmlformats.org/presentationml/2006/ole">
            <mc:AlternateContent xmlns:mc="http://schemas.openxmlformats.org/markup-compatibility/2006">
              <mc:Choice xmlns:v="urn:schemas-microsoft-com:vml" Requires="v">
                <p:oleObj spid="_x0000_s15562" name="位图图像" r:id="rId6" imgW="14342857" imgH="7914286" progId="Paint.Picture">
                  <p:embed/>
                </p:oleObj>
              </mc:Choice>
              <mc:Fallback>
                <p:oleObj name="位图图像" r:id="rId6" imgW="14342857" imgH="7914286" progId="Paint.Picture">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7900" y="2781300"/>
                        <a:ext cx="2520950" cy="187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3560" name="Group 8"/>
          <p:cNvGrpSpPr>
            <a:grpSpLocks/>
          </p:cNvGrpSpPr>
          <p:nvPr/>
        </p:nvGrpSpPr>
        <p:grpSpPr bwMode="auto">
          <a:xfrm>
            <a:off x="1547813" y="5249863"/>
            <a:ext cx="5922962" cy="1608137"/>
            <a:chOff x="432" y="3113"/>
            <a:chExt cx="3731" cy="1013"/>
          </a:xfrm>
        </p:grpSpPr>
        <p:grpSp>
          <p:nvGrpSpPr>
            <p:cNvPr id="23561" name="Group 9"/>
            <p:cNvGrpSpPr>
              <a:grpSpLocks/>
            </p:cNvGrpSpPr>
            <p:nvPr/>
          </p:nvGrpSpPr>
          <p:grpSpPr bwMode="auto">
            <a:xfrm>
              <a:off x="690" y="3360"/>
              <a:ext cx="3216" cy="528"/>
              <a:chOff x="672" y="3360"/>
              <a:chExt cx="3216" cy="528"/>
            </a:xfrm>
          </p:grpSpPr>
          <p:sp>
            <p:nvSpPr>
              <p:cNvPr id="23562" name="Oval 10"/>
              <p:cNvSpPr>
                <a:spLocks noChangeArrowheads="1"/>
              </p:cNvSpPr>
              <p:nvPr/>
            </p:nvSpPr>
            <p:spPr bwMode="auto">
              <a:xfrm>
                <a:off x="672" y="3648"/>
                <a:ext cx="48" cy="48"/>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华文楷体" panose="02010600040101010101" pitchFamily="2" charset="-122"/>
                  <a:ea typeface="华文楷体" panose="02010600040101010101" pitchFamily="2" charset="-122"/>
                </a:endParaRPr>
              </a:p>
            </p:txBody>
          </p:sp>
          <p:sp>
            <p:nvSpPr>
              <p:cNvPr id="23563" name="Oval 11"/>
              <p:cNvSpPr>
                <a:spLocks noChangeArrowheads="1"/>
              </p:cNvSpPr>
              <p:nvPr/>
            </p:nvSpPr>
            <p:spPr bwMode="auto">
              <a:xfrm>
                <a:off x="960" y="3360"/>
                <a:ext cx="48" cy="48"/>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华文楷体" panose="02010600040101010101" pitchFamily="2" charset="-122"/>
                  <a:ea typeface="华文楷体" panose="02010600040101010101" pitchFamily="2" charset="-122"/>
                </a:endParaRPr>
              </a:p>
            </p:txBody>
          </p:sp>
          <p:sp>
            <p:nvSpPr>
              <p:cNvPr id="23564" name="Oval 12"/>
              <p:cNvSpPr>
                <a:spLocks noChangeArrowheads="1"/>
              </p:cNvSpPr>
              <p:nvPr/>
            </p:nvSpPr>
            <p:spPr bwMode="auto">
              <a:xfrm>
                <a:off x="1824" y="3360"/>
                <a:ext cx="48" cy="48"/>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华文楷体" panose="02010600040101010101" pitchFamily="2" charset="-122"/>
                  <a:ea typeface="华文楷体" panose="02010600040101010101" pitchFamily="2" charset="-122"/>
                </a:endParaRPr>
              </a:p>
            </p:txBody>
          </p:sp>
          <p:sp>
            <p:nvSpPr>
              <p:cNvPr id="23565" name="Oval 13"/>
              <p:cNvSpPr>
                <a:spLocks noChangeArrowheads="1"/>
              </p:cNvSpPr>
              <p:nvPr/>
            </p:nvSpPr>
            <p:spPr bwMode="auto">
              <a:xfrm>
                <a:off x="2496" y="3696"/>
                <a:ext cx="48" cy="48"/>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华文楷体" panose="02010600040101010101" pitchFamily="2" charset="-122"/>
                  <a:ea typeface="华文楷体" panose="02010600040101010101" pitchFamily="2" charset="-122"/>
                </a:endParaRPr>
              </a:p>
            </p:txBody>
          </p:sp>
          <p:sp>
            <p:nvSpPr>
              <p:cNvPr id="23566" name="Oval 14"/>
              <p:cNvSpPr>
                <a:spLocks noChangeArrowheads="1"/>
              </p:cNvSpPr>
              <p:nvPr/>
            </p:nvSpPr>
            <p:spPr bwMode="auto">
              <a:xfrm>
                <a:off x="1488" y="3792"/>
                <a:ext cx="48" cy="48"/>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华文楷体" panose="02010600040101010101" pitchFamily="2" charset="-122"/>
                  <a:ea typeface="华文楷体" panose="02010600040101010101" pitchFamily="2" charset="-122"/>
                </a:endParaRPr>
              </a:p>
            </p:txBody>
          </p:sp>
          <p:sp>
            <p:nvSpPr>
              <p:cNvPr id="23567" name="Oval 15"/>
              <p:cNvSpPr>
                <a:spLocks noChangeArrowheads="1"/>
              </p:cNvSpPr>
              <p:nvPr/>
            </p:nvSpPr>
            <p:spPr bwMode="auto">
              <a:xfrm>
                <a:off x="3840" y="3552"/>
                <a:ext cx="48" cy="48"/>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华文楷体" panose="02010600040101010101" pitchFamily="2" charset="-122"/>
                  <a:ea typeface="华文楷体" panose="02010600040101010101" pitchFamily="2" charset="-122"/>
                </a:endParaRPr>
              </a:p>
            </p:txBody>
          </p:sp>
          <p:sp>
            <p:nvSpPr>
              <p:cNvPr id="23568" name="Oval 16"/>
              <p:cNvSpPr>
                <a:spLocks noChangeArrowheads="1"/>
              </p:cNvSpPr>
              <p:nvPr/>
            </p:nvSpPr>
            <p:spPr bwMode="auto">
              <a:xfrm>
                <a:off x="3168" y="3408"/>
                <a:ext cx="48" cy="48"/>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华文楷体" panose="02010600040101010101" pitchFamily="2" charset="-122"/>
                  <a:ea typeface="华文楷体" panose="02010600040101010101" pitchFamily="2" charset="-122"/>
                </a:endParaRPr>
              </a:p>
            </p:txBody>
          </p:sp>
          <p:sp>
            <p:nvSpPr>
              <p:cNvPr id="23569" name="Oval 17"/>
              <p:cNvSpPr>
                <a:spLocks noChangeArrowheads="1"/>
              </p:cNvSpPr>
              <p:nvPr/>
            </p:nvSpPr>
            <p:spPr bwMode="auto">
              <a:xfrm>
                <a:off x="3216" y="3840"/>
                <a:ext cx="48" cy="48"/>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华文楷体" panose="02010600040101010101" pitchFamily="2" charset="-122"/>
                  <a:ea typeface="华文楷体" panose="02010600040101010101" pitchFamily="2" charset="-122"/>
                </a:endParaRPr>
              </a:p>
            </p:txBody>
          </p:sp>
          <p:sp>
            <p:nvSpPr>
              <p:cNvPr id="23570" name="Line 18"/>
              <p:cNvSpPr>
                <a:spLocks noChangeShapeType="1"/>
              </p:cNvSpPr>
              <p:nvPr/>
            </p:nvSpPr>
            <p:spPr bwMode="auto">
              <a:xfrm flipV="1">
                <a:off x="720" y="3408"/>
                <a:ext cx="240" cy="24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华文楷体" panose="02010600040101010101" pitchFamily="2" charset="-122"/>
                  <a:ea typeface="华文楷体" panose="02010600040101010101" pitchFamily="2" charset="-122"/>
                </a:endParaRPr>
              </a:p>
            </p:txBody>
          </p:sp>
          <p:sp>
            <p:nvSpPr>
              <p:cNvPr id="23571" name="Line 19"/>
              <p:cNvSpPr>
                <a:spLocks noChangeShapeType="1"/>
              </p:cNvSpPr>
              <p:nvPr/>
            </p:nvSpPr>
            <p:spPr bwMode="auto">
              <a:xfrm>
                <a:off x="1008" y="3408"/>
                <a:ext cx="816"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华文楷体" panose="02010600040101010101" pitchFamily="2" charset="-122"/>
                  <a:ea typeface="华文楷体" panose="02010600040101010101" pitchFamily="2" charset="-122"/>
                </a:endParaRPr>
              </a:p>
            </p:txBody>
          </p:sp>
          <p:sp>
            <p:nvSpPr>
              <p:cNvPr id="23572" name="Line 20"/>
              <p:cNvSpPr>
                <a:spLocks noChangeShapeType="1"/>
              </p:cNvSpPr>
              <p:nvPr/>
            </p:nvSpPr>
            <p:spPr bwMode="auto">
              <a:xfrm flipH="1">
                <a:off x="1536" y="3408"/>
                <a:ext cx="288" cy="38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华文楷体" panose="02010600040101010101" pitchFamily="2" charset="-122"/>
                  <a:ea typeface="华文楷体" panose="02010600040101010101" pitchFamily="2" charset="-122"/>
                </a:endParaRPr>
              </a:p>
            </p:txBody>
          </p:sp>
          <p:sp>
            <p:nvSpPr>
              <p:cNvPr id="23573" name="Line 21"/>
              <p:cNvSpPr>
                <a:spLocks noChangeShapeType="1"/>
              </p:cNvSpPr>
              <p:nvPr/>
            </p:nvSpPr>
            <p:spPr bwMode="auto">
              <a:xfrm>
                <a:off x="1008" y="3408"/>
                <a:ext cx="480" cy="384"/>
              </a:xfrm>
              <a:prstGeom prst="line">
                <a:avLst/>
              </a:prstGeom>
              <a:noFill/>
              <a:ln w="127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华文楷体" panose="02010600040101010101" pitchFamily="2" charset="-122"/>
                  <a:ea typeface="华文楷体" panose="02010600040101010101" pitchFamily="2" charset="-122"/>
                </a:endParaRPr>
              </a:p>
            </p:txBody>
          </p:sp>
          <p:sp>
            <p:nvSpPr>
              <p:cNvPr id="23574" name="Line 22"/>
              <p:cNvSpPr>
                <a:spLocks noChangeShapeType="1"/>
              </p:cNvSpPr>
              <p:nvPr/>
            </p:nvSpPr>
            <p:spPr bwMode="auto">
              <a:xfrm>
                <a:off x="1872" y="3408"/>
                <a:ext cx="672" cy="288"/>
              </a:xfrm>
              <a:prstGeom prst="line">
                <a:avLst/>
              </a:prstGeom>
              <a:noFill/>
              <a:ln w="127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华文楷体" panose="02010600040101010101" pitchFamily="2" charset="-122"/>
                  <a:ea typeface="华文楷体" panose="02010600040101010101" pitchFamily="2" charset="-122"/>
                </a:endParaRPr>
              </a:p>
            </p:txBody>
          </p:sp>
          <p:sp>
            <p:nvSpPr>
              <p:cNvPr id="23575" name="Line 23"/>
              <p:cNvSpPr>
                <a:spLocks noChangeShapeType="1"/>
              </p:cNvSpPr>
              <p:nvPr/>
            </p:nvSpPr>
            <p:spPr bwMode="auto">
              <a:xfrm flipV="1">
                <a:off x="2544" y="3456"/>
                <a:ext cx="624" cy="24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华文楷体" panose="02010600040101010101" pitchFamily="2" charset="-122"/>
                  <a:ea typeface="华文楷体" panose="02010600040101010101" pitchFamily="2" charset="-122"/>
                </a:endParaRPr>
              </a:p>
            </p:txBody>
          </p:sp>
          <p:sp>
            <p:nvSpPr>
              <p:cNvPr id="23576" name="Line 24"/>
              <p:cNvSpPr>
                <a:spLocks noChangeShapeType="1"/>
              </p:cNvSpPr>
              <p:nvPr/>
            </p:nvSpPr>
            <p:spPr bwMode="auto">
              <a:xfrm>
                <a:off x="2544" y="3744"/>
                <a:ext cx="672" cy="96"/>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华文楷体" panose="02010600040101010101" pitchFamily="2" charset="-122"/>
                  <a:ea typeface="华文楷体" panose="02010600040101010101" pitchFamily="2" charset="-122"/>
                </a:endParaRPr>
              </a:p>
            </p:txBody>
          </p:sp>
          <p:sp>
            <p:nvSpPr>
              <p:cNvPr id="23577" name="Line 25"/>
              <p:cNvSpPr>
                <a:spLocks noChangeShapeType="1"/>
              </p:cNvSpPr>
              <p:nvPr/>
            </p:nvSpPr>
            <p:spPr bwMode="auto">
              <a:xfrm>
                <a:off x="3216" y="3456"/>
                <a:ext cx="0" cy="384"/>
              </a:xfrm>
              <a:prstGeom prst="line">
                <a:avLst/>
              </a:prstGeom>
              <a:noFill/>
              <a:ln w="127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华文楷体" panose="02010600040101010101" pitchFamily="2" charset="-122"/>
                  <a:ea typeface="华文楷体" panose="02010600040101010101" pitchFamily="2" charset="-122"/>
                </a:endParaRPr>
              </a:p>
            </p:txBody>
          </p:sp>
          <p:sp>
            <p:nvSpPr>
              <p:cNvPr id="23578" name="Line 26"/>
              <p:cNvSpPr>
                <a:spLocks noChangeShapeType="1"/>
              </p:cNvSpPr>
              <p:nvPr/>
            </p:nvSpPr>
            <p:spPr bwMode="auto">
              <a:xfrm flipV="1">
                <a:off x="3264" y="3600"/>
                <a:ext cx="576" cy="24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华文楷体" panose="02010600040101010101" pitchFamily="2" charset="-122"/>
                  <a:ea typeface="华文楷体" panose="02010600040101010101" pitchFamily="2" charset="-122"/>
                </a:endParaRPr>
              </a:p>
            </p:txBody>
          </p:sp>
        </p:grpSp>
        <p:sp>
          <p:nvSpPr>
            <p:cNvPr id="23579" name="Rectangle 27"/>
            <p:cNvSpPr>
              <a:spLocks noChangeArrowheads="1"/>
            </p:cNvSpPr>
            <p:nvPr/>
          </p:nvSpPr>
          <p:spPr bwMode="auto">
            <a:xfrm>
              <a:off x="3264" y="3168"/>
              <a:ext cx="240" cy="288"/>
            </a:xfrm>
            <a:prstGeom prst="rect">
              <a:avLst/>
            </a:prstGeom>
            <a:solidFill>
              <a:srgbClr val="FFFFFF"/>
            </a:solidFill>
            <a:ln w="12700" cap="sq">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a:latin typeface="华文楷体" panose="02010600040101010101" pitchFamily="2" charset="-122"/>
                  <a:ea typeface="华文楷体" panose="02010600040101010101" pitchFamily="2" charset="-122"/>
                </a:rPr>
                <a:t>6</a:t>
              </a:r>
            </a:p>
          </p:txBody>
        </p:sp>
        <p:sp>
          <p:nvSpPr>
            <p:cNvPr id="23580" name="Rectangle 28"/>
            <p:cNvSpPr>
              <a:spLocks noChangeArrowheads="1"/>
            </p:cNvSpPr>
            <p:nvPr/>
          </p:nvSpPr>
          <p:spPr bwMode="auto">
            <a:xfrm>
              <a:off x="1565" y="3838"/>
              <a:ext cx="240" cy="288"/>
            </a:xfrm>
            <a:prstGeom prst="rect">
              <a:avLst/>
            </a:prstGeom>
            <a:solidFill>
              <a:srgbClr val="FFFFFF"/>
            </a:solidFill>
            <a:ln w="12700" cap="sq">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a:latin typeface="华文楷体" panose="02010600040101010101" pitchFamily="2" charset="-122"/>
                  <a:ea typeface="华文楷体" panose="02010600040101010101" pitchFamily="2" charset="-122"/>
                </a:rPr>
                <a:t>2</a:t>
              </a:r>
            </a:p>
          </p:txBody>
        </p:sp>
        <p:sp>
          <p:nvSpPr>
            <p:cNvPr id="23581" name="Rectangle 29"/>
            <p:cNvSpPr>
              <a:spLocks noChangeArrowheads="1"/>
            </p:cNvSpPr>
            <p:nvPr/>
          </p:nvSpPr>
          <p:spPr bwMode="auto">
            <a:xfrm>
              <a:off x="748" y="3113"/>
              <a:ext cx="240" cy="288"/>
            </a:xfrm>
            <a:prstGeom prst="rect">
              <a:avLst/>
            </a:prstGeom>
            <a:solidFill>
              <a:srgbClr val="FFFFFF"/>
            </a:solidFill>
            <a:ln w="12700" cap="sq">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a:latin typeface="华文楷体" panose="02010600040101010101" pitchFamily="2" charset="-122"/>
                  <a:ea typeface="华文楷体" panose="02010600040101010101" pitchFamily="2" charset="-122"/>
                </a:rPr>
                <a:t>3</a:t>
              </a:r>
            </a:p>
          </p:txBody>
        </p:sp>
        <p:sp>
          <p:nvSpPr>
            <p:cNvPr id="23582" name="Rectangle 30"/>
            <p:cNvSpPr>
              <a:spLocks noChangeArrowheads="1"/>
            </p:cNvSpPr>
            <p:nvPr/>
          </p:nvSpPr>
          <p:spPr bwMode="auto">
            <a:xfrm>
              <a:off x="1927" y="3113"/>
              <a:ext cx="240" cy="288"/>
            </a:xfrm>
            <a:prstGeom prst="rect">
              <a:avLst/>
            </a:prstGeom>
            <a:solidFill>
              <a:srgbClr val="FFFFFF"/>
            </a:solidFill>
            <a:ln w="12700" cap="sq">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a:latin typeface="华文楷体" panose="02010600040101010101" pitchFamily="2" charset="-122"/>
                  <a:ea typeface="华文楷体" panose="02010600040101010101" pitchFamily="2" charset="-122"/>
                </a:rPr>
                <a:t>4</a:t>
              </a:r>
            </a:p>
          </p:txBody>
        </p:sp>
        <p:sp>
          <p:nvSpPr>
            <p:cNvPr id="23583" name="Rectangle 31"/>
            <p:cNvSpPr>
              <a:spLocks noChangeArrowheads="1"/>
            </p:cNvSpPr>
            <p:nvPr/>
          </p:nvSpPr>
          <p:spPr bwMode="auto">
            <a:xfrm>
              <a:off x="432" y="3648"/>
              <a:ext cx="240" cy="288"/>
            </a:xfrm>
            <a:prstGeom prst="rect">
              <a:avLst/>
            </a:prstGeom>
            <a:solidFill>
              <a:srgbClr val="FFFFFF"/>
            </a:solidFill>
            <a:ln w="12700" cap="sq">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a:latin typeface="华文楷体" panose="02010600040101010101" pitchFamily="2" charset="-122"/>
                  <a:ea typeface="华文楷体" panose="02010600040101010101" pitchFamily="2" charset="-122"/>
                </a:rPr>
                <a:t>1</a:t>
              </a:r>
            </a:p>
          </p:txBody>
        </p:sp>
        <p:sp>
          <p:nvSpPr>
            <p:cNvPr id="23584" name="Rectangle 32"/>
            <p:cNvSpPr>
              <a:spLocks noChangeArrowheads="1"/>
            </p:cNvSpPr>
            <p:nvPr/>
          </p:nvSpPr>
          <p:spPr bwMode="auto">
            <a:xfrm>
              <a:off x="2336" y="3748"/>
              <a:ext cx="240" cy="288"/>
            </a:xfrm>
            <a:prstGeom prst="rect">
              <a:avLst/>
            </a:prstGeom>
            <a:solidFill>
              <a:srgbClr val="FFFFFF"/>
            </a:solidFill>
            <a:ln w="12700" cap="sq">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a:latin typeface="华文楷体" panose="02010600040101010101" pitchFamily="2" charset="-122"/>
                  <a:ea typeface="华文楷体" panose="02010600040101010101" pitchFamily="2" charset="-122"/>
                </a:rPr>
                <a:t>5</a:t>
              </a:r>
            </a:p>
          </p:txBody>
        </p:sp>
        <p:sp>
          <p:nvSpPr>
            <p:cNvPr id="23585" name="Rectangle 33"/>
            <p:cNvSpPr>
              <a:spLocks noChangeArrowheads="1"/>
            </p:cNvSpPr>
            <p:nvPr/>
          </p:nvSpPr>
          <p:spPr bwMode="auto">
            <a:xfrm>
              <a:off x="3923" y="3475"/>
              <a:ext cx="240" cy="288"/>
            </a:xfrm>
            <a:prstGeom prst="rect">
              <a:avLst/>
            </a:prstGeom>
            <a:solidFill>
              <a:srgbClr val="FFFFFF"/>
            </a:solidFill>
            <a:ln w="12700" cap="sq">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a:latin typeface="华文楷体" panose="02010600040101010101" pitchFamily="2" charset="-122"/>
                  <a:ea typeface="华文楷体" panose="02010600040101010101" pitchFamily="2" charset="-122"/>
                </a:rPr>
                <a:t>8</a:t>
              </a:r>
            </a:p>
          </p:txBody>
        </p:sp>
        <p:sp>
          <p:nvSpPr>
            <p:cNvPr id="23586" name="Rectangle 34"/>
            <p:cNvSpPr>
              <a:spLocks noChangeArrowheads="1"/>
            </p:cNvSpPr>
            <p:nvPr/>
          </p:nvSpPr>
          <p:spPr bwMode="auto">
            <a:xfrm>
              <a:off x="3288" y="3838"/>
              <a:ext cx="240" cy="288"/>
            </a:xfrm>
            <a:prstGeom prst="rect">
              <a:avLst/>
            </a:prstGeom>
            <a:solidFill>
              <a:srgbClr val="FFFFFF"/>
            </a:solidFill>
            <a:ln w="12700" cap="sq">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a:latin typeface="华文楷体" panose="02010600040101010101" pitchFamily="2" charset="-122"/>
                  <a:ea typeface="华文楷体" panose="02010600040101010101" pitchFamily="2" charset="-122"/>
                </a:rPr>
                <a:t>7</a:t>
              </a:r>
            </a:p>
          </p:txBody>
        </p:sp>
      </p:grpSp>
      <p:sp>
        <p:nvSpPr>
          <p:cNvPr id="2" name="页脚占位符 1"/>
          <p:cNvSpPr>
            <a:spLocks noGrp="1"/>
          </p:cNvSpPr>
          <p:nvPr>
            <p:ph type="ftr" sz="quarter" idx="11"/>
          </p:nvPr>
        </p:nvSpPr>
        <p:spPr/>
        <p:txBody>
          <a:bodyPr/>
          <a:lstStyle/>
          <a:p>
            <a:r>
              <a:rPr lang="zh-CN" altLang="en-US" smtClean="0"/>
              <a:t>重庆邮电大学                      理学院           </a:t>
            </a:r>
            <a:endParaRPr lang="zh-CN" altLang="en-US"/>
          </a:p>
        </p:txBody>
      </p:sp>
      <p:sp>
        <p:nvSpPr>
          <p:cNvPr id="3" name="灯片编号占位符 2"/>
          <p:cNvSpPr>
            <a:spLocks noGrp="1"/>
          </p:cNvSpPr>
          <p:nvPr>
            <p:ph type="sldNum" sz="quarter" idx="12"/>
          </p:nvPr>
        </p:nvSpPr>
        <p:spPr/>
        <p:txBody>
          <a:bodyPr/>
          <a:lstStyle/>
          <a:p>
            <a:fld id="{0C913308-F349-4B6D-A68A-DD1791B4A57B}" type="slidenum">
              <a:rPr lang="zh-CN" altLang="en-US" smtClean="0"/>
              <a:t>16</a:t>
            </a:fld>
            <a:endParaRPr lang="zh-CN" altLang="en-US"/>
          </a:p>
        </p:txBody>
      </p:sp>
      <p:sp>
        <p:nvSpPr>
          <p:cNvPr id="4" name="日期占位符 3"/>
          <p:cNvSpPr>
            <a:spLocks noGrp="1"/>
          </p:cNvSpPr>
          <p:nvPr>
            <p:ph type="dt" sz="half" idx="10"/>
          </p:nvPr>
        </p:nvSpPr>
        <p:spPr/>
        <p:txBody>
          <a:bodyPr/>
          <a:lstStyle/>
          <a:p>
            <a:fld id="{D687800F-79D1-4C1E-853A-3813B694C037}" type="datetime3">
              <a:rPr lang="zh-CN" altLang="en-US" smtClean="0"/>
              <a:t>2016年7月13日星期三</a:t>
            </a:fld>
            <a:endParaRPr lang="zh-CN" altLang="en-US"/>
          </a:p>
        </p:txBody>
      </p:sp>
    </p:spTree>
    <p:extLst>
      <p:ext uri="{BB962C8B-B14F-4D97-AF65-F5344CB8AC3E}">
        <p14:creationId xmlns:p14="http://schemas.microsoft.com/office/powerpoint/2010/main" val="35467706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555"/>
                                        </p:tgtEl>
                                        <p:attrNameLst>
                                          <p:attrName>style.visibility</p:attrName>
                                        </p:attrNameLst>
                                      </p:cBhvr>
                                      <p:to>
                                        <p:strVal val="visible"/>
                                      </p:to>
                                    </p:set>
                                    <p:animEffect transition="in" filter="wipe(left)">
                                      <p:cBhvr>
                                        <p:cTn id="7" dur="500"/>
                                        <p:tgtEl>
                                          <p:spTgt spid="235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23556"/>
                                        </p:tgtEl>
                                        <p:attrNameLst>
                                          <p:attrName>style.visibility</p:attrName>
                                        </p:attrNameLst>
                                      </p:cBhvr>
                                      <p:to>
                                        <p:strVal val="visible"/>
                                      </p:to>
                                    </p:set>
                                    <p:animEffect transition="in" filter="slide(fromLeft)">
                                      <p:cBhvr>
                                        <p:cTn id="12" dur="500"/>
                                        <p:tgtEl>
                                          <p:spTgt spid="2355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3" presetClass="entr" presetSubtype="16" fill="hold" nodeType="clickEffect">
                                  <p:stCondLst>
                                    <p:cond delay="0"/>
                                  </p:stCondLst>
                                  <p:childTnLst>
                                    <p:set>
                                      <p:cBhvr>
                                        <p:cTn id="16" dur="1" fill="hold">
                                          <p:stCondLst>
                                            <p:cond delay="0"/>
                                          </p:stCondLst>
                                        </p:cTn>
                                        <p:tgtEl>
                                          <p:spTgt spid="23558"/>
                                        </p:tgtEl>
                                        <p:attrNameLst>
                                          <p:attrName>style.visibility</p:attrName>
                                        </p:attrNameLst>
                                      </p:cBhvr>
                                      <p:to>
                                        <p:strVal val="visible"/>
                                      </p:to>
                                    </p:set>
                                    <p:anim calcmode="lin" valueType="num">
                                      <p:cBhvr>
                                        <p:cTn id="17" dur="500" fill="hold"/>
                                        <p:tgtEl>
                                          <p:spTgt spid="23558"/>
                                        </p:tgtEl>
                                        <p:attrNameLst>
                                          <p:attrName>ppt_w</p:attrName>
                                        </p:attrNameLst>
                                      </p:cBhvr>
                                      <p:tavLst>
                                        <p:tav tm="0">
                                          <p:val>
                                            <p:fltVal val="0"/>
                                          </p:val>
                                        </p:tav>
                                        <p:tav tm="100000">
                                          <p:val>
                                            <p:strVal val="#ppt_w"/>
                                          </p:val>
                                        </p:tav>
                                      </p:tavLst>
                                    </p:anim>
                                    <p:anim calcmode="lin" valueType="num">
                                      <p:cBhvr>
                                        <p:cTn id="18" dur="500" fill="hold"/>
                                        <p:tgtEl>
                                          <p:spTgt spid="23558"/>
                                        </p:tgtEl>
                                        <p:attrNameLst>
                                          <p:attrName>ppt_h</p:attrName>
                                        </p:attrNameLst>
                                      </p:cBhvr>
                                      <p:tavLst>
                                        <p:tav tm="0">
                                          <p:val>
                                            <p:fltVal val="0"/>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3" presetClass="entr" presetSubtype="32" fill="hold" nodeType="clickEffect">
                                  <p:stCondLst>
                                    <p:cond delay="0"/>
                                  </p:stCondLst>
                                  <p:childTnLst>
                                    <p:set>
                                      <p:cBhvr>
                                        <p:cTn id="22" dur="1" fill="hold">
                                          <p:stCondLst>
                                            <p:cond delay="0"/>
                                          </p:stCondLst>
                                        </p:cTn>
                                        <p:tgtEl>
                                          <p:spTgt spid="23559"/>
                                        </p:tgtEl>
                                        <p:attrNameLst>
                                          <p:attrName>style.visibility</p:attrName>
                                        </p:attrNameLst>
                                      </p:cBhvr>
                                      <p:to>
                                        <p:strVal val="visible"/>
                                      </p:to>
                                    </p:set>
                                    <p:anim calcmode="lin" valueType="num">
                                      <p:cBhvr>
                                        <p:cTn id="23" dur="500" fill="hold"/>
                                        <p:tgtEl>
                                          <p:spTgt spid="23559"/>
                                        </p:tgtEl>
                                        <p:attrNameLst>
                                          <p:attrName>ppt_w</p:attrName>
                                        </p:attrNameLst>
                                      </p:cBhvr>
                                      <p:tavLst>
                                        <p:tav tm="0">
                                          <p:val>
                                            <p:strVal val="4*#ppt_w"/>
                                          </p:val>
                                        </p:tav>
                                        <p:tav tm="100000">
                                          <p:val>
                                            <p:strVal val="#ppt_w"/>
                                          </p:val>
                                        </p:tav>
                                      </p:tavLst>
                                    </p:anim>
                                    <p:anim calcmode="lin" valueType="num">
                                      <p:cBhvr>
                                        <p:cTn id="24" dur="500" fill="hold"/>
                                        <p:tgtEl>
                                          <p:spTgt spid="23559"/>
                                        </p:tgtEl>
                                        <p:attrNameLst>
                                          <p:attrName>ppt_h</p:attrName>
                                        </p:attrNameLst>
                                      </p:cBhvr>
                                      <p:tavLst>
                                        <p:tav tm="0">
                                          <p:val>
                                            <p:strVal val="4*#ppt_h"/>
                                          </p:val>
                                        </p:tav>
                                        <p:tav tm="100000">
                                          <p:val>
                                            <p:strVal val="#ppt_h"/>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6" presetClass="entr" presetSubtype="26" fill="hold" grpId="0" nodeType="clickEffect">
                                  <p:stCondLst>
                                    <p:cond delay="0"/>
                                  </p:stCondLst>
                                  <p:childTnLst>
                                    <p:set>
                                      <p:cBhvr>
                                        <p:cTn id="28" dur="1" fill="hold">
                                          <p:stCondLst>
                                            <p:cond delay="0"/>
                                          </p:stCondLst>
                                        </p:cTn>
                                        <p:tgtEl>
                                          <p:spTgt spid="23557"/>
                                        </p:tgtEl>
                                        <p:attrNameLst>
                                          <p:attrName>style.visibility</p:attrName>
                                        </p:attrNameLst>
                                      </p:cBhvr>
                                      <p:to>
                                        <p:strVal val="visible"/>
                                      </p:to>
                                    </p:set>
                                    <p:animEffect transition="in" filter="barn(inHorizontal)">
                                      <p:cBhvr>
                                        <p:cTn id="29" dur="500"/>
                                        <p:tgtEl>
                                          <p:spTgt spid="235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autoUpdateAnimBg="0"/>
      <p:bldP spid="23556" grpId="0" autoUpdateAnimBg="0"/>
      <p:bldP spid="23557" grpId="0" autoUpdateAnimBg="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70C1C8F-D7D2-41A7-9CD6-785AE1F2D374}"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smtClean="0"/>
              <a:t>重庆邮电大学                      理学院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160</a:t>
            </a:fld>
            <a:endParaRPr lang="zh-CN" altLang="en-US"/>
          </a:p>
        </p:txBody>
      </p:sp>
      <p:graphicFrame>
        <p:nvGraphicFramePr>
          <p:cNvPr id="7" name="内容占位符 6"/>
          <p:cNvGraphicFramePr>
            <a:graphicFrameLocks noGrp="1" noChangeAspect="1"/>
          </p:cNvGraphicFramePr>
          <p:nvPr>
            <p:ph idx="1"/>
            <p:extLst>
              <p:ext uri="{D42A27DB-BD31-4B8C-83A1-F6EECF244321}">
                <p14:modId xmlns:p14="http://schemas.microsoft.com/office/powerpoint/2010/main" val="3399278907"/>
              </p:ext>
            </p:extLst>
          </p:nvPr>
        </p:nvGraphicFramePr>
        <p:xfrm>
          <a:off x="190500" y="401638"/>
          <a:ext cx="8396288" cy="6022975"/>
        </p:xfrm>
        <a:graphic>
          <a:graphicData uri="http://schemas.openxmlformats.org/presentationml/2006/ole">
            <mc:AlternateContent xmlns:mc="http://schemas.openxmlformats.org/markup-compatibility/2006">
              <mc:Choice xmlns:v="urn:schemas-microsoft-com:vml" Requires="v">
                <p:oleObj spid="_x0000_s109633" name="文档" r:id="rId3" imgW="5718831" imgH="4101953" progId="Word.Document.12">
                  <p:embed/>
                </p:oleObj>
              </mc:Choice>
              <mc:Fallback>
                <p:oleObj name="文档" r:id="rId3" imgW="5718831" imgH="4101953" progId="Word.Document.12">
                  <p:embed/>
                  <p:pic>
                    <p:nvPicPr>
                      <p:cNvPr id="0" name=""/>
                      <p:cNvPicPr/>
                      <p:nvPr/>
                    </p:nvPicPr>
                    <p:blipFill>
                      <a:blip r:embed="rId4"/>
                      <a:stretch>
                        <a:fillRect/>
                      </a:stretch>
                    </p:blipFill>
                    <p:spPr>
                      <a:xfrm>
                        <a:off x="190500" y="401638"/>
                        <a:ext cx="8396288" cy="6022975"/>
                      </a:xfrm>
                      <a:prstGeom prst="rect">
                        <a:avLst/>
                      </a:prstGeom>
                    </p:spPr>
                  </p:pic>
                </p:oleObj>
              </mc:Fallback>
            </mc:AlternateContent>
          </a:graphicData>
        </a:graphic>
      </p:graphicFrame>
    </p:spTree>
    <p:extLst>
      <p:ext uri="{BB962C8B-B14F-4D97-AF65-F5344CB8AC3E}">
        <p14:creationId xmlns:p14="http://schemas.microsoft.com/office/powerpoint/2010/main" val="1551799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200" b="1" dirty="0" smtClean="0">
                <a:latin typeface="Times New Roman" panose="02020603050405020304" pitchFamily="18" charset="0"/>
                <a:ea typeface="华文楷体" panose="02010600040101010101" pitchFamily="2" charset="-122"/>
                <a:cs typeface="Times New Roman" panose="02020603050405020304" pitchFamily="18" charset="0"/>
              </a:rPr>
              <a:t>4</a:t>
            </a:r>
            <a:r>
              <a:rPr lang="zh-CN" altLang="zh-CN" sz="3200" b="1"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3200" b="1" dirty="0">
                <a:latin typeface="Times New Roman" panose="02020603050405020304" pitchFamily="18" charset="0"/>
                <a:ea typeface="华文楷体" panose="02010600040101010101" pitchFamily="2" charset="-122"/>
                <a:cs typeface="Times New Roman" panose="02020603050405020304" pitchFamily="18" charset="0"/>
              </a:rPr>
              <a:t>Petri</a:t>
            </a:r>
            <a:r>
              <a:rPr lang="zh-CN" altLang="zh-CN" sz="3200" b="1" dirty="0">
                <a:latin typeface="Times New Roman" panose="02020603050405020304" pitchFamily="18" charset="0"/>
                <a:ea typeface="华文楷体" panose="02010600040101010101" pitchFamily="2" charset="-122"/>
                <a:cs typeface="Times New Roman" panose="02020603050405020304" pitchFamily="18" charset="0"/>
              </a:rPr>
              <a:t>网的</a:t>
            </a:r>
            <a:r>
              <a:rPr lang="zh-CN" altLang="zh-CN" sz="3200" b="1" dirty="0" smtClean="0">
                <a:latin typeface="Times New Roman" panose="02020603050405020304" pitchFamily="18" charset="0"/>
                <a:ea typeface="华文楷体" panose="02010600040101010101" pitchFamily="2" charset="-122"/>
                <a:cs typeface="Times New Roman" panose="02020603050405020304" pitchFamily="18" charset="0"/>
              </a:rPr>
              <a:t>性能</a:t>
            </a:r>
            <a:endParaRPr lang="zh-CN" altLang="en-US" sz="32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4" name="日期占位符 3"/>
          <p:cNvSpPr>
            <a:spLocks noGrp="1"/>
          </p:cNvSpPr>
          <p:nvPr>
            <p:ph type="dt" sz="half" idx="10"/>
          </p:nvPr>
        </p:nvSpPr>
        <p:spPr/>
        <p:txBody>
          <a:bodyPr/>
          <a:lstStyle/>
          <a:p>
            <a:fld id="{775F80C9-637A-43EE-B317-C39A6C9BAEF2}"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smtClean="0"/>
              <a:t>重庆邮电大学                      理学院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161</a:t>
            </a:fld>
            <a:endParaRPr lang="zh-CN" altLang="en-US"/>
          </a:p>
        </p:txBody>
      </p:sp>
      <p:graphicFrame>
        <p:nvGraphicFramePr>
          <p:cNvPr id="7" name="内容占位符 6"/>
          <p:cNvGraphicFramePr>
            <a:graphicFrameLocks noGrp="1" noChangeAspect="1"/>
          </p:cNvGraphicFramePr>
          <p:nvPr>
            <p:ph idx="1"/>
            <p:extLst>
              <p:ext uri="{D42A27DB-BD31-4B8C-83A1-F6EECF244321}">
                <p14:modId xmlns:p14="http://schemas.microsoft.com/office/powerpoint/2010/main" val="3836649729"/>
              </p:ext>
            </p:extLst>
          </p:nvPr>
        </p:nvGraphicFramePr>
        <p:xfrm>
          <a:off x="179511" y="1340768"/>
          <a:ext cx="8717367" cy="1800200"/>
        </p:xfrm>
        <a:graphic>
          <a:graphicData uri="http://schemas.openxmlformats.org/presentationml/2006/ole">
            <mc:AlternateContent xmlns:mc="http://schemas.openxmlformats.org/markup-compatibility/2006">
              <mc:Choice xmlns:v="urn:schemas-microsoft-com:vml" Requires="v">
                <p:oleObj spid="_x0000_s110722" name="文档" r:id="rId3" imgW="4496837" imgH="928116" progId="Word.Document.12">
                  <p:embed/>
                </p:oleObj>
              </mc:Choice>
              <mc:Fallback>
                <p:oleObj name="文档" r:id="rId3" imgW="4496837" imgH="928116" progId="Word.Document.12">
                  <p:embed/>
                  <p:pic>
                    <p:nvPicPr>
                      <p:cNvPr id="0" name=""/>
                      <p:cNvPicPr/>
                      <p:nvPr/>
                    </p:nvPicPr>
                    <p:blipFill>
                      <a:blip r:embed="rId4"/>
                      <a:stretch>
                        <a:fillRect/>
                      </a:stretch>
                    </p:blipFill>
                    <p:spPr>
                      <a:xfrm>
                        <a:off x="179511" y="1340768"/>
                        <a:ext cx="8717367" cy="18002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156009156"/>
              </p:ext>
            </p:extLst>
          </p:nvPr>
        </p:nvGraphicFramePr>
        <p:xfrm>
          <a:off x="179512" y="2996952"/>
          <a:ext cx="8630646" cy="2520280"/>
        </p:xfrm>
        <a:graphic>
          <a:graphicData uri="http://schemas.openxmlformats.org/presentationml/2006/ole">
            <mc:AlternateContent xmlns:mc="http://schemas.openxmlformats.org/markup-compatibility/2006">
              <mc:Choice xmlns:v="urn:schemas-microsoft-com:vml" Requires="v">
                <p:oleObj spid="_x0000_s110723" name="文档" r:id="rId5" imgW="4174426" imgH="1219388" progId="Word.Document.12">
                  <p:embed/>
                </p:oleObj>
              </mc:Choice>
              <mc:Fallback>
                <p:oleObj name="文档" r:id="rId5" imgW="4174426" imgH="1219388" progId="Word.Document.12">
                  <p:embed/>
                  <p:pic>
                    <p:nvPicPr>
                      <p:cNvPr id="0" name=""/>
                      <p:cNvPicPr/>
                      <p:nvPr/>
                    </p:nvPicPr>
                    <p:blipFill>
                      <a:blip r:embed="rId6"/>
                      <a:stretch>
                        <a:fillRect/>
                      </a:stretch>
                    </p:blipFill>
                    <p:spPr>
                      <a:xfrm>
                        <a:off x="179512" y="2996952"/>
                        <a:ext cx="8630646" cy="2520280"/>
                      </a:xfrm>
                      <a:prstGeom prst="rect">
                        <a:avLst/>
                      </a:prstGeom>
                    </p:spPr>
                  </p:pic>
                </p:oleObj>
              </mc:Fallback>
            </mc:AlternateContent>
          </a:graphicData>
        </a:graphic>
      </p:graphicFrame>
    </p:spTree>
    <p:extLst>
      <p:ext uri="{BB962C8B-B14F-4D97-AF65-F5344CB8AC3E}">
        <p14:creationId xmlns:p14="http://schemas.microsoft.com/office/powerpoint/2010/main" val="2260994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FE7F24B7-10C3-46FA-B28E-6FF51488C6F7}"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smtClean="0"/>
              <a:t>重庆邮电大学                      理学院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162</a:t>
            </a:fld>
            <a:endParaRPr lang="zh-CN" altLang="en-US"/>
          </a:p>
        </p:txBody>
      </p:sp>
      <p:graphicFrame>
        <p:nvGraphicFramePr>
          <p:cNvPr id="7" name="内容占位符 6"/>
          <p:cNvGraphicFramePr>
            <a:graphicFrameLocks noGrp="1" noChangeAspect="1"/>
          </p:cNvGraphicFramePr>
          <p:nvPr>
            <p:ph idx="1"/>
            <p:extLst>
              <p:ext uri="{D42A27DB-BD31-4B8C-83A1-F6EECF244321}">
                <p14:modId xmlns:p14="http://schemas.microsoft.com/office/powerpoint/2010/main" val="2267276438"/>
              </p:ext>
            </p:extLst>
          </p:nvPr>
        </p:nvGraphicFramePr>
        <p:xfrm>
          <a:off x="107503" y="476672"/>
          <a:ext cx="8767895" cy="792088"/>
        </p:xfrm>
        <a:graphic>
          <a:graphicData uri="http://schemas.openxmlformats.org/presentationml/2006/ole">
            <mc:AlternateContent xmlns:mc="http://schemas.openxmlformats.org/markup-compatibility/2006">
              <mc:Choice xmlns:v="urn:schemas-microsoft-com:vml" Requires="v">
                <p:oleObj spid="_x0000_s111744" name="文档" r:id="rId3" imgW="4254310" imgH="384408" progId="Word.Document.12">
                  <p:embed/>
                </p:oleObj>
              </mc:Choice>
              <mc:Fallback>
                <p:oleObj name="文档" r:id="rId3" imgW="4254310" imgH="384408" progId="Word.Document.12">
                  <p:embed/>
                  <p:pic>
                    <p:nvPicPr>
                      <p:cNvPr id="0" name=""/>
                      <p:cNvPicPr/>
                      <p:nvPr/>
                    </p:nvPicPr>
                    <p:blipFill>
                      <a:blip r:embed="rId4"/>
                      <a:stretch>
                        <a:fillRect/>
                      </a:stretch>
                    </p:blipFill>
                    <p:spPr>
                      <a:xfrm>
                        <a:off x="107503" y="476672"/>
                        <a:ext cx="8767895" cy="792088"/>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404433062"/>
              </p:ext>
            </p:extLst>
          </p:nvPr>
        </p:nvGraphicFramePr>
        <p:xfrm>
          <a:off x="395536" y="1052736"/>
          <a:ext cx="8208912" cy="5508860"/>
        </p:xfrm>
        <a:graphic>
          <a:graphicData uri="http://schemas.openxmlformats.org/presentationml/2006/ole">
            <mc:AlternateContent xmlns:mc="http://schemas.openxmlformats.org/markup-compatibility/2006">
              <mc:Choice xmlns:v="urn:schemas-microsoft-com:vml" Requires="v">
                <p:oleObj spid="_x0000_s111745" name="文档" r:id="rId5" imgW="6241669" imgH="4206142" progId="Word.Document.12">
                  <p:embed/>
                </p:oleObj>
              </mc:Choice>
              <mc:Fallback>
                <p:oleObj name="文档" r:id="rId5" imgW="6241669" imgH="4206142" progId="Word.Document.12">
                  <p:embed/>
                  <p:pic>
                    <p:nvPicPr>
                      <p:cNvPr id="0" name=""/>
                      <p:cNvPicPr/>
                      <p:nvPr/>
                    </p:nvPicPr>
                    <p:blipFill>
                      <a:blip r:embed="rId6"/>
                      <a:stretch>
                        <a:fillRect/>
                      </a:stretch>
                    </p:blipFill>
                    <p:spPr>
                      <a:xfrm>
                        <a:off x="395536" y="1052736"/>
                        <a:ext cx="8208912" cy="5508860"/>
                      </a:xfrm>
                      <a:prstGeom prst="rect">
                        <a:avLst/>
                      </a:prstGeom>
                    </p:spPr>
                  </p:pic>
                </p:oleObj>
              </mc:Fallback>
            </mc:AlternateContent>
          </a:graphicData>
        </a:graphic>
      </p:graphicFrame>
    </p:spTree>
    <p:extLst>
      <p:ext uri="{BB962C8B-B14F-4D97-AF65-F5344CB8AC3E}">
        <p14:creationId xmlns:p14="http://schemas.microsoft.com/office/powerpoint/2010/main" val="3574313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9F234D34-18FA-406E-A7B2-12A45C1F7780}"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smtClean="0"/>
              <a:t>重庆邮电大学                      理学院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163</a:t>
            </a:fld>
            <a:endParaRPr lang="zh-CN" altLang="en-US"/>
          </a:p>
        </p:txBody>
      </p:sp>
      <p:graphicFrame>
        <p:nvGraphicFramePr>
          <p:cNvPr id="7" name="内容占位符 6"/>
          <p:cNvGraphicFramePr>
            <a:graphicFrameLocks noGrp="1" noChangeAspect="1"/>
          </p:cNvGraphicFramePr>
          <p:nvPr>
            <p:ph idx="1"/>
            <p:extLst>
              <p:ext uri="{D42A27DB-BD31-4B8C-83A1-F6EECF244321}">
                <p14:modId xmlns:p14="http://schemas.microsoft.com/office/powerpoint/2010/main" val="1692018000"/>
              </p:ext>
            </p:extLst>
          </p:nvPr>
        </p:nvGraphicFramePr>
        <p:xfrm>
          <a:off x="179512" y="980728"/>
          <a:ext cx="8878026" cy="2088232"/>
        </p:xfrm>
        <a:graphic>
          <a:graphicData uri="http://schemas.openxmlformats.org/presentationml/2006/ole">
            <mc:AlternateContent xmlns:mc="http://schemas.openxmlformats.org/markup-compatibility/2006">
              <mc:Choice xmlns:v="urn:schemas-microsoft-com:vml" Requires="v">
                <p:oleObj spid="_x0000_s112768" name="文档" r:id="rId3" imgW="3645112" imgH="856556" progId="Word.Document.12">
                  <p:embed/>
                </p:oleObj>
              </mc:Choice>
              <mc:Fallback>
                <p:oleObj name="文档" r:id="rId3" imgW="3645112" imgH="856556" progId="Word.Document.12">
                  <p:embed/>
                  <p:pic>
                    <p:nvPicPr>
                      <p:cNvPr id="0" name=""/>
                      <p:cNvPicPr/>
                      <p:nvPr/>
                    </p:nvPicPr>
                    <p:blipFill>
                      <a:blip r:embed="rId4"/>
                      <a:stretch>
                        <a:fillRect/>
                      </a:stretch>
                    </p:blipFill>
                    <p:spPr>
                      <a:xfrm>
                        <a:off x="179512" y="980728"/>
                        <a:ext cx="8878026" cy="2088232"/>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250772585"/>
              </p:ext>
            </p:extLst>
          </p:nvPr>
        </p:nvGraphicFramePr>
        <p:xfrm>
          <a:off x="0" y="3284984"/>
          <a:ext cx="8798873" cy="1516434"/>
        </p:xfrm>
        <a:graphic>
          <a:graphicData uri="http://schemas.openxmlformats.org/presentationml/2006/ole">
            <mc:AlternateContent xmlns:mc="http://schemas.openxmlformats.org/markup-compatibility/2006">
              <mc:Choice xmlns:v="urn:schemas-microsoft-com:vml" Requires="v">
                <p:oleObj spid="_x0000_s112769" name="文档" r:id="rId5" imgW="3600852" imgH="622100" progId="Word.Document.12">
                  <p:embed/>
                </p:oleObj>
              </mc:Choice>
              <mc:Fallback>
                <p:oleObj name="文档" r:id="rId5" imgW="3600852" imgH="622100" progId="Word.Document.12">
                  <p:embed/>
                  <p:pic>
                    <p:nvPicPr>
                      <p:cNvPr id="0" name=""/>
                      <p:cNvPicPr/>
                      <p:nvPr/>
                    </p:nvPicPr>
                    <p:blipFill>
                      <a:blip r:embed="rId6"/>
                      <a:stretch>
                        <a:fillRect/>
                      </a:stretch>
                    </p:blipFill>
                    <p:spPr>
                      <a:xfrm>
                        <a:off x="0" y="3284984"/>
                        <a:ext cx="8798873" cy="1516434"/>
                      </a:xfrm>
                      <a:prstGeom prst="rect">
                        <a:avLst/>
                      </a:prstGeom>
                    </p:spPr>
                  </p:pic>
                </p:oleObj>
              </mc:Fallback>
            </mc:AlternateContent>
          </a:graphicData>
        </a:graphic>
      </p:graphicFrame>
    </p:spTree>
    <p:extLst>
      <p:ext uri="{BB962C8B-B14F-4D97-AF65-F5344CB8AC3E}">
        <p14:creationId xmlns:p14="http://schemas.microsoft.com/office/powerpoint/2010/main" val="870189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D0AADF1-6EF4-41BB-8ACF-BD26078C6342}"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smtClean="0"/>
              <a:t>重庆邮电大学                      理学院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164</a:t>
            </a:fld>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val="1918636287"/>
              </p:ext>
            </p:extLst>
          </p:nvPr>
        </p:nvGraphicFramePr>
        <p:xfrm>
          <a:off x="-1" y="476672"/>
          <a:ext cx="8796331" cy="5904656"/>
        </p:xfrm>
        <a:graphic>
          <a:graphicData uri="http://schemas.openxmlformats.org/presentationml/2006/ole">
            <mc:AlternateContent xmlns:mc="http://schemas.openxmlformats.org/markup-compatibility/2006">
              <mc:Choice xmlns:v="urn:schemas-microsoft-com:vml" Requires="v">
                <p:oleObj spid="_x0000_s113729" name="文档" r:id="rId3" imgW="5231977" imgH="3520079" progId="Word.Document.12">
                  <p:embed/>
                </p:oleObj>
              </mc:Choice>
              <mc:Fallback>
                <p:oleObj name="文档" r:id="rId3" imgW="5231977" imgH="3520079" progId="Word.Document.12">
                  <p:embed/>
                  <p:pic>
                    <p:nvPicPr>
                      <p:cNvPr id="0" name=""/>
                      <p:cNvPicPr/>
                      <p:nvPr/>
                    </p:nvPicPr>
                    <p:blipFill>
                      <a:blip r:embed="rId4"/>
                      <a:stretch>
                        <a:fillRect/>
                      </a:stretch>
                    </p:blipFill>
                    <p:spPr>
                      <a:xfrm>
                        <a:off x="-1" y="476672"/>
                        <a:ext cx="8796331" cy="5904656"/>
                      </a:xfrm>
                      <a:prstGeom prst="rect">
                        <a:avLst/>
                      </a:prstGeom>
                    </p:spPr>
                  </p:pic>
                </p:oleObj>
              </mc:Fallback>
            </mc:AlternateContent>
          </a:graphicData>
        </a:graphic>
      </p:graphicFrame>
    </p:spTree>
    <p:extLst>
      <p:ext uri="{BB962C8B-B14F-4D97-AF65-F5344CB8AC3E}">
        <p14:creationId xmlns:p14="http://schemas.microsoft.com/office/powerpoint/2010/main" val="2774114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B2EF6A88-F769-4024-8C65-ABEDEB6DB9F0}"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smtClean="0"/>
              <a:t>重庆邮电大学                      理学院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165</a:t>
            </a:fld>
            <a:endParaRPr lang="zh-CN" altLang="en-US"/>
          </a:p>
        </p:txBody>
      </p:sp>
      <p:graphicFrame>
        <p:nvGraphicFramePr>
          <p:cNvPr id="7" name="内容占位符 6"/>
          <p:cNvGraphicFramePr>
            <a:graphicFrameLocks noGrp="1" noChangeAspect="1"/>
          </p:cNvGraphicFramePr>
          <p:nvPr>
            <p:ph idx="1"/>
            <p:extLst>
              <p:ext uri="{D42A27DB-BD31-4B8C-83A1-F6EECF244321}">
                <p14:modId xmlns:p14="http://schemas.microsoft.com/office/powerpoint/2010/main" val="2809121566"/>
              </p:ext>
            </p:extLst>
          </p:nvPr>
        </p:nvGraphicFramePr>
        <p:xfrm>
          <a:off x="107504" y="476672"/>
          <a:ext cx="8473570" cy="1365523"/>
        </p:xfrm>
        <a:graphic>
          <a:graphicData uri="http://schemas.openxmlformats.org/presentationml/2006/ole">
            <mc:AlternateContent xmlns:mc="http://schemas.openxmlformats.org/markup-compatibility/2006">
              <mc:Choice xmlns:v="urn:schemas-microsoft-com:vml" Requires="v">
                <p:oleObj spid="_x0000_s114816" name="文档" r:id="rId3" imgW="4373774" imgH="704088" progId="Word.Document.12">
                  <p:embed/>
                </p:oleObj>
              </mc:Choice>
              <mc:Fallback>
                <p:oleObj name="文档" r:id="rId3" imgW="4373774" imgH="704088" progId="Word.Document.12">
                  <p:embed/>
                  <p:pic>
                    <p:nvPicPr>
                      <p:cNvPr id="0" name=""/>
                      <p:cNvPicPr/>
                      <p:nvPr/>
                    </p:nvPicPr>
                    <p:blipFill>
                      <a:blip r:embed="rId4"/>
                      <a:stretch>
                        <a:fillRect/>
                      </a:stretch>
                    </p:blipFill>
                    <p:spPr>
                      <a:xfrm>
                        <a:off x="107504" y="476672"/>
                        <a:ext cx="8473570" cy="1365523"/>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6210862"/>
              </p:ext>
            </p:extLst>
          </p:nvPr>
        </p:nvGraphicFramePr>
        <p:xfrm>
          <a:off x="323528" y="1700808"/>
          <a:ext cx="8208912" cy="5166648"/>
        </p:xfrm>
        <a:graphic>
          <a:graphicData uri="http://schemas.openxmlformats.org/presentationml/2006/ole">
            <mc:AlternateContent xmlns:mc="http://schemas.openxmlformats.org/markup-compatibility/2006">
              <mc:Choice xmlns:v="urn:schemas-microsoft-com:vml" Requires="v">
                <p:oleObj spid="_x0000_s114817" name="文档" r:id="rId5" imgW="4814210" imgH="3035346" progId="Word.Document.12">
                  <p:embed/>
                </p:oleObj>
              </mc:Choice>
              <mc:Fallback>
                <p:oleObj name="文档" r:id="rId5" imgW="4814210" imgH="3035346" progId="Word.Document.12">
                  <p:embed/>
                  <p:pic>
                    <p:nvPicPr>
                      <p:cNvPr id="0" name=""/>
                      <p:cNvPicPr/>
                      <p:nvPr/>
                    </p:nvPicPr>
                    <p:blipFill>
                      <a:blip r:embed="rId6"/>
                      <a:stretch>
                        <a:fillRect/>
                      </a:stretch>
                    </p:blipFill>
                    <p:spPr>
                      <a:xfrm>
                        <a:off x="323528" y="1700808"/>
                        <a:ext cx="8208912" cy="5166648"/>
                      </a:xfrm>
                      <a:prstGeom prst="rect">
                        <a:avLst/>
                      </a:prstGeom>
                    </p:spPr>
                  </p:pic>
                </p:oleObj>
              </mc:Fallback>
            </mc:AlternateContent>
          </a:graphicData>
        </a:graphic>
      </p:graphicFrame>
    </p:spTree>
    <p:extLst>
      <p:ext uri="{BB962C8B-B14F-4D97-AF65-F5344CB8AC3E}">
        <p14:creationId xmlns:p14="http://schemas.microsoft.com/office/powerpoint/2010/main" val="372477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578" name="Object 2"/>
          <p:cNvGraphicFramePr>
            <a:graphicFrameLocks noChangeAspect="1"/>
          </p:cNvGraphicFramePr>
          <p:nvPr>
            <p:extLst>
              <p:ext uri="{D42A27DB-BD31-4B8C-83A1-F6EECF244321}">
                <p14:modId xmlns:p14="http://schemas.microsoft.com/office/powerpoint/2010/main" val="1323715649"/>
              </p:ext>
            </p:extLst>
          </p:nvPr>
        </p:nvGraphicFramePr>
        <p:xfrm>
          <a:off x="525463" y="525463"/>
          <a:ext cx="7980362" cy="463550"/>
        </p:xfrm>
        <a:graphic>
          <a:graphicData uri="http://schemas.openxmlformats.org/presentationml/2006/ole">
            <mc:AlternateContent xmlns:mc="http://schemas.openxmlformats.org/markup-compatibility/2006">
              <mc:Choice xmlns:v="urn:schemas-microsoft-com:vml" Requires="v">
                <p:oleObj spid="_x0000_s16974" name="Document" r:id="rId3" imgW="4053905" imgH="235022" progId="Word.Document.8">
                  <p:embed/>
                </p:oleObj>
              </mc:Choice>
              <mc:Fallback>
                <p:oleObj name="Document" r:id="rId3" imgW="4053905" imgH="235022" progId="Word.Document.8">
                  <p:embed/>
                  <p:pic>
                    <p:nvPicPr>
                      <p:cNvPr id="0" name=""/>
                      <p:cNvPicPr>
                        <a:picLocks noChangeAspect="1" noChangeArrowheads="1"/>
                      </p:cNvPicPr>
                      <p:nvPr/>
                    </p:nvPicPr>
                    <p:blipFill>
                      <a:blip r:embed="rId4"/>
                      <a:srcRect/>
                      <a:stretch>
                        <a:fillRect/>
                      </a:stretch>
                    </p:blipFill>
                    <p:spPr bwMode="auto">
                      <a:xfrm>
                        <a:off x="525463" y="525463"/>
                        <a:ext cx="7980362"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579" name="Object 3"/>
          <p:cNvGraphicFramePr>
            <a:graphicFrameLocks noChangeAspect="1"/>
          </p:cNvGraphicFramePr>
          <p:nvPr>
            <p:extLst>
              <p:ext uri="{D42A27DB-BD31-4B8C-83A1-F6EECF244321}">
                <p14:modId xmlns:p14="http://schemas.microsoft.com/office/powerpoint/2010/main" val="2215557101"/>
              </p:ext>
            </p:extLst>
          </p:nvPr>
        </p:nvGraphicFramePr>
        <p:xfrm>
          <a:off x="839788" y="1065213"/>
          <a:ext cx="8229600" cy="338137"/>
        </p:xfrm>
        <a:graphic>
          <a:graphicData uri="http://schemas.openxmlformats.org/presentationml/2006/ole">
            <mc:AlternateContent xmlns:mc="http://schemas.openxmlformats.org/markup-compatibility/2006">
              <mc:Choice xmlns:v="urn:schemas-microsoft-com:vml" Requires="v">
                <p:oleObj spid="_x0000_s16975" name="Document" r:id="rId5" imgW="4141322" imgH="173769" progId="Word.Document.8">
                  <p:embed/>
                </p:oleObj>
              </mc:Choice>
              <mc:Fallback>
                <p:oleObj name="Document" r:id="rId5" imgW="4141322" imgH="173769" progId="Word.Document.8">
                  <p:embed/>
                  <p:pic>
                    <p:nvPicPr>
                      <p:cNvPr id="0" name=""/>
                      <p:cNvPicPr>
                        <a:picLocks noChangeAspect="1" noChangeArrowheads="1"/>
                      </p:cNvPicPr>
                      <p:nvPr/>
                    </p:nvPicPr>
                    <p:blipFill>
                      <a:blip r:embed="rId6"/>
                      <a:srcRect/>
                      <a:stretch>
                        <a:fillRect/>
                      </a:stretch>
                    </p:blipFill>
                    <p:spPr bwMode="auto">
                      <a:xfrm>
                        <a:off x="839788" y="1065213"/>
                        <a:ext cx="822960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580" name="Object 4"/>
          <p:cNvGraphicFramePr>
            <a:graphicFrameLocks noChangeAspect="1"/>
          </p:cNvGraphicFramePr>
          <p:nvPr>
            <p:extLst>
              <p:ext uri="{D42A27DB-BD31-4B8C-83A1-F6EECF244321}">
                <p14:modId xmlns:p14="http://schemas.microsoft.com/office/powerpoint/2010/main" val="2246117068"/>
              </p:ext>
            </p:extLst>
          </p:nvPr>
        </p:nvGraphicFramePr>
        <p:xfrm>
          <a:off x="839788" y="1528763"/>
          <a:ext cx="7577137" cy="1252537"/>
        </p:xfrm>
        <a:graphic>
          <a:graphicData uri="http://schemas.openxmlformats.org/presentationml/2006/ole">
            <mc:AlternateContent xmlns:mc="http://schemas.openxmlformats.org/markup-compatibility/2006">
              <mc:Choice xmlns:v="urn:schemas-microsoft-com:vml" Requires="v">
                <p:oleObj spid="_x0000_s16976" name="Document" r:id="rId7" imgW="3849497" imgH="635590" progId="Word.Document.8">
                  <p:embed/>
                </p:oleObj>
              </mc:Choice>
              <mc:Fallback>
                <p:oleObj name="Document" r:id="rId7" imgW="3849497" imgH="635590" progId="Word.Document.8">
                  <p:embed/>
                  <p:pic>
                    <p:nvPicPr>
                      <p:cNvPr id="0" name=""/>
                      <p:cNvPicPr>
                        <a:picLocks noChangeAspect="1" noChangeArrowheads="1"/>
                      </p:cNvPicPr>
                      <p:nvPr/>
                    </p:nvPicPr>
                    <p:blipFill>
                      <a:blip r:embed="rId8"/>
                      <a:srcRect/>
                      <a:stretch>
                        <a:fillRect/>
                      </a:stretch>
                    </p:blipFill>
                    <p:spPr bwMode="auto">
                      <a:xfrm>
                        <a:off x="839788" y="1528763"/>
                        <a:ext cx="7577137" cy="1252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581" name="Object 5"/>
          <p:cNvGraphicFramePr>
            <a:graphicFrameLocks noChangeAspect="1"/>
          </p:cNvGraphicFramePr>
          <p:nvPr>
            <p:extLst>
              <p:ext uri="{D42A27DB-BD31-4B8C-83A1-F6EECF244321}">
                <p14:modId xmlns:p14="http://schemas.microsoft.com/office/powerpoint/2010/main" val="2420694155"/>
              </p:ext>
            </p:extLst>
          </p:nvPr>
        </p:nvGraphicFramePr>
        <p:xfrm>
          <a:off x="755576" y="2852936"/>
          <a:ext cx="6626225" cy="839787"/>
        </p:xfrm>
        <a:graphic>
          <a:graphicData uri="http://schemas.openxmlformats.org/presentationml/2006/ole">
            <mc:AlternateContent xmlns:mc="http://schemas.openxmlformats.org/markup-compatibility/2006">
              <mc:Choice xmlns:v="urn:schemas-microsoft-com:vml" Requires="v">
                <p:oleObj spid="_x0000_s16977" name="Document" r:id="rId9" imgW="3384232" imgH="432259" progId="Word.Document.8">
                  <p:embed/>
                </p:oleObj>
              </mc:Choice>
              <mc:Fallback>
                <p:oleObj name="Document" r:id="rId9" imgW="3384232" imgH="432259" progId="Word.Document.8">
                  <p:embed/>
                  <p:pic>
                    <p:nvPicPr>
                      <p:cNvPr id="0" name=""/>
                      <p:cNvPicPr>
                        <a:picLocks noChangeAspect="1" noChangeArrowheads="1"/>
                      </p:cNvPicPr>
                      <p:nvPr/>
                    </p:nvPicPr>
                    <p:blipFill>
                      <a:blip r:embed="rId10"/>
                      <a:srcRect/>
                      <a:stretch>
                        <a:fillRect/>
                      </a:stretch>
                    </p:blipFill>
                    <p:spPr bwMode="auto">
                      <a:xfrm>
                        <a:off x="755576" y="2852936"/>
                        <a:ext cx="6626225" cy="839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582" name="Object 6"/>
          <p:cNvGraphicFramePr>
            <a:graphicFrameLocks noChangeAspect="1"/>
          </p:cNvGraphicFramePr>
          <p:nvPr>
            <p:extLst>
              <p:ext uri="{D42A27DB-BD31-4B8C-83A1-F6EECF244321}">
                <p14:modId xmlns:p14="http://schemas.microsoft.com/office/powerpoint/2010/main" val="641731845"/>
              </p:ext>
            </p:extLst>
          </p:nvPr>
        </p:nvGraphicFramePr>
        <p:xfrm>
          <a:off x="839788" y="3808413"/>
          <a:ext cx="6537325" cy="338137"/>
        </p:xfrm>
        <a:graphic>
          <a:graphicData uri="http://schemas.openxmlformats.org/presentationml/2006/ole">
            <mc:AlternateContent xmlns:mc="http://schemas.openxmlformats.org/markup-compatibility/2006">
              <mc:Choice xmlns:v="urn:schemas-microsoft-com:vml" Requires="v">
                <p:oleObj spid="_x0000_s16978" name="Document" r:id="rId11" imgW="3290316" imgH="173769" progId="Word.Document.8">
                  <p:embed/>
                </p:oleObj>
              </mc:Choice>
              <mc:Fallback>
                <p:oleObj name="Document" r:id="rId11" imgW="3290316" imgH="173769" progId="Word.Document.8">
                  <p:embed/>
                  <p:pic>
                    <p:nvPicPr>
                      <p:cNvPr id="0" name=""/>
                      <p:cNvPicPr>
                        <a:picLocks noChangeAspect="1" noChangeArrowheads="1"/>
                      </p:cNvPicPr>
                      <p:nvPr/>
                    </p:nvPicPr>
                    <p:blipFill>
                      <a:blip r:embed="rId12"/>
                      <a:srcRect/>
                      <a:stretch>
                        <a:fillRect/>
                      </a:stretch>
                    </p:blipFill>
                    <p:spPr bwMode="auto">
                      <a:xfrm>
                        <a:off x="839788" y="3808413"/>
                        <a:ext cx="65373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583" name="Object 7"/>
          <p:cNvGraphicFramePr>
            <a:graphicFrameLocks noChangeAspect="1"/>
          </p:cNvGraphicFramePr>
          <p:nvPr>
            <p:extLst>
              <p:ext uri="{D42A27DB-BD31-4B8C-83A1-F6EECF244321}">
                <p14:modId xmlns:p14="http://schemas.microsoft.com/office/powerpoint/2010/main" val="3321081621"/>
              </p:ext>
            </p:extLst>
          </p:nvPr>
        </p:nvGraphicFramePr>
        <p:xfrm>
          <a:off x="823913" y="4302125"/>
          <a:ext cx="6723062" cy="398463"/>
        </p:xfrm>
        <a:graphic>
          <a:graphicData uri="http://schemas.openxmlformats.org/presentationml/2006/ole">
            <mc:AlternateContent xmlns:mc="http://schemas.openxmlformats.org/markup-compatibility/2006">
              <mc:Choice xmlns:v="urn:schemas-microsoft-com:vml" Requires="v">
                <p:oleObj spid="_x0000_s16979" name="Document" r:id="rId13" imgW="3360843" imgH="202990" progId="Word.Document.8">
                  <p:embed/>
                </p:oleObj>
              </mc:Choice>
              <mc:Fallback>
                <p:oleObj name="Document" r:id="rId13" imgW="3360843" imgH="202990" progId="Word.Document.8">
                  <p:embed/>
                  <p:pic>
                    <p:nvPicPr>
                      <p:cNvPr id="0" name=""/>
                      <p:cNvPicPr>
                        <a:picLocks noChangeAspect="1" noChangeArrowheads="1"/>
                      </p:cNvPicPr>
                      <p:nvPr/>
                    </p:nvPicPr>
                    <p:blipFill>
                      <a:blip r:embed="rId14"/>
                      <a:srcRect/>
                      <a:stretch>
                        <a:fillRect/>
                      </a:stretch>
                    </p:blipFill>
                    <p:spPr bwMode="auto">
                      <a:xfrm>
                        <a:off x="823913" y="4302125"/>
                        <a:ext cx="6723062" cy="39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页脚占位符 1"/>
          <p:cNvSpPr>
            <a:spLocks noGrp="1"/>
          </p:cNvSpPr>
          <p:nvPr>
            <p:ph type="ftr" sz="quarter" idx="11"/>
          </p:nvPr>
        </p:nvSpPr>
        <p:spPr/>
        <p:txBody>
          <a:bodyPr/>
          <a:lstStyle/>
          <a:p>
            <a:r>
              <a:rPr lang="zh-CN" altLang="en-US" smtClean="0"/>
              <a:t>重庆邮电大学                      理学院           </a:t>
            </a:r>
            <a:endParaRPr lang="zh-CN" altLang="en-US"/>
          </a:p>
        </p:txBody>
      </p:sp>
      <p:sp>
        <p:nvSpPr>
          <p:cNvPr id="3" name="灯片编号占位符 2"/>
          <p:cNvSpPr>
            <a:spLocks noGrp="1"/>
          </p:cNvSpPr>
          <p:nvPr>
            <p:ph type="sldNum" sz="quarter" idx="12"/>
          </p:nvPr>
        </p:nvSpPr>
        <p:spPr/>
        <p:txBody>
          <a:bodyPr/>
          <a:lstStyle/>
          <a:p>
            <a:fld id="{0C913308-F349-4B6D-A68A-DD1791B4A57B}" type="slidenum">
              <a:rPr lang="zh-CN" altLang="en-US" smtClean="0"/>
              <a:t>17</a:t>
            </a:fld>
            <a:endParaRPr lang="zh-CN" altLang="en-US"/>
          </a:p>
        </p:txBody>
      </p:sp>
      <p:sp>
        <p:nvSpPr>
          <p:cNvPr id="4" name="日期占位符 3"/>
          <p:cNvSpPr>
            <a:spLocks noGrp="1"/>
          </p:cNvSpPr>
          <p:nvPr>
            <p:ph type="dt" sz="half" idx="10"/>
          </p:nvPr>
        </p:nvSpPr>
        <p:spPr/>
        <p:txBody>
          <a:bodyPr/>
          <a:lstStyle/>
          <a:p>
            <a:fld id="{E5166A2E-F2B2-4BB4-BA76-3C8F65D19D6A}" type="datetime3">
              <a:rPr lang="zh-CN" altLang="en-US" smtClean="0"/>
              <a:t>2016年7月13日星期三</a:t>
            </a:fld>
            <a:endParaRPr lang="zh-CN" altLang="en-US"/>
          </a:p>
        </p:txBody>
      </p:sp>
    </p:spTree>
    <p:extLst>
      <p:ext uri="{BB962C8B-B14F-4D97-AF65-F5344CB8AC3E}">
        <p14:creationId xmlns:p14="http://schemas.microsoft.com/office/powerpoint/2010/main" val="30489057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457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nodeType="clickEffect">
                                  <p:stCondLst>
                                    <p:cond delay="0"/>
                                  </p:stCondLst>
                                  <p:childTnLst>
                                    <p:set>
                                      <p:cBhvr>
                                        <p:cTn id="10" dur="1" fill="hold">
                                          <p:stCondLst>
                                            <p:cond delay="0"/>
                                          </p:stCondLst>
                                        </p:cTn>
                                        <p:tgtEl>
                                          <p:spTgt spid="24579"/>
                                        </p:tgtEl>
                                        <p:attrNameLst>
                                          <p:attrName>style.visibility</p:attrName>
                                        </p:attrNameLst>
                                      </p:cBhvr>
                                      <p:to>
                                        <p:strVal val="visible"/>
                                      </p:to>
                                    </p:set>
                                    <p:anim calcmode="lin" valueType="num">
                                      <p:cBhvr additive="base">
                                        <p:cTn id="11" dur="500" fill="hold"/>
                                        <p:tgtEl>
                                          <p:spTgt spid="24579"/>
                                        </p:tgtEl>
                                        <p:attrNameLst>
                                          <p:attrName>ppt_x</p:attrName>
                                        </p:attrNameLst>
                                      </p:cBhvr>
                                      <p:tavLst>
                                        <p:tav tm="0">
                                          <p:val>
                                            <p:strVal val="0-#ppt_w/2"/>
                                          </p:val>
                                        </p:tav>
                                        <p:tav tm="100000">
                                          <p:val>
                                            <p:strVal val="#ppt_x"/>
                                          </p:val>
                                        </p:tav>
                                      </p:tavLst>
                                    </p:anim>
                                    <p:anim calcmode="lin" valueType="num">
                                      <p:cBhvr additive="base">
                                        <p:cTn id="12" dur="500" fill="hold"/>
                                        <p:tgtEl>
                                          <p:spTgt spid="24579"/>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12" fill="hold" nodeType="clickEffect">
                                  <p:stCondLst>
                                    <p:cond delay="0"/>
                                  </p:stCondLst>
                                  <p:childTnLst>
                                    <p:set>
                                      <p:cBhvr>
                                        <p:cTn id="16" dur="1" fill="hold">
                                          <p:stCondLst>
                                            <p:cond delay="0"/>
                                          </p:stCondLst>
                                        </p:cTn>
                                        <p:tgtEl>
                                          <p:spTgt spid="24580"/>
                                        </p:tgtEl>
                                        <p:attrNameLst>
                                          <p:attrName>style.visibility</p:attrName>
                                        </p:attrNameLst>
                                      </p:cBhvr>
                                      <p:to>
                                        <p:strVal val="visible"/>
                                      </p:to>
                                    </p:set>
                                    <p:animEffect transition="in" filter="strips(downLeft)">
                                      <p:cBhvr>
                                        <p:cTn id="17" dur="500"/>
                                        <p:tgtEl>
                                          <p:spTgt spid="2458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nodeType="clickEffect">
                                  <p:stCondLst>
                                    <p:cond delay="0"/>
                                  </p:stCondLst>
                                  <p:childTnLst>
                                    <p:set>
                                      <p:cBhvr>
                                        <p:cTn id="21" dur="1" fill="hold">
                                          <p:stCondLst>
                                            <p:cond delay="0"/>
                                          </p:stCondLst>
                                        </p:cTn>
                                        <p:tgtEl>
                                          <p:spTgt spid="24581"/>
                                        </p:tgtEl>
                                        <p:attrNameLst>
                                          <p:attrName>style.visibility</p:attrName>
                                        </p:attrNameLst>
                                      </p:cBhvr>
                                      <p:to>
                                        <p:strVal val="visible"/>
                                      </p:to>
                                    </p:set>
                                    <p:animEffect transition="in" filter="barn(outVertical)">
                                      <p:cBhvr>
                                        <p:cTn id="22" dur="500"/>
                                        <p:tgtEl>
                                          <p:spTgt spid="2458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7" presetClass="entr" presetSubtype="8" fill="hold" nodeType="clickEffect">
                                  <p:stCondLst>
                                    <p:cond delay="0"/>
                                  </p:stCondLst>
                                  <p:childTnLst>
                                    <p:set>
                                      <p:cBhvr>
                                        <p:cTn id="26" dur="1" fill="hold">
                                          <p:stCondLst>
                                            <p:cond delay="0"/>
                                          </p:stCondLst>
                                        </p:cTn>
                                        <p:tgtEl>
                                          <p:spTgt spid="24582"/>
                                        </p:tgtEl>
                                        <p:attrNameLst>
                                          <p:attrName>style.visibility</p:attrName>
                                        </p:attrNameLst>
                                      </p:cBhvr>
                                      <p:to>
                                        <p:strVal val="visible"/>
                                      </p:to>
                                    </p:set>
                                    <p:anim calcmode="lin" valueType="num">
                                      <p:cBhvr>
                                        <p:cTn id="27" dur="500" fill="hold"/>
                                        <p:tgtEl>
                                          <p:spTgt spid="24582"/>
                                        </p:tgtEl>
                                        <p:attrNameLst>
                                          <p:attrName>ppt_x</p:attrName>
                                        </p:attrNameLst>
                                      </p:cBhvr>
                                      <p:tavLst>
                                        <p:tav tm="0">
                                          <p:val>
                                            <p:strVal val="#ppt_x-#ppt_w/2"/>
                                          </p:val>
                                        </p:tav>
                                        <p:tav tm="100000">
                                          <p:val>
                                            <p:strVal val="#ppt_x"/>
                                          </p:val>
                                        </p:tav>
                                      </p:tavLst>
                                    </p:anim>
                                    <p:anim calcmode="lin" valueType="num">
                                      <p:cBhvr>
                                        <p:cTn id="28" dur="500" fill="hold"/>
                                        <p:tgtEl>
                                          <p:spTgt spid="24582"/>
                                        </p:tgtEl>
                                        <p:attrNameLst>
                                          <p:attrName>ppt_y</p:attrName>
                                        </p:attrNameLst>
                                      </p:cBhvr>
                                      <p:tavLst>
                                        <p:tav tm="0">
                                          <p:val>
                                            <p:strVal val="#ppt_y"/>
                                          </p:val>
                                        </p:tav>
                                        <p:tav tm="100000">
                                          <p:val>
                                            <p:strVal val="#ppt_y"/>
                                          </p:val>
                                        </p:tav>
                                      </p:tavLst>
                                    </p:anim>
                                    <p:anim calcmode="lin" valueType="num">
                                      <p:cBhvr>
                                        <p:cTn id="29" dur="500" fill="hold"/>
                                        <p:tgtEl>
                                          <p:spTgt spid="24582"/>
                                        </p:tgtEl>
                                        <p:attrNameLst>
                                          <p:attrName>ppt_w</p:attrName>
                                        </p:attrNameLst>
                                      </p:cBhvr>
                                      <p:tavLst>
                                        <p:tav tm="0">
                                          <p:val>
                                            <p:fltVal val="0"/>
                                          </p:val>
                                        </p:tav>
                                        <p:tav tm="100000">
                                          <p:val>
                                            <p:strVal val="#ppt_w"/>
                                          </p:val>
                                        </p:tav>
                                      </p:tavLst>
                                    </p:anim>
                                    <p:anim calcmode="lin" valueType="num">
                                      <p:cBhvr>
                                        <p:cTn id="30" dur="500" fill="hold"/>
                                        <p:tgtEl>
                                          <p:spTgt spid="24582"/>
                                        </p:tgtEl>
                                        <p:attrNameLst>
                                          <p:attrName>ppt_h</p:attrName>
                                        </p:attrNameLst>
                                      </p:cBhvr>
                                      <p:tavLst>
                                        <p:tav tm="0">
                                          <p:val>
                                            <p:strVal val="#ppt_h"/>
                                          </p:val>
                                        </p:tav>
                                        <p:tav tm="100000">
                                          <p:val>
                                            <p:strVal val="#ppt_h"/>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245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p:cNvSpPr txBox="1">
            <a:spLocks noChangeArrowheads="1"/>
          </p:cNvSpPr>
          <p:nvPr/>
        </p:nvSpPr>
        <p:spPr bwMode="auto">
          <a:xfrm>
            <a:off x="990600" y="914400"/>
            <a:ext cx="182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latin typeface="Times New Roman" pitchFamily="18" charset="0"/>
                <a:ea typeface="宋体" pitchFamily="2" charset="-122"/>
              </a:rPr>
              <a:t>算法步骤：</a:t>
            </a:r>
          </a:p>
        </p:txBody>
      </p:sp>
      <p:graphicFrame>
        <p:nvGraphicFramePr>
          <p:cNvPr id="25603" name="Object 3"/>
          <p:cNvGraphicFramePr>
            <a:graphicFrameLocks noChangeAspect="1"/>
          </p:cNvGraphicFramePr>
          <p:nvPr>
            <p:extLst>
              <p:ext uri="{D42A27DB-BD31-4B8C-83A1-F6EECF244321}">
                <p14:modId xmlns:p14="http://schemas.microsoft.com/office/powerpoint/2010/main" val="2777967691"/>
              </p:ext>
            </p:extLst>
          </p:nvPr>
        </p:nvGraphicFramePr>
        <p:xfrm>
          <a:off x="914400" y="1677988"/>
          <a:ext cx="7829550" cy="1252537"/>
        </p:xfrm>
        <a:graphic>
          <a:graphicData uri="http://schemas.openxmlformats.org/presentationml/2006/ole">
            <mc:AlternateContent xmlns:mc="http://schemas.openxmlformats.org/markup-compatibility/2006">
              <mc:Choice xmlns:v="urn:schemas-microsoft-com:vml" Requires="v">
                <p:oleObj spid="_x0000_s17998" name="Document" r:id="rId3" imgW="3947100" imgH="638123" progId="Word.Document.8">
                  <p:embed/>
                </p:oleObj>
              </mc:Choice>
              <mc:Fallback>
                <p:oleObj name="Document" r:id="rId3" imgW="3947100" imgH="638123" progId="Word.Document.8">
                  <p:embed/>
                  <p:pic>
                    <p:nvPicPr>
                      <p:cNvPr id="0" name=""/>
                      <p:cNvPicPr>
                        <a:picLocks noChangeAspect="1" noChangeArrowheads="1"/>
                      </p:cNvPicPr>
                      <p:nvPr/>
                    </p:nvPicPr>
                    <p:blipFill>
                      <a:blip r:embed="rId4"/>
                      <a:srcRect/>
                      <a:stretch>
                        <a:fillRect/>
                      </a:stretch>
                    </p:blipFill>
                    <p:spPr bwMode="auto">
                      <a:xfrm>
                        <a:off x="914400" y="1677988"/>
                        <a:ext cx="7829550" cy="1252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04" name="Object 4"/>
          <p:cNvGraphicFramePr>
            <a:graphicFrameLocks noChangeAspect="1"/>
          </p:cNvGraphicFramePr>
          <p:nvPr>
            <p:extLst>
              <p:ext uri="{D42A27DB-BD31-4B8C-83A1-F6EECF244321}">
                <p14:modId xmlns:p14="http://schemas.microsoft.com/office/powerpoint/2010/main" val="2305067021"/>
              </p:ext>
            </p:extLst>
          </p:nvPr>
        </p:nvGraphicFramePr>
        <p:xfrm>
          <a:off x="989013" y="3883025"/>
          <a:ext cx="7878762" cy="839788"/>
        </p:xfrm>
        <a:graphic>
          <a:graphicData uri="http://schemas.openxmlformats.org/presentationml/2006/ole">
            <mc:AlternateContent xmlns:mc="http://schemas.openxmlformats.org/markup-compatibility/2006">
              <mc:Choice xmlns:v="urn:schemas-microsoft-com:vml" Requires="v">
                <p:oleObj spid="_x0000_s17999" name="Document" r:id="rId5" imgW="4020058" imgH="432980" progId="Word.Document.8">
                  <p:embed/>
                </p:oleObj>
              </mc:Choice>
              <mc:Fallback>
                <p:oleObj name="Document" r:id="rId5" imgW="4020058" imgH="432980" progId="Word.Document.8">
                  <p:embed/>
                  <p:pic>
                    <p:nvPicPr>
                      <p:cNvPr id="0" name=""/>
                      <p:cNvPicPr>
                        <a:picLocks noChangeAspect="1" noChangeArrowheads="1"/>
                      </p:cNvPicPr>
                      <p:nvPr/>
                    </p:nvPicPr>
                    <p:blipFill>
                      <a:blip r:embed="rId6"/>
                      <a:srcRect/>
                      <a:stretch>
                        <a:fillRect/>
                      </a:stretch>
                    </p:blipFill>
                    <p:spPr bwMode="auto">
                      <a:xfrm>
                        <a:off x="989013" y="3883025"/>
                        <a:ext cx="7878762" cy="839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05" name="Object 5"/>
          <p:cNvGraphicFramePr>
            <a:graphicFrameLocks noChangeAspect="1"/>
          </p:cNvGraphicFramePr>
          <p:nvPr/>
        </p:nvGraphicFramePr>
        <p:xfrm>
          <a:off x="914400" y="4797425"/>
          <a:ext cx="8004175" cy="401638"/>
        </p:xfrm>
        <a:graphic>
          <a:graphicData uri="http://schemas.openxmlformats.org/presentationml/2006/ole">
            <mc:AlternateContent xmlns:mc="http://schemas.openxmlformats.org/markup-compatibility/2006">
              <mc:Choice xmlns:v="urn:schemas-microsoft-com:vml" Requires="v">
                <p:oleObj spid="_x0000_s18000" name="文档" r:id="rId7" imgW="4030419" imgH="203692" progId="Word.Document.8">
                  <p:embed/>
                </p:oleObj>
              </mc:Choice>
              <mc:Fallback>
                <p:oleObj name="文档" r:id="rId7" imgW="4030419" imgH="203692" progId="Word.Document.8">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400" y="4797425"/>
                        <a:ext cx="8004175" cy="40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06" name="Object 6"/>
          <p:cNvGraphicFramePr>
            <a:graphicFrameLocks noChangeAspect="1"/>
          </p:cNvGraphicFramePr>
          <p:nvPr>
            <p:extLst>
              <p:ext uri="{D42A27DB-BD31-4B8C-83A1-F6EECF244321}">
                <p14:modId xmlns:p14="http://schemas.microsoft.com/office/powerpoint/2010/main" val="728166413"/>
              </p:ext>
            </p:extLst>
          </p:nvPr>
        </p:nvGraphicFramePr>
        <p:xfrm>
          <a:off x="539552" y="5301208"/>
          <a:ext cx="8418512" cy="801688"/>
        </p:xfrm>
        <a:graphic>
          <a:graphicData uri="http://schemas.openxmlformats.org/presentationml/2006/ole">
            <mc:AlternateContent xmlns:mc="http://schemas.openxmlformats.org/markup-compatibility/2006">
              <mc:Choice xmlns:v="urn:schemas-microsoft-com:vml" Requires="v">
                <p:oleObj spid="_x0000_s18001" name="Document" r:id="rId9" imgW="4304686" imgH="412070" progId="Word.Document.8">
                  <p:embed/>
                </p:oleObj>
              </mc:Choice>
              <mc:Fallback>
                <p:oleObj name="Document" r:id="rId9" imgW="4304686" imgH="412070" progId="Word.Document.8">
                  <p:embed/>
                  <p:pic>
                    <p:nvPicPr>
                      <p:cNvPr id="0" name=""/>
                      <p:cNvPicPr>
                        <a:picLocks noChangeAspect="1" noChangeArrowheads="1"/>
                      </p:cNvPicPr>
                      <p:nvPr/>
                    </p:nvPicPr>
                    <p:blipFill>
                      <a:blip r:embed="rId10"/>
                      <a:srcRect/>
                      <a:stretch>
                        <a:fillRect/>
                      </a:stretch>
                    </p:blipFill>
                    <p:spPr bwMode="auto">
                      <a:xfrm>
                        <a:off x="539552" y="5301208"/>
                        <a:ext cx="8418512" cy="801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07" name="Object 7"/>
          <p:cNvGraphicFramePr>
            <a:graphicFrameLocks noChangeAspect="1"/>
          </p:cNvGraphicFramePr>
          <p:nvPr>
            <p:extLst>
              <p:ext uri="{D42A27DB-BD31-4B8C-83A1-F6EECF244321}">
                <p14:modId xmlns:p14="http://schemas.microsoft.com/office/powerpoint/2010/main" val="2550334586"/>
              </p:ext>
            </p:extLst>
          </p:nvPr>
        </p:nvGraphicFramePr>
        <p:xfrm>
          <a:off x="989013" y="2894013"/>
          <a:ext cx="8229600" cy="863600"/>
        </p:xfrm>
        <a:graphic>
          <a:graphicData uri="http://schemas.openxmlformats.org/presentationml/2006/ole">
            <mc:AlternateContent xmlns:mc="http://schemas.openxmlformats.org/markup-compatibility/2006">
              <mc:Choice xmlns:v="urn:schemas-microsoft-com:vml" Requires="v">
                <p:oleObj spid="_x0000_s18002" name="Document" r:id="rId11" imgW="4117294" imgH="433333" progId="Word.Document.8">
                  <p:embed/>
                </p:oleObj>
              </mc:Choice>
              <mc:Fallback>
                <p:oleObj name="Document" r:id="rId11" imgW="4117294" imgH="433333" progId="Word.Document.8">
                  <p:embed/>
                  <p:pic>
                    <p:nvPicPr>
                      <p:cNvPr id="0" name=""/>
                      <p:cNvPicPr>
                        <a:picLocks noChangeAspect="1" noChangeArrowheads="1"/>
                      </p:cNvPicPr>
                      <p:nvPr/>
                    </p:nvPicPr>
                    <p:blipFill>
                      <a:blip r:embed="rId12"/>
                      <a:srcRect/>
                      <a:stretch>
                        <a:fillRect/>
                      </a:stretch>
                    </p:blipFill>
                    <p:spPr bwMode="auto">
                      <a:xfrm>
                        <a:off x="989013" y="2894013"/>
                        <a:ext cx="8229600"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08" name="Object 8"/>
          <p:cNvGraphicFramePr>
            <a:graphicFrameLocks noChangeAspect="1"/>
          </p:cNvGraphicFramePr>
          <p:nvPr/>
        </p:nvGraphicFramePr>
        <p:xfrm>
          <a:off x="5724525" y="188913"/>
          <a:ext cx="3276600" cy="1981200"/>
        </p:xfrm>
        <a:graphic>
          <a:graphicData uri="http://schemas.openxmlformats.org/presentationml/2006/ole">
            <mc:AlternateContent xmlns:mc="http://schemas.openxmlformats.org/markup-compatibility/2006">
              <mc:Choice xmlns:v="urn:schemas-microsoft-com:vml" Requires="v">
                <p:oleObj spid="_x0000_s18003" name="BMP 图象" r:id="rId13" imgW="1400000" imgH="638264" progId="Paint.Picture">
                  <p:embed/>
                </p:oleObj>
              </mc:Choice>
              <mc:Fallback>
                <p:oleObj name="BMP 图象" r:id="rId13" imgW="1400000" imgH="638264" progId="Paint.Picture">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24525" y="188913"/>
                        <a:ext cx="32766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页脚占位符 1"/>
          <p:cNvSpPr>
            <a:spLocks noGrp="1"/>
          </p:cNvSpPr>
          <p:nvPr>
            <p:ph type="ftr" sz="quarter" idx="11"/>
          </p:nvPr>
        </p:nvSpPr>
        <p:spPr/>
        <p:txBody>
          <a:bodyPr/>
          <a:lstStyle/>
          <a:p>
            <a:r>
              <a:rPr lang="zh-CN" altLang="en-US" smtClean="0"/>
              <a:t>重庆邮电大学                      理学院           </a:t>
            </a:r>
            <a:endParaRPr lang="zh-CN" altLang="en-US"/>
          </a:p>
        </p:txBody>
      </p:sp>
      <p:sp>
        <p:nvSpPr>
          <p:cNvPr id="3" name="灯片编号占位符 2"/>
          <p:cNvSpPr>
            <a:spLocks noGrp="1"/>
          </p:cNvSpPr>
          <p:nvPr>
            <p:ph type="sldNum" sz="quarter" idx="12"/>
          </p:nvPr>
        </p:nvSpPr>
        <p:spPr/>
        <p:txBody>
          <a:bodyPr/>
          <a:lstStyle/>
          <a:p>
            <a:fld id="{0C913308-F349-4B6D-A68A-DD1791B4A57B}" type="slidenum">
              <a:rPr lang="zh-CN" altLang="en-US" smtClean="0"/>
              <a:t>18</a:t>
            </a:fld>
            <a:endParaRPr lang="zh-CN" altLang="en-US"/>
          </a:p>
        </p:txBody>
      </p:sp>
      <p:sp>
        <p:nvSpPr>
          <p:cNvPr id="4" name="日期占位符 3"/>
          <p:cNvSpPr>
            <a:spLocks noGrp="1"/>
          </p:cNvSpPr>
          <p:nvPr>
            <p:ph type="dt" sz="half" idx="10"/>
          </p:nvPr>
        </p:nvSpPr>
        <p:spPr/>
        <p:txBody>
          <a:bodyPr/>
          <a:lstStyle/>
          <a:p>
            <a:fld id="{45A647CC-72AC-4667-9756-0339D34387D9}" type="datetime3">
              <a:rPr lang="zh-CN" altLang="en-US" smtClean="0"/>
              <a:t>2016年7月13日星期三</a:t>
            </a:fld>
            <a:endParaRPr lang="zh-CN" altLang="en-US"/>
          </a:p>
        </p:txBody>
      </p:sp>
    </p:spTree>
    <p:extLst>
      <p:ext uri="{BB962C8B-B14F-4D97-AF65-F5344CB8AC3E}">
        <p14:creationId xmlns:p14="http://schemas.microsoft.com/office/powerpoint/2010/main" val="24750483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5603"/>
                                        </p:tgtEl>
                                        <p:attrNameLst>
                                          <p:attrName>style.visibility</p:attrName>
                                        </p:attrNameLst>
                                      </p:cBhvr>
                                      <p:to>
                                        <p:strVal val="visible"/>
                                      </p:to>
                                    </p:set>
                                    <p:anim calcmode="lin" valueType="num">
                                      <p:cBhvr additive="base">
                                        <p:cTn id="7" dur="500" fill="hold"/>
                                        <p:tgtEl>
                                          <p:spTgt spid="25603"/>
                                        </p:tgtEl>
                                        <p:attrNameLst>
                                          <p:attrName>ppt_x</p:attrName>
                                        </p:attrNameLst>
                                      </p:cBhvr>
                                      <p:tavLst>
                                        <p:tav tm="0">
                                          <p:val>
                                            <p:strVal val="0-#ppt_w/2"/>
                                          </p:val>
                                        </p:tav>
                                        <p:tav tm="100000">
                                          <p:val>
                                            <p:strVal val="#ppt_x"/>
                                          </p:val>
                                        </p:tav>
                                      </p:tavLst>
                                    </p:anim>
                                    <p:anim calcmode="lin" valueType="num">
                                      <p:cBhvr additive="base">
                                        <p:cTn id="8" dur="500" fill="hold"/>
                                        <p:tgtEl>
                                          <p:spTgt spid="2560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10" fill="hold" nodeType="clickEffect">
                                  <p:stCondLst>
                                    <p:cond delay="0"/>
                                  </p:stCondLst>
                                  <p:childTnLst>
                                    <p:set>
                                      <p:cBhvr>
                                        <p:cTn id="12" dur="1" fill="hold">
                                          <p:stCondLst>
                                            <p:cond delay="0"/>
                                          </p:stCondLst>
                                        </p:cTn>
                                        <p:tgtEl>
                                          <p:spTgt spid="25607"/>
                                        </p:tgtEl>
                                        <p:attrNameLst>
                                          <p:attrName>style.visibility</p:attrName>
                                        </p:attrNameLst>
                                      </p:cBhvr>
                                      <p:to>
                                        <p:strVal val="visible"/>
                                      </p:to>
                                    </p:set>
                                    <p:animEffect transition="in" filter="checkerboard(across)">
                                      <p:cBhvr>
                                        <p:cTn id="13" dur="500"/>
                                        <p:tgtEl>
                                          <p:spTgt spid="25607"/>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3" presetClass="entr" presetSubtype="16" fill="hold" nodeType="clickEffect">
                                  <p:stCondLst>
                                    <p:cond delay="0"/>
                                  </p:stCondLst>
                                  <p:childTnLst>
                                    <p:set>
                                      <p:cBhvr>
                                        <p:cTn id="17" dur="1" fill="hold">
                                          <p:stCondLst>
                                            <p:cond delay="0"/>
                                          </p:stCondLst>
                                        </p:cTn>
                                        <p:tgtEl>
                                          <p:spTgt spid="25608"/>
                                        </p:tgtEl>
                                        <p:attrNameLst>
                                          <p:attrName>style.visibility</p:attrName>
                                        </p:attrNameLst>
                                      </p:cBhvr>
                                      <p:to>
                                        <p:strVal val="visible"/>
                                      </p:to>
                                    </p:set>
                                    <p:anim calcmode="lin" valueType="num">
                                      <p:cBhvr>
                                        <p:cTn id="18" dur="500" fill="hold"/>
                                        <p:tgtEl>
                                          <p:spTgt spid="25608"/>
                                        </p:tgtEl>
                                        <p:attrNameLst>
                                          <p:attrName>ppt_w</p:attrName>
                                        </p:attrNameLst>
                                      </p:cBhvr>
                                      <p:tavLst>
                                        <p:tav tm="0">
                                          <p:val>
                                            <p:fltVal val="0"/>
                                          </p:val>
                                        </p:tav>
                                        <p:tav tm="100000">
                                          <p:val>
                                            <p:strVal val="#ppt_w"/>
                                          </p:val>
                                        </p:tav>
                                      </p:tavLst>
                                    </p:anim>
                                    <p:anim calcmode="lin" valueType="num">
                                      <p:cBhvr>
                                        <p:cTn id="19" dur="500" fill="hold"/>
                                        <p:tgtEl>
                                          <p:spTgt spid="25608"/>
                                        </p:tgtEl>
                                        <p:attrNameLst>
                                          <p:attrName>ppt_h</p:attrName>
                                        </p:attrNameLst>
                                      </p:cBhvr>
                                      <p:tavLst>
                                        <p:tav tm="0">
                                          <p:val>
                                            <p:fltVal val="0"/>
                                          </p:val>
                                        </p:tav>
                                        <p:tav tm="100000">
                                          <p:val>
                                            <p:strVal val="#ppt_h"/>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16" presetClass="entr" presetSubtype="21" fill="hold" nodeType="clickEffect">
                                  <p:stCondLst>
                                    <p:cond delay="0"/>
                                  </p:stCondLst>
                                  <p:childTnLst>
                                    <p:set>
                                      <p:cBhvr>
                                        <p:cTn id="23" dur="1" fill="hold">
                                          <p:stCondLst>
                                            <p:cond delay="0"/>
                                          </p:stCondLst>
                                        </p:cTn>
                                        <p:tgtEl>
                                          <p:spTgt spid="25604"/>
                                        </p:tgtEl>
                                        <p:attrNameLst>
                                          <p:attrName>style.visibility</p:attrName>
                                        </p:attrNameLst>
                                      </p:cBhvr>
                                      <p:to>
                                        <p:strVal val="visible"/>
                                      </p:to>
                                    </p:set>
                                    <p:animEffect transition="in" filter="barn(inVertical)">
                                      <p:cBhvr>
                                        <p:cTn id="24" dur="500"/>
                                        <p:tgtEl>
                                          <p:spTgt spid="25604"/>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499"/>
                                          </p:stCondLst>
                                        </p:cTn>
                                        <p:tgtEl>
                                          <p:spTgt spid="25605"/>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7" presetClass="entr" presetSubtype="8" fill="hold" nodeType="clickEffect">
                                  <p:stCondLst>
                                    <p:cond delay="0"/>
                                  </p:stCondLst>
                                  <p:childTnLst>
                                    <p:set>
                                      <p:cBhvr>
                                        <p:cTn id="32" dur="1" fill="hold">
                                          <p:stCondLst>
                                            <p:cond delay="0"/>
                                          </p:stCondLst>
                                        </p:cTn>
                                        <p:tgtEl>
                                          <p:spTgt spid="25606"/>
                                        </p:tgtEl>
                                        <p:attrNameLst>
                                          <p:attrName>style.visibility</p:attrName>
                                        </p:attrNameLst>
                                      </p:cBhvr>
                                      <p:to>
                                        <p:strVal val="visible"/>
                                      </p:to>
                                    </p:set>
                                    <p:anim calcmode="lin" valueType="num">
                                      <p:cBhvr>
                                        <p:cTn id="33" dur="500" fill="hold"/>
                                        <p:tgtEl>
                                          <p:spTgt spid="25606"/>
                                        </p:tgtEl>
                                        <p:attrNameLst>
                                          <p:attrName>ppt_x</p:attrName>
                                        </p:attrNameLst>
                                      </p:cBhvr>
                                      <p:tavLst>
                                        <p:tav tm="0">
                                          <p:val>
                                            <p:strVal val="#ppt_x-#ppt_w/2"/>
                                          </p:val>
                                        </p:tav>
                                        <p:tav tm="100000">
                                          <p:val>
                                            <p:strVal val="#ppt_x"/>
                                          </p:val>
                                        </p:tav>
                                      </p:tavLst>
                                    </p:anim>
                                    <p:anim calcmode="lin" valueType="num">
                                      <p:cBhvr>
                                        <p:cTn id="34" dur="500" fill="hold"/>
                                        <p:tgtEl>
                                          <p:spTgt spid="25606"/>
                                        </p:tgtEl>
                                        <p:attrNameLst>
                                          <p:attrName>ppt_y</p:attrName>
                                        </p:attrNameLst>
                                      </p:cBhvr>
                                      <p:tavLst>
                                        <p:tav tm="0">
                                          <p:val>
                                            <p:strVal val="#ppt_y"/>
                                          </p:val>
                                        </p:tav>
                                        <p:tav tm="100000">
                                          <p:val>
                                            <p:strVal val="#ppt_y"/>
                                          </p:val>
                                        </p:tav>
                                      </p:tavLst>
                                    </p:anim>
                                    <p:anim calcmode="lin" valueType="num">
                                      <p:cBhvr>
                                        <p:cTn id="35" dur="500" fill="hold"/>
                                        <p:tgtEl>
                                          <p:spTgt spid="25606"/>
                                        </p:tgtEl>
                                        <p:attrNameLst>
                                          <p:attrName>ppt_w</p:attrName>
                                        </p:attrNameLst>
                                      </p:cBhvr>
                                      <p:tavLst>
                                        <p:tav tm="0">
                                          <p:val>
                                            <p:fltVal val="0"/>
                                          </p:val>
                                        </p:tav>
                                        <p:tav tm="100000">
                                          <p:val>
                                            <p:strVal val="#ppt_w"/>
                                          </p:val>
                                        </p:tav>
                                      </p:tavLst>
                                    </p:anim>
                                    <p:anim calcmode="lin" valueType="num">
                                      <p:cBhvr>
                                        <p:cTn id="36" dur="500" fill="hold"/>
                                        <p:tgtEl>
                                          <p:spTgt spid="2560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6" name="Object 2"/>
          <p:cNvGraphicFramePr>
            <a:graphicFrameLocks noChangeAspect="1"/>
          </p:cNvGraphicFramePr>
          <p:nvPr>
            <p:extLst>
              <p:ext uri="{D42A27DB-BD31-4B8C-83A1-F6EECF244321}">
                <p14:modId xmlns:p14="http://schemas.microsoft.com/office/powerpoint/2010/main" val="718239230"/>
              </p:ext>
            </p:extLst>
          </p:nvPr>
        </p:nvGraphicFramePr>
        <p:xfrm>
          <a:off x="763588" y="676275"/>
          <a:ext cx="5399087" cy="350838"/>
        </p:xfrm>
        <a:graphic>
          <a:graphicData uri="http://schemas.openxmlformats.org/presentationml/2006/ole">
            <mc:AlternateContent xmlns:mc="http://schemas.openxmlformats.org/markup-compatibility/2006">
              <mc:Choice xmlns:v="urn:schemas-microsoft-com:vml" Requires="v">
                <p:oleObj spid="_x0000_s18725" name="Document" r:id="rId3" imgW="2689394" imgH="174129" progId="Word.Document.8">
                  <p:embed/>
                </p:oleObj>
              </mc:Choice>
              <mc:Fallback>
                <p:oleObj name="Document" r:id="rId3" imgW="2689394" imgH="174129" progId="Word.Document.8">
                  <p:embed/>
                  <p:pic>
                    <p:nvPicPr>
                      <p:cNvPr id="0" name=""/>
                      <p:cNvPicPr>
                        <a:picLocks noChangeAspect="1" noChangeArrowheads="1"/>
                      </p:cNvPicPr>
                      <p:nvPr/>
                    </p:nvPicPr>
                    <p:blipFill>
                      <a:blip r:embed="rId4"/>
                      <a:srcRect/>
                      <a:stretch>
                        <a:fillRect/>
                      </a:stretch>
                    </p:blipFill>
                    <p:spPr bwMode="auto">
                      <a:xfrm>
                        <a:off x="763588" y="676275"/>
                        <a:ext cx="5399087"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627" name="Object 3"/>
          <p:cNvGraphicFramePr>
            <a:graphicFrameLocks noChangeAspect="1"/>
          </p:cNvGraphicFramePr>
          <p:nvPr>
            <p:extLst>
              <p:ext uri="{D42A27DB-BD31-4B8C-83A1-F6EECF244321}">
                <p14:modId xmlns:p14="http://schemas.microsoft.com/office/powerpoint/2010/main" val="302145975"/>
              </p:ext>
            </p:extLst>
          </p:nvPr>
        </p:nvGraphicFramePr>
        <p:xfrm>
          <a:off x="1274763" y="1198563"/>
          <a:ext cx="3089275" cy="2020887"/>
        </p:xfrm>
        <a:graphic>
          <a:graphicData uri="http://schemas.openxmlformats.org/presentationml/2006/ole">
            <mc:AlternateContent xmlns:mc="http://schemas.openxmlformats.org/markup-compatibility/2006">
              <mc:Choice xmlns:v="urn:schemas-microsoft-com:vml" Requires="v">
                <p:oleObj spid="_x0000_s18726" name="BMP 图像" r:id="rId5" imgW="1876320" imgH="1200240" progId="Paint.Picture">
                  <p:embed/>
                </p:oleObj>
              </mc:Choice>
              <mc:Fallback>
                <p:oleObj name="BMP 图像" r:id="rId5" imgW="1876320" imgH="1200240" progId="Paint.Picture">
                  <p:embed/>
                  <p:pic>
                    <p:nvPicPr>
                      <p:cNvPr id="0" name=""/>
                      <p:cNvPicPr>
                        <a:picLocks noChangeAspect="1" noChangeArrowheads="1"/>
                      </p:cNvPicPr>
                      <p:nvPr/>
                    </p:nvPicPr>
                    <p:blipFill>
                      <a:blip r:embed="rId6"/>
                      <a:srcRect/>
                      <a:stretch>
                        <a:fillRect/>
                      </a:stretch>
                    </p:blipFill>
                    <p:spPr bwMode="auto">
                      <a:xfrm>
                        <a:off x="1274763" y="1198563"/>
                        <a:ext cx="3089275" cy="202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628" name="Object 4"/>
          <p:cNvGraphicFramePr>
            <a:graphicFrameLocks noChangeAspect="1"/>
          </p:cNvGraphicFramePr>
          <p:nvPr/>
        </p:nvGraphicFramePr>
        <p:xfrm>
          <a:off x="388938" y="2217738"/>
          <a:ext cx="8680450" cy="3194050"/>
        </p:xfrm>
        <a:graphic>
          <a:graphicData uri="http://schemas.openxmlformats.org/presentationml/2006/ole">
            <mc:AlternateContent xmlns:mc="http://schemas.openxmlformats.org/markup-compatibility/2006">
              <mc:Choice xmlns:v="urn:schemas-microsoft-com:vml" Requires="v">
                <p:oleObj spid="_x0000_s18727" name="文档" r:id="rId7" imgW="4434890" imgH="1630614" progId="Word.Document.8">
                  <p:embed/>
                </p:oleObj>
              </mc:Choice>
              <mc:Fallback>
                <p:oleObj name="文档" r:id="rId7" imgW="4434890" imgH="1630614" progId="Word.Document.8">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938" y="2217738"/>
                        <a:ext cx="8680450" cy="319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629" name="Text Box 5">
            <a:hlinkClick r:id="rId9" action="ppaction://hlinkfile"/>
          </p:cNvPr>
          <p:cNvSpPr txBox="1">
            <a:spLocks noChangeArrowheads="1"/>
          </p:cNvSpPr>
          <p:nvPr/>
        </p:nvSpPr>
        <p:spPr bwMode="auto">
          <a:xfrm>
            <a:off x="5867400" y="609600"/>
            <a:ext cx="3097213" cy="466725"/>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dirty="0">
                <a:latin typeface="Times New Roman" pitchFamily="18" charset="0"/>
                <a:ea typeface="宋体" pitchFamily="2" charset="-122"/>
              </a:rPr>
              <a:t> </a:t>
            </a:r>
            <a:r>
              <a:rPr kumimoji="1" lang="en-US" altLang="zh-CN" sz="2400" dirty="0">
                <a:latin typeface="Times New Roman" pitchFamily="18" charset="0"/>
                <a:ea typeface="宋体" pitchFamily="2" charset="-122"/>
                <a:hlinkClick r:id="rId10" action="ppaction://hlinkfile"/>
              </a:rPr>
              <a:t>TO MATLAB(road1)</a:t>
            </a:r>
            <a:endParaRPr kumimoji="1" lang="en-US" altLang="zh-CN" sz="2400" dirty="0">
              <a:latin typeface="Times New Roman" pitchFamily="18" charset="0"/>
              <a:ea typeface="宋体" pitchFamily="2" charset="-122"/>
            </a:endParaRPr>
          </a:p>
        </p:txBody>
      </p:sp>
      <p:sp>
        <p:nvSpPr>
          <p:cNvPr id="2" name="页脚占位符 1"/>
          <p:cNvSpPr>
            <a:spLocks noGrp="1"/>
          </p:cNvSpPr>
          <p:nvPr>
            <p:ph type="ftr" sz="quarter" idx="11"/>
          </p:nvPr>
        </p:nvSpPr>
        <p:spPr/>
        <p:txBody>
          <a:bodyPr/>
          <a:lstStyle/>
          <a:p>
            <a:r>
              <a:rPr lang="zh-CN" altLang="en-US" smtClean="0"/>
              <a:t>重庆邮电大学                      理学院           </a:t>
            </a:r>
            <a:endParaRPr lang="zh-CN" altLang="en-US"/>
          </a:p>
        </p:txBody>
      </p:sp>
      <p:sp>
        <p:nvSpPr>
          <p:cNvPr id="3" name="灯片编号占位符 2"/>
          <p:cNvSpPr>
            <a:spLocks noGrp="1"/>
          </p:cNvSpPr>
          <p:nvPr>
            <p:ph type="sldNum" sz="quarter" idx="12"/>
          </p:nvPr>
        </p:nvSpPr>
        <p:spPr/>
        <p:txBody>
          <a:bodyPr/>
          <a:lstStyle/>
          <a:p>
            <a:fld id="{0C913308-F349-4B6D-A68A-DD1791B4A57B}" type="slidenum">
              <a:rPr lang="zh-CN" altLang="en-US" smtClean="0"/>
              <a:t>19</a:t>
            </a:fld>
            <a:endParaRPr lang="zh-CN" altLang="en-US"/>
          </a:p>
        </p:txBody>
      </p:sp>
      <p:sp>
        <p:nvSpPr>
          <p:cNvPr id="4" name="日期占位符 3"/>
          <p:cNvSpPr>
            <a:spLocks noGrp="1"/>
          </p:cNvSpPr>
          <p:nvPr>
            <p:ph type="dt" sz="half" idx="10"/>
          </p:nvPr>
        </p:nvSpPr>
        <p:spPr/>
        <p:txBody>
          <a:bodyPr/>
          <a:lstStyle/>
          <a:p>
            <a:fld id="{431F93C4-9B45-4346-9265-867025C5AA6E}" type="datetime3">
              <a:rPr lang="zh-CN" altLang="en-US" smtClean="0"/>
              <a:t>2016年7月13日星期三</a:t>
            </a:fld>
            <a:endParaRPr lang="zh-CN" altLang="en-US"/>
          </a:p>
        </p:txBody>
      </p:sp>
    </p:spTree>
    <p:extLst>
      <p:ext uri="{BB962C8B-B14F-4D97-AF65-F5344CB8AC3E}">
        <p14:creationId xmlns:p14="http://schemas.microsoft.com/office/powerpoint/2010/main" val="24901168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nodeType="clickEffect">
                                  <p:stCondLst>
                                    <p:cond delay="0"/>
                                  </p:stCondLst>
                                  <p:childTnLst>
                                    <p:set>
                                      <p:cBhvr>
                                        <p:cTn id="6" dur="1" fill="hold">
                                          <p:stCondLst>
                                            <p:cond delay="0"/>
                                          </p:stCondLst>
                                        </p:cTn>
                                        <p:tgtEl>
                                          <p:spTgt spid="26628"/>
                                        </p:tgtEl>
                                        <p:attrNameLst>
                                          <p:attrName>style.visibility</p:attrName>
                                        </p:attrNameLst>
                                      </p:cBhvr>
                                      <p:to>
                                        <p:strVal val="visible"/>
                                      </p:to>
                                    </p:set>
                                    <p:animEffect transition="in" filter="barn(outVertical)">
                                      <p:cBhvr>
                                        <p:cTn id="7" dur="500"/>
                                        <p:tgtEl>
                                          <p:spTgt spid="266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26629"/>
                                        </p:tgtEl>
                                        <p:attrNameLst>
                                          <p:attrName>style.visibility</p:attrName>
                                        </p:attrNameLst>
                                      </p:cBhvr>
                                      <p:to>
                                        <p:strVal val="visible"/>
                                      </p:to>
                                    </p:set>
                                    <p:anim calcmode="lin" valueType="num">
                                      <p:cBhvr additive="base">
                                        <p:cTn id="12" dur="500" fill="hold"/>
                                        <p:tgtEl>
                                          <p:spTgt spid="26629"/>
                                        </p:tgtEl>
                                        <p:attrNameLst>
                                          <p:attrName>ppt_x</p:attrName>
                                        </p:attrNameLst>
                                      </p:cBhvr>
                                      <p:tavLst>
                                        <p:tav tm="0">
                                          <p:val>
                                            <p:strVal val="1+#ppt_w/2"/>
                                          </p:val>
                                        </p:tav>
                                        <p:tav tm="100000">
                                          <p:val>
                                            <p:strVal val="#ppt_x"/>
                                          </p:val>
                                        </p:tav>
                                      </p:tavLst>
                                    </p:anim>
                                    <p:anim calcmode="lin" valueType="num">
                                      <p:cBhvr additive="base">
                                        <p:cTn id="13" dur="500" fill="hold"/>
                                        <p:tgtEl>
                                          <p:spTgt spid="266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OMP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4014258"/>
            <a:ext cx="2267272" cy="2125916"/>
          </a:xfrm>
          <a:prstGeom prst="rect">
            <a:avLst/>
          </a:prstGeom>
          <a:noFill/>
          <a:extLst>
            <a:ext uri="{909E8E84-426E-40DD-AFC4-6F175D3DCCD1}">
              <a14:hiddenFill xmlns:a14="http://schemas.microsoft.com/office/drawing/2010/main">
                <a:solidFill>
                  <a:srgbClr val="FFFFFF"/>
                </a:solidFill>
              </a14:hiddenFill>
            </a:ext>
          </a:extLst>
        </p:spPr>
      </p:pic>
      <p:sp>
        <p:nvSpPr>
          <p:cNvPr id="6147" name="Text Box 3" descr="白色大理石"/>
          <p:cNvSpPr txBox="1">
            <a:spLocks noChangeArrowheads="1"/>
          </p:cNvSpPr>
          <p:nvPr/>
        </p:nvSpPr>
        <p:spPr bwMode="auto">
          <a:xfrm>
            <a:off x="457200" y="296863"/>
            <a:ext cx="2362200" cy="641350"/>
          </a:xfrm>
          <a:prstGeom prst="rect">
            <a:avLst/>
          </a:prstGeom>
          <a:blipFill dpi="0" rotWithShape="0">
            <a:blip r:embed="rId4"/>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3600" b="1">
                <a:solidFill>
                  <a:schemeClr val="accent2"/>
                </a:solidFill>
                <a:latin typeface="华文楷体" panose="02010600040101010101" pitchFamily="2" charset="-122"/>
                <a:ea typeface="华文楷体" panose="02010600040101010101" pitchFamily="2" charset="-122"/>
              </a:rPr>
              <a:t>目的</a:t>
            </a:r>
            <a:endParaRPr kumimoji="1" lang="zh-CN" altLang="en-US" sz="3600" b="1">
              <a:solidFill>
                <a:srgbClr val="FFFF99"/>
              </a:solidFill>
              <a:latin typeface="华文楷体" panose="02010600040101010101" pitchFamily="2" charset="-122"/>
              <a:ea typeface="华文楷体" panose="02010600040101010101" pitchFamily="2" charset="-122"/>
            </a:endParaRPr>
          </a:p>
        </p:txBody>
      </p:sp>
      <p:sp>
        <p:nvSpPr>
          <p:cNvPr id="6148" name="Text Box 4" descr="纸袋">
            <a:hlinkClick r:id="" action="ppaction://hlinkshowjump?jump=nextslide"/>
          </p:cNvPr>
          <p:cNvSpPr txBox="1">
            <a:spLocks noChangeArrowheads="1"/>
          </p:cNvSpPr>
          <p:nvPr/>
        </p:nvSpPr>
        <p:spPr bwMode="auto">
          <a:xfrm>
            <a:off x="381000" y="1897063"/>
            <a:ext cx="2514600" cy="641350"/>
          </a:xfrm>
          <a:prstGeom prst="rect">
            <a:avLst/>
          </a:prstGeom>
          <a:blipFill dpi="0" rotWithShape="0">
            <a:blip r:embed="rId5"/>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3600" b="1">
                <a:solidFill>
                  <a:schemeClr val="bg1"/>
                </a:solidFill>
                <a:latin typeface="华文楷体" panose="02010600040101010101" pitchFamily="2" charset="-122"/>
                <a:ea typeface="华文楷体" panose="02010600040101010101" pitchFamily="2" charset="-122"/>
              </a:rPr>
              <a:t>内容</a:t>
            </a:r>
            <a:endParaRPr kumimoji="1" lang="zh-CN" altLang="en-US" sz="3600" b="1">
              <a:solidFill>
                <a:srgbClr val="FFFF99"/>
              </a:solidFill>
              <a:latin typeface="华文楷体" panose="02010600040101010101" pitchFamily="2" charset="-122"/>
              <a:ea typeface="华文楷体" panose="02010600040101010101" pitchFamily="2" charset="-122"/>
            </a:endParaRPr>
          </a:p>
        </p:txBody>
      </p:sp>
      <p:sp>
        <p:nvSpPr>
          <p:cNvPr id="6149" name="Text Box 5"/>
          <p:cNvSpPr txBox="1">
            <a:spLocks noChangeArrowheads="1"/>
          </p:cNvSpPr>
          <p:nvPr/>
        </p:nvSpPr>
        <p:spPr bwMode="auto">
          <a:xfrm>
            <a:off x="755576" y="1439863"/>
            <a:ext cx="79931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400" b="1" dirty="0">
                <a:latin typeface="华文楷体" panose="02010600040101010101" pitchFamily="2" charset="-122"/>
                <a:ea typeface="华文楷体" panose="02010600040101010101" pitchFamily="2" charset="-122"/>
              </a:rPr>
              <a:t>2. </a:t>
            </a:r>
            <a:r>
              <a:rPr kumimoji="1" lang="zh-CN" altLang="en-US" sz="2400" b="1" dirty="0">
                <a:latin typeface="华文楷体" panose="02010600040101010101" pitchFamily="2" charset="-122"/>
                <a:ea typeface="华文楷体" panose="02010600040101010101" pitchFamily="2" charset="-122"/>
              </a:rPr>
              <a:t>会用</a:t>
            </a:r>
            <a:r>
              <a:rPr kumimoji="1" lang="en-US" altLang="zh-CN" sz="2400" b="1" dirty="0">
                <a:latin typeface="华文楷体" panose="02010600040101010101" pitchFamily="2" charset="-122"/>
                <a:ea typeface="华文楷体" panose="02010600040101010101" pitchFamily="2" charset="-122"/>
              </a:rPr>
              <a:t>MATLAB</a:t>
            </a:r>
            <a:r>
              <a:rPr kumimoji="1" lang="zh-CN" altLang="en-US" sz="2400" b="1" dirty="0" smtClean="0">
                <a:latin typeface="华文楷体" panose="02010600040101010101" pitchFamily="2" charset="-122"/>
                <a:ea typeface="华文楷体" panose="02010600040101010101" pitchFamily="2" charset="-122"/>
              </a:rPr>
              <a:t>软件</a:t>
            </a:r>
            <a:r>
              <a:rPr kumimoji="1" lang="en-US" altLang="zh-CN" sz="2400" b="1" dirty="0" smtClean="0">
                <a:latin typeface="华文楷体" panose="02010600040101010101" pitchFamily="2" charset="-122"/>
                <a:ea typeface="华文楷体" panose="02010600040101010101" pitchFamily="2" charset="-122"/>
              </a:rPr>
              <a:t>,</a:t>
            </a:r>
            <a:r>
              <a:rPr kumimoji="1" lang="zh-CN" altLang="en-US" sz="2400" b="1" dirty="0" smtClean="0">
                <a:latin typeface="华文楷体" panose="02010600040101010101" pitchFamily="2" charset="-122"/>
                <a:ea typeface="华文楷体" panose="02010600040101010101" pitchFamily="2" charset="-122"/>
              </a:rPr>
              <a:t>求</a:t>
            </a:r>
            <a:r>
              <a:rPr kumimoji="1" lang="zh-CN" altLang="en-US" sz="2400" b="1" dirty="0">
                <a:latin typeface="华文楷体" panose="02010600040101010101" pitchFamily="2" charset="-122"/>
                <a:ea typeface="华文楷体" panose="02010600040101010101" pitchFamily="2" charset="-122"/>
              </a:rPr>
              <a:t>最</a:t>
            </a:r>
            <a:r>
              <a:rPr kumimoji="1" lang="zh-CN" altLang="en-US" sz="2400" b="1" dirty="0" smtClean="0">
                <a:latin typeface="华文楷体" panose="02010600040101010101" pitchFamily="2" charset="-122"/>
                <a:ea typeface="华文楷体" panose="02010600040101010101" pitchFamily="2" charset="-122"/>
              </a:rPr>
              <a:t>短路</a:t>
            </a:r>
            <a:endParaRPr kumimoji="1" lang="zh-CN" altLang="en-US" sz="2400" b="1" dirty="0">
              <a:latin typeface="华文楷体" panose="02010600040101010101" pitchFamily="2" charset="-122"/>
              <a:ea typeface="华文楷体" panose="02010600040101010101" pitchFamily="2" charset="-122"/>
            </a:endParaRPr>
          </a:p>
        </p:txBody>
      </p:sp>
      <p:sp>
        <p:nvSpPr>
          <p:cNvPr id="6150" name="Text Box 6"/>
          <p:cNvSpPr txBox="1">
            <a:spLocks noChangeArrowheads="1"/>
          </p:cNvSpPr>
          <p:nvPr/>
        </p:nvSpPr>
        <p:spPr bwMode="auto">
          <a:xfrm>
            <a:off x="755576" y="906463"/>
            <a:ext cx="815982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400" b="1" dirty="0">
                <a:latin typeface="华文楷体" panose="02010600040101010101" pitchFamily="2" charset="-122"/>
                <a:ea typeface="华文楷体" panose="02010600040101010101" pitchFamily="2" charset="-122"/>
              </a:rPr>
              <a:t>1. </a:t>
            </a:r>
            <a:r>
              <a:rPr kumimoji="1" lang="zh-CN" altLang="en-US" sz="2400" b="1" dirty="0">
                <a:latin typeface="华文楷体" panose="02010600040101010101" pitchFamily="2" charset="-122"/>
                <a:ea typeface="华文楷体" panose="02010600040101010101" pitchFamily="2" charset="-122"/>
              </a:rPr>
              <a:t>了解最</a:t>
            </a:r>
            <a:r>
              <a:rPr kumimoji="1" lang="zh-CN" altLang="en-US" sz="2400" b="1" dirty="0" smtClean="0">
                <a:latin typeface="华文楷体" panose="02010600040101010101" pitchFamily="2" charset="-122"/>
                <a:ea typeface="华文楷体" panose="02010600040101010101" pitchFamily="2" charset="-122"/>
              </a:rPr>
              <a:t>短路、</a:t>
            </a:r>
            <a:r>
              <a:rPr kumimoji="1" lang="zh-CN" altLang="en-US" sz="2400" b="1" dirty="0">
                <a:latin typeface="华文楷体" panose="02010600040101010101" pitchFamily="2" charset="-122"/>
                <a:ea typeface="华文楷体" panose="02010600040101010101" pitchFamily="2" charset="-122"/>
              </a:rPr>
              <a:t>最小生成树</a:t>
            </a:r>
            <a:r>
              <a:rPr kumimoji="1" lang="zh-CN" altLang="en-US" sz="2400" b="1" dirty="0" smtClean="0">
                <a:latin typeface="华文楷体" panose="02010600040101010101" pitchFamily="2" charset="-122"/>
                <a:ea typeface="华文楷体" panose="02010600040101010101" pitchFamily="2" charset="-122"/>
              </a:rPr>
              <a:t>、网络流的</a:t>
            </a:r>
            <a:r>
              <a:rPr kumimoji="1" lang="zh-CN" altLang="en-US" sz="2400" b="1" dirty="0">
                <a:latin typeface="华文楷体" panose="02010600040101010101" pitchFamily="2" charset="-122"/>
                <a:ea typeface="华文楷体" panose="02010600040101010101" pitchFamily="2" charset="-122"/>
              </a:rPr>
              <a:t>算法及其应用</a:t>
            </a:r>
          </a:p>
        </p:txBody>
      </p:sp>
      <p:sp>
        <p:nvSpPr>
          <p:cNvPr id="6151" name="Rectangle 7"/>
          <p:cNvSpPr>
            <a:spLocks noChangeArrowheads="1"/>
          </p:cNvSpPr>
          <p:nvPr/>
        </p:nvSpPr>
        <p:spPr bwMode="auto">
          <a:xfrm>
            <a:off x="2743200" y="2514600"/>
            <a:ext cx="381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b="1" dirty="0">
                <a:solidFill>
                  <a:srgbClr val="3333CC"/>
                </a:solidFill>
                <a:latin typeface="Times New Roman" pitchFamily="18" charset="0"/>
                <a:ea typeface="华文楷体" panose="02010600040101010101" pitchFamily="2" charset="-122"/>
                <a:cs typeface="Times New Roman" pitchFamily="18" charset="0"/>
                <a:hlinkClick r:id="rId6" action="ppaction://hlinksldjump"/>
              </a:rPr>
              <a:t>1. </a:t>
            </a:r>
            <a:r>
              <a:rPr kumimoji="1" lang="zh-CN" altLang="en-US" sz="2400" b="1" dirty="0">
                <a:solidFill>
                  <a:srgbClr val="3333CC"/>
                </a:solidFill>
                <a:latin typeface="Times New Roman" pitchFamily="18" charset="0"/>
                <a:ea typeface="华文楷体" panose="02010600040101010101" pitchFamily="2" charset="-122"/>
                <a:cs typeface="Times New Roman" pitchFamily="18" charset="0"/>
                <a:hlinkClick r:id="rId6" action="ppaction://hlinksldjump"/>
              </a:rPr>
              <a:t>图 论 的 基 本 概 念</a:t>
            </a:r>
            <a:endParaRPr kumimoji="1" lang="zh-CN" altLang="en-US" sz="2400" b="1" dirty="0">
              <a:solidFill>
                <a:srgbClr val="3333CC"/>
              </a:solidFill>
              <a:latin typeface="Times New Roman" pitchFamily="18" charset="0"/>
              <a:ea typeface="华文楷体" panose="02010600040101010101" pitchFamily="2" charset="-122"/>
              <a:cs typeface="Times New Roman" pitchFamily="18" charset="0"/>
            </a:endParaRPr>
          </a:p>
        </p:txBody>
      </p:sp>
      <p:sp>
        <p:nvSpPr>
          <p:cNvPr id="6152" name="Rectangle 8"/>
          <p:cNvSpPr>
            <a:spLocks noChangeArrowheads="1"/>
          </p:cNvSpPr>
          <p:nvPr/>
        </p:nvSpPr>
        <p:spPr bwMode="auto">
          <a:xfrm>
            <a:off x="2743200" y="3124200"/>
            <a:ext cx="495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b="1">
                <a:solidFill>
                  <a:srgbClr val="3333CC"/>
                </a:solidFill>
                <a:latin typeface="Times New Roman" pitchFamily="18" charset="0"/>
                <a:ea typeface="华文楷体" panose="02010600040101010101" pitchFamily="2" charset="-122"/>
                <a:cs typeface="Times New Roman" pitchFamily="18" charset="0"/>
                <a:hlinkClick r:id="rId7" action="ppaction://hlinksldjump"/>
              </a:rPr>
              <a:t>2. </a:t>
            </a:r>
            <a:r>
              <a:rPr kumimoji="1" lang="zh-CN" altLang="en-US" sz="2400" b="1">
                <a:solidFill>
                  <a:srgbClr val="3333CC"/>
                </a:solidFill>
                <a:latin typeface="Times New Roman" pitchFamily="18" charset="0"/>
                <a:ea typeface="华文楷体" panose="02010600040101010101" pitchFamily="2" charset="-122"/>
                <a:cs typeface="Times New Roman" pitchFamily="18" charset="0"/>
                <a:hlinkClick r:id="rId7" action="ppaction://hlinksldjump"/>
              </a:rPr>
              <a:t>最 短 路 问 题 及 其 算 法</a:t>
            </a:r>
            <a:endParaRPr kumimoji="1" lang="zh-CN" altLang="en-US" sz="2400">
              <a:solidFill>
                <a:srgbClr val="3333CC"/>
              </a:solidFill>
              <a:latin typeface="Times New Roman" pitchFamily="18" charset="0"/>
              <a:ea typeface="华文楷体" panose="02010600040101010101" pitchFamily="2" charset="-122"/>
              <a:cs typeface="Times New Roman" pitchFamily="18" charset="0"/>
              <a:hlinkClick r:id="rId7" action="ppaction://hlinksldjump"/>
            </a:endParaRPr>
          </a:p>
        </p:txBody>
      </p:sp>
      <p:sp>
        <p:nvSpPr>
          <p:cNvPr id="6153" name="Rectangle 9"/>
          <p:cNvSpPr>
            <a:spLocks noChangeArrowheads="1"/>
          </p:cNvSpPr>
          <p:nvPr/>
        </p:nvSpPr>
        <p:spPr bwMode="auto">
          <a:xfrm>
            <a:off x="2743200" y="3810000"/>
            <a:ext cx="4191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b="1" dirty="0">
                <a:solidFill>
                  <a:srgbClr val="3333CC"/>
                </a:solidFill>
                <a:latin typeface="Times New Roman" pitchFamily="18" charset="0"/>
                <a:ea typeface="华文楷体" panose="02010600040101010101" pitchFamily="2" charset="-122"/>
                <a:cs typeface="Times New Roman" pitchFamily="18" charset="0"/>
                <a:hlinkClick r:id="rId8" action="ppaction://hlinksldjump"/>
              </a:rPr>
              <a:t>3. </a:t>
            </a:r>
            <a:r>
              <a:rPr kumimoji="1" lang="zh-CN" altLang="en-US" sz="2400" b="1" dirty="0">
                <a:solidFill>
                  <a:srgbClr val="3333CC"/>
                </a:solidFill>
                <a:latin typeface="Times New Roman" pitchFamily="18" charset="0"/>
                <a:ea typeface="华文楷体" panose="02010600040101010101" pitchFamily="2" charset="-122"/>
                <a:cs typeface="Times New Roman" pitchFamily="18" charset="0"/>
                <a:hlinkClick r:id="rId8" action="ppaction://hlinksldjump"/>
              </a:rPr>
              <a:t>最 </a:t>
            </a:r>
            <a:r>
              <a:rPr kumimoji="1" lang="zh-CN" altLang="en-US" sz="2400" b="1" dirty="0" smtClean="0">
                <a:solidFill>
                  <a:srgbClr val="3333CC"/>
                </a:solidFill>
                <a:latin typeface="Times New Roman" pitchFamily="18" charset="0"/>
                <a:ea typeface="华文楷体" panose="02010600040101010101" pitchFamily="2" charset="-122"/>
                <a:cs typeface="Times New Roman" pitchFamily="18" charset="0"/>
                <a:hlinkClick r:id="rId8" action="ppaction://hlinksldjump"/>
              </a:rPr>
              <a:t>小生成树问题及其算法</a:t>
            </a:r>
            <a:endParaRPr kumimoji="1" lang="zh-CN" altLang="en-US" sz="2400" dirty="0">
              <a:solidFill>
                <a:srgbClr val="3333CC"/>
              </a:solidFill>
              <a:latin typeface="Times New Roman" pitchFamily="18" charset="0"/>
              <a:ea typeface="华文楷体" panose="02010600040101010101" pitchFamily="2" charset="-122"/>
              <a:cs typeface="Times New Roman" pitchFamily="18" charset="0"/>
            </a:endParaRPr>
          </a:p>
        </p:txBody>
      </p:sp>
      <p:sp>
        <p:nvSpPr>
          <p:cNvPr id="6155" name="Rectangle 11"/>
          <p:cNvSpPr>
            <a:spLocks noChangeArrowheads="1"/>
          </p:cNvSpPr>
          <p:nvPr/>
        </p:nvSpPr>
        <p:spPr bwMode="auto">
          <a:xfrm>
            <a:off x="2796334" y="4846384"/>
            <a:ext cx="3124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b="1" dirty="0" smtClean="0">
                <a:solidFill>
                  <a:srgbClr val="3333CC"/>
                </a:solidFill>
                <a:latin typeface="Times New Roman" pitchFamily="18" charset="0"/>
                <a:ea typeface="华文楷体" panose="02010600040101010101" pitchFamily="2" charset="-122"/>
                <a:cs typeface="Times New Roman" pitchFamily="18" charset="0"/>
              </a:rPr>
              <a:t>5</a:t>
            </a:r>
            <a:r>
              <a:rPr kumimoji="1" lang="en-US" altLang="zh-CN" sz="2400" b="1" dirty="0" smtClean="0">
                <a:solidFill>
                  <a:srgbClr val="3333CC"/>
                </a:solidFill>
                <a:latin typeface="Times New Roman" pitchFamily="18" charset="0"/>
                <a:ea typeface="华文楷体" panose="02010600040101010101" pitchFamily="2" charset="-122"/>
                <a:cs typeface="Times New Roman" pitchFamily="18" charset="0"/>
                <a:hlinkClick r:id="rId9" action="ppaction://hlinksldjump"/>
              </a:rPr>
              <a:t>.</a:t>
            </a:r>
            <a:r>
              <a:rPr lang="zh-CN" altLang="en-US" sz="2400" b="1" u="sng" dirty="0">
                <a:solidFill>
                  <a:srgbClr val="3333CC"/>
                </a:solidFill>
                <a:latin typeface="Times New Roman" pitchFamily="18" charset="0"/>
                <a:ea typeface="华文楷体" panose="02010600040101010101" pitchFamily="2" charset="-122"/>
                <a:cs typeface="Times New Roman" pitchFamily="18" charset="0"/>
              </a:rPr>
              <a:t>网络优化与</a:t>
            </a:r>
            <a:r>
              <a:rPr lang="en-US" altLang="zh-CN" sz="2400" b="1" u="sng" dirty="0">
                <a:solidFill>
                  <a:srgbClr val="3333CC"/>
                </a:solidFill>
                <a:latin typeface="Times New Roman" pitchFamily="18" charset="0"/>
                <a:ea typeface="华文楷体" panose="02010600040101010101" pitchFamily="2" charset="-122"/>
                <a:cs typeface="Times New Roman" pitchFamily="18" charset="0"/>
              </a:rPr>
              <a:t>Petri</a:t>
            </a:r>
            <a:r>
              <a:rPr lang="zh-CN" altLang="en-US" sz="2400" b="1" u="sng" dirty="0" smtClean="0">
                <a:solidFill>
                  <a:srgbClr val="3333CC"/>
                </a:solidFill>
                <a:latin typeface="Times New Roman" pitchFamily="18" charset="0"/>
                <a:ea typeface="华文楷体" panose="02010600040101010101" pitchFamily="2" charset="-122"/>
                <a:cs typeface="Times New Roman" pitchFamily="18" charset="0"/>
              </a:rPr>
              <a:t>网</a:t>
            </a:r>
            <a:endParaRPr kumimoji="1" lang="zh-CN" altLang="en-US" sz="2400" b="1" u="sng" dirty="0">
              <a:solidFill>
                <a:srgbClr val="3333CC"/>
              </a:solidFill>
              <a:latin typeface="Times New Roman" pitchFamily="18" charset="0"/>
              <a:ea typeface="华文楷体" panose="02010600040101010101" pitchFamily="2" charset="-122"/>
              <a:cs typeface="Times New Roman" pitchFamily="18" charset="0"/>
            </a:endParaRPr>
          </a:p>
        </p:txBody>
      </p:sp>
      <p:sp>
        <p:nvSpPr>
          <p:cNvPr id="6156" name="Rectangle 12"/>
          <p:cNvSpPr>
            <a:spLocks noChangeArrowheads="1"/>
          </p:cNvSpPr>
          <p:nvPr/>
        </p:nvSpPr>
        <p:spPr bwMode="auto">
          <a:xfrm>
            <a:off x="2757264" y="4365625"/>
            <a:ext cx="541513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400" b="1" dirty="0">
                <a:solidFill>
                  <a:srgbClr val="3333CC"/>
                </a:solidFill>
                <a:latin typeface="Times New Roman" pitchFamily="18" charset="0"/>
                <a:ea typeface="华文楷体" panose="02010600040101010101" pitchFamily="2" charset="-122"/>
                <a:cs typeface="Times New Roman" pitchFamily="18" charset="0"/>
              </a:rPr>
              <a:t>4</a:t>
            </a:r>
            <a:r>
              <a:rPr kumimoji="1" lang="en-US" altLang="zh-CN" sz="2400" b="1" dirty="0" smtClean="0">
                <a:solidFill>
                  <a:srgbClr val="3333CC"/>
                </a:solidFill>
                <a:latin typeface="Times New Roman" pitchFamily="18" charset="0"/>
                <a:ea typeface="华文楷体" panose="02010600040101010101" pitchFamily="2" charset="-122"/>
                <a:cs typeface="Times New Roman" pitchFamily="18" charset="0"/>
              </a:rPr>
              <a:t>.</a:t>
            </a:r>
            <a:r>
              <a:rPr lang="zh-CN" altLang="en-US" sz="2400" b="1" dirty="0">
                <a:solidFill>
                  <a:srgbClr val="3333CC"/>
                </a:solidFill>
                <a:latin typeface="Times New Roman" pitchFamily="18" charset="0"/>
                <a:ea typeface="华文楷体" pitchFamily="2" charset="-122"/>
              </a:rPr>
              <a:t>旅行商问题和中国邮递员</a:t>
            </a:r>
            <a:r>
              <a:rPr lang="zh-CN" altLang="en-US" sz="2400" b="1" dirty="0" smtClean="0">
                <a:solidFill>
                  <a:srgbClr val="3333CC"/>
                </a:solidFill>
                <a:latin typeface="Times New Roman" pitchFamily="18" charset="0"/>
                <a:ea typeface="华文楷体" pitchFamily="2" charset="-122"/>
              </a:rPr>
              <a:t>问题</a:t>
            </a:r>
            <a:endParaRPr kumimoji="1" lang="zh-CN" altLang="en-US" sz="2400" b="1" dirty="0">
              <a:solidFill>
                <a:srgbClr val="3333CC"/>
              </a:solidFill>
              <a:latin typeface="Times New Roman" pitchFamily="18" charset="0"/>
              <a:ea typeface="华文楷体" panose="02010600040101010101" pitchFamily="2" charset="-122"/>
              <a:cs typeface="Times New Roman" pitchFamily="18" charset="0"/>
            </a:endParaRPr>
          </a:p>
        </p:txBody>
      </p:sp>
      <p:sp>
        <p:nvSpPr>
          <p:cNvPr id="2" name="页脚占位符 1"/>
          <p:cNvSpPr>
            <a:spLocks noGrp="1"/>
          </p:cNvSpPr>
          <p:nvPr>
            <p:ph type="ftr" sz="quarter" idx="11"/>
          </p:nvPr>
        </p:nvSpPr>
        <p:spPr/>
        <p:txBody>
          <a:bodyPr/>
          <a:lstStyle/>
          <a:p>
            <a:r>
              <a:rPr lang="zh-CN" altLang="en-US" smtClean="0"/>
              <a:t>重庆邮电大学                      理学院           </a:t>
            </a:r>
            <a:endParaRPr lang="zh-CN" altLang="en-US"/>
          </a:p>
        </p:txBody>
      </p:sp>
      <p:sp>
        <p:nvSpPr>
          <p:cNvPr id="3" name="灯片编号占位符 2"/>
          <p:cNvSpPr>
            <a:spLocks noGrp="1"/>
          </p:cNvSpPr>
          <p:nvPr>
            <p:ph type="sldNum" sz="quarter" idx="12"/>
          </p:nvPr>
        </p:nvSpPr>
        <p:spPr/>
        <p:txBody>
          <a:bodyPr/>
          <a:lstStyle/>
          <a:p>
            <a:fld id="{0C913308-F349-4B6D-A68A-DD1791B4A57B}" type="slidenum">
              <a:rPr lang="zh-CN" altLang="en-US" smtClean="0"/>
              <a:t>2</a:t>
            </a:fld>
            <a:endParaRPr lang="zh-CN" altLang="en-US"/>
          </a:p>
        </p:txBody>
      </p:sp>
      <p:sp>
        <p:nvSpPr>
          <p:cNvPr id="4" name="日期占位符 3"/>
          <p:cNvSpPr>
            <a:spLocks noGrp="1"/>
          </p:cNvSpPr>
          <p:nvPr>
            <p:ph type="dt" sz="half" idx="10"/>
          </p:nvPr>
        </p:nvSpPr>
        <p:spPr/>
        <p:txBody>
          <a:bodyPr/>
          <a:lstStyle/>
          <a:p>
            <a:fld id="{531CEE3D-E48D-4559-B359-046FC2D630BB}" type="datetime3">
              <a:rPr lang="zh-CN" altLang="en-US" smtClean="0"/>
              <a:t>2016年7月13日星期三</a:t>
            </a:fld>
            <a:endParaRPr lang="zh-CN" altLang="en-US"/>
          </a:p>
        </p:txBody>
      </p:sp>
    </p:spTree>
    <p:extLst>
      <p:ext uri="{BB962C8B-B14F-4D97-AF65-F5344CB8AC3E}">
        <p14:creationId xmlns:p14="http://schemas.microsoft.com/office/powerpoint/2010/main" val="21554618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650" name="Object 2"/>
          <p:cNvGraphicFramePr>
            <a:graphicFrameLocks noChangeAspect="1"/>
          </p:cNvGraphicFramePr>
          <p:nvPr>
            <p:extLst>
              <p:ext uri="{D42A27DB-BD31-4B8C-83A1-F6EECF244321}">
                <p14:modId xmlns:p14="http://schemas.microsoft.com/office/powerpoint/2010/main" val="209841579"/>
              </p:ext>
            </p:extLst>
          </p:nvPr>
        </p:nvGraphicFramePr>
        <p:xfrm>
          <a:off x="323850" y="1628800"/>
          <a:ext cx="8496300" cy="4953000"/>
        </p:xfrm>
        <a:graphic>
          <a:graphicData uri="http://schemas.openxmlformats.org/presentationml/2006/ole">
            <mc:AlternateContent xmlns:mc="http://schemas.openxmlformats.org/markup-compatibility/2006">
              <mc:Choice xmlns:v="urn:schemas-microsoft-com:vml" Requires="v">
                <p:oleObj spid="_x0000_s19749" name="文档" r:id="rId3" imgW="4528540" imgH="2643304" progId="Word.Document.8">
                  <p:embed/>
                </p:oleObj>
              </mc:Choice>
              <mc:Fallback>
                <p:oleObj name="文档" r:id="rId3" imgW="4528540" imgH="2643304"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1628800"/>
                        <a:ext cx="84963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651" name="Object 3"/>
          <p:cNvGraphicFramePr>
            <a:graphicFrameLocks noChangeAspect="1"/>
          </p:cNvGraphicFramePr>
          <p:nvPr/>
        </p:nvGraphicFramePr>
        <p:xfrm>
          <a:off x="395288" y="0"/>
          <a:ext cx="2257425" cy="1447800"/>
        </p:xfrm>
        <a:graphic>
          <a:graphicData uri="http://schemas.openxmlformats.org/presentationml/2006/ole">
            <mc:AlternateContent xmlns:mc="http://schemas.openxmlformats.org/markup-compatibility/2006">
              <mc:Choice xmlns:v="urn:schemas-microsoft-com:vml" Requires="v">
                <p:oleObj spid="_x0000_s19750" name="Equation" r:id="rId5" imgW="2260600" imgH="1447800" progId="Equation.DSMT4">
                  <p:embed/>
                </p:oleObj>
              </mc:Choice>
              <mc:Fallback>
                <p:oleObj name="Equation" r:id="rId5" imgW="2260600" imgH="1447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288" y="0"/>
                        <a:ext cx="2257425" cy="144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53" name="Object 5"/>
          <p:cNvGraphicFramePr>
            <a:graphicFrameLocks noChangeAspect="1"/>
          </p:cNvGraphicFramePr>
          <p:nvPr>
            <p:extLst>
              <p:ext uri="{D42A27DB-BD31-4B8C-83A1-F6EECF244321}">
                <p14:modId xmlns:p14="http://schemas.microsoft.com/office/powerpoint/2010/main" val="144560179"/>
              </p:ext>
            </p:extLst>
          </p:nvPr>
        </p:nvGraphicFramePr>
        <p:xfrm>
          <a:off x="3923928" y="764704"/>
          <a:ext cx="2160588" cy="493713"/>
        </p:xfrm>
        <a:graphic>
          <a:graphicData uri="http://schemas.openxmlformats.org/presentationml/2006/ole">
            <mc:AlternateContent xmlns:mc="http://schemas.openxmlformats.org/markup-compatibility/2006">
              <mc:Choice xmlns:v="urn:schemas-microsoft-com:vml" Requires="v">
                <p:oleObj spid="_x0000_s19751" name="Equation" r:id="rId7" imgW="876300" imgH="203200" progId="Equation.DSMT4">
                  <p:embed/>
                </p:oleObj>
              </mc:Choice>
              <mc:Fallback>
                <p:oleObj name="Equation" r:id="rId7" imgW="876300" imgH="2032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3928" y="764704"/>
                        <a:ext cx="2160588" cy="493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55" name="Rectangle 7"/>
          <p:cNvSpPr>
            <a:spLocks noChangeArrowheads="1"/>
          </p:cNvSpPr>
          <p:nvPr/>
        </p:nvSpPr>
        <p:spPr bwMode="auto">
          <a:xfrm>
            <a:off x="0" y="29765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7657" name="Rectangle 9"/>
          <p:cNvSpPr>
            <a:spLocks noChangeArrowheads="1"/>
          </p:cNvSpPr>
          <p:nvPr/>
        </p:nvSpPr>
        <p:spPr bwMode="auto">
          <a:xfrm>
            <a:off x="0" y="3621088"/>
            <a:ext cx="22225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100"/>
              <a:t> </a:t>
            </a:r>
            <a:endParaRPr lang="en-US" altLang="zh-CN" sz="1800">
              <a:ea typeface="宋体" pitchFamily="2" charset="-122"/>
            </a:endParaRPr>
          </a:p>
        </p:txBody>
      </p:sp>
      <p:sp>
        <p:nvSpPr>
          <p:cNvPr id="2" name="页脚占位符 1"/>
          <p:cNvSpPr>
            <a:spLocks noGrp="1"/>
          </p:cNvSpPr>
          <p:nvPr>
            <p:ph type="ftr" sz="quarter" idx="11"/>
          </p:nvPr>
        </p:nvSpPr>
        <p:spPr/>
        <p:txBody>
          <a:bodyPr/>
          <a:lstStyle/>
          <a:p>
            <a:r>
              <a:rPr lang="zh-CN" altLang="en-US" smtClean="0"/>
              <a:t>重庆邮电大学                      理学院           </a:t>
            </a:r>
            <a:endParaRPr lang="zh-CN" altLang="en-US"/>
          </a:p>
        </p:txBody>
      </p:sp>
      <p:sp>
        <p:nvSpPr>
          <p:cNvPr id="3" name="灯片编号占位符 2"/>
          <p:cNvSpPr>
            <a:spLocks noGrp="1"/>
          </p:cNvSpPr>
          <p:nvPr>
            <p:ph type="sldNum" sz="quarter" idx="12"/>
          </p:nvPr>
        </p:nvSpPr>
        <p:spPr/>
        <p:txBody>
          <a:bodyPr/>
          <a:lstStyle/>
          <a:p>
            <a:fld id="{0C913308-F349-4B6D-A68A-DD1791B4A57B}" type="slidenum">
              <a:rPr lang="zh-CN" altLang="en-US" smtClean="0"/>
              <a:t>20</a:t>
            </a:fld>
            <a:endParaRPr lang="zh-CN" altLang="en-US"/>
          </a:p>
        </p:txBody>
      </p:sp>
      <p:sp>
        <p:nvSpPr>
          <p:cNvPr id="4" name="日期占位符 3"/>
          <p:cNvSpPr>
            <a:spLocks noGrp="1"/>
          </p:cNvSpPr>
          <p:nvPr>
            <p:ph type="dt" sz="half" idx="10"/>
          </p:nvPr>
        </p:nvSpPr>
        <p:spPr/>
        <p:txBody>
          <a:bodyPr/>
          <a:lstStyle/>
          <a:p>
            <a:fld id="{A46CCDB5-CCBE-478C-A35D-8D42C2A36D10}" type="datetime3">
              <a:rPr lang="zh-CN" altLang="en-US" smtClean="0"/>
              <a:t>2016年7月13日星期三</a:t>
            </a:fld>
            <a:endParaRPr lang="zh-CN" altLang="en-US"/>
          </a:p>
        </p:txBody>
      </p:sp>
    </p:spTree>
    <p:extLst>
      <p:ext uri="{BB962C8B-B14F-4D97-AF65-F5344CB8AC3E}">
        <p14:creationId xmlns:p14="http://schemas.microsoft.com/office/powerpoint/2010/main" val="8979524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674" name="Object 2"/>
          <p:cNvGraphicFramePr>
            <a:graphicFrameLocks noChangeAspect="1"/>
          </p:cNvGraphicFramePr>
          <p:nvPr/>
        </p:nvGraphicFramePr>
        <p:xfrm>
          <a:off x="-384175" y="463550"/>
          <a:ext cx="11142663" cy="2403475"/>
        </p:xfrm>
        <a:graphic>
          <a:graphicData uri="http://schemas.openxmlformats.org/presentationml/2006/ole">
            <mc:AlternateContent xmlns:mc="http://schemas.openxmlformats.org/markup-compatibility/2006">
              <mc:Choice xmlns:v="urn:schemas-microsoft-com:vml" Requires="v">
                <p:oleObj spid="_x0000_s21355" name="文档" r:id="rId3" imgW="5643871" imgH="1217298" progId="Word.Document.8">
                  <p:embed/>
                </p:oleObj>
              </mc:Choice>
              <mc:Fallback>
                <p:oleObj name="文档" r:id="rId3" imgW="5643871" imgH="1217298"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175" y="463550"/>
                        <a:ext cx="11142663"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675" name="Oval 3"/>
          <p:cNvSpPr>
            <a:spLocks noChangeArrowheads="1"/>
          </p:cNvSpPr>
          <p:nvPr/>
        </p:nvSpPr>
        <p:spPr bwMode="auto">
          <a:xfrm>
            <a:off x="3200400" y="3276600"/>
            <a:ext cx="76200" cy="762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6" name="Oval 4"/>
          <p:cNvSpPr>
            <a:spLocks noChangeArrowheads="1"/>
          </p:cNvSpPr>
          <p:nvPr/>
        </p:nvSpPr>
        <p:spPr bwMode="auto">
          <a:xfrm>
            <a:off x="1676400" y="4724400"/>
            <a:ext cx="76200" cy="762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7" name="Oval 5"/>
          <p:cNvSpPr>
            <a:spLocks noChangeArrowheads="1"/>
          </p:cNvSpPr>
          <p:nvPr/>
        </p:nvSpPr>
        <p:spPr bwMode="auto">
          <a:xfrm>
            <a:off x="3200400" y="5715000"/>
            <a:ext cx="76200" cy="762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8" name="Oval 6"/>
          <p:cNvSpPr>
            <a:spLocks noChangeArrowheads="1"/>
          </p:cNvSpPr>
          <p:nvPr/>
        </p:nvSpPr>
        <p:spPr bwMode="auto">
          <a:xfrm>
            <a:off x="3200400" y="4648200"/>
            <a:ext cx="76200" cy="762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9" name="Oval 7"/>
          <p:cNvSpPr>
            <a:spLocks noChangeArrowheads="1"/>
          </p:cNvSpPr>
          <p:nvPr/>
        </p:nvSpPr>
        <p:spPr bwMode="auto">
          <a:xfrm>
            <a:off x="5334000" y="4648200"/>
            <a:ext cx="76200" cy="762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Oval 8"/>
          <p:cNvSpPr>
            <a:spLocks noChangeArrowheads="1"/>
          </p:cNvSpPr>
          <p:nvPr/>
        </p:nvSpPr>
        <p:spPr bwMode="auto">
          <a:xfrm>
            <a:off x="5257800" y="3276600"/>
            <a:ext cx="76200" cy="762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1" name="Oval 9"/>
          <p:cNvSpPr>
            <a:spLocks noChangeArrowheads="1"/>
          </p:cNvSpPr>
          <p:nvPr/>
        </p:nvSpPr>
        <p:spPr bwMode="auto">
          <a:xfrm>
            <a:off x="5334000" y="5791200"/>
            <a:ext cx="76200" cy="762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Oval 10"/>
          <p:cNvSpPr>
            <a:spLocks noChangeArrowheads="1"/>
          </p:cNvSpPr>
          <p:nvPr/>
        </p:nvSpPr>
        <p:spPr bwMode="auto">
          <a:xfrm>
            <a:off x="6858000" y="4648200"/>
            <a:ext cx="76200" cy="762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6" name="Text Box 14"/>
          <p:cNvSpPr txBox="1">
            <a:spLocks noChangeArrowheads="1"/>
          </p:cNvSpPr>
          <p:nvPr/>
        </p:nvSpPr>
        <p:spPr bwMode="auto">
          <a:xfrm>
            <a:off x="3260725" y="3983038"/>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kumimoji="1" lang="zh-CN" altLang="zh-CN" sz="2400">
              <a:latin typeface="Times New Roman" pitchFamily="18" charset="0"/>
              <a:ea typeface="宋体" pitchFamily="2" charset="-122"/>
            </a:endParaRPr>
          </a:p>
        </p:txBody>
      </p:sp>
      <p:sp>
        <p:nvSpPr>
          <p:cNvPr id="28692" name="Line 20"/>
          <p:cNvSpPr>
            <a:spLocks noChangeShapeType="1"/>
          </p:cNvSpPr>
          <p:nvPr/>
        </p:nvSpPr>
        <p:spPr bwMode="auto">
          <a:xfrm flipH="1">
            <a:off x="1752600" y="3352800"/>
            <a:ext cx="1447800" cy="13716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3" name="Line 21"/>
          <p:cNvSpPr>
            <a:spLocks noChangeShapeType="1"/>
          </p:cNvSpPr>
          <p:nvPr/>
        </p:nvSpPr>
        <p:spPr bwMode="auto">
          <a:xfrm>
            <a:off x="1752600" y="4724400"/>
            <a:ext cx="1447800" cy="10668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4" name="Line 22"/>
          <p:cNvSpPr>
            <a:spLocks noChangeShapeType="1"/>
          </p:cNvSpPr>
          <p:nvPr/>
        </p:nvSpPr>
        <p:spPr bwMode="auto">
          <a:xfrm>
            <a:off x="3276600" y="4724400"/>
            <a:ext cx="21336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5" name="Line 23"/>
          <p:cNvSpPr>
            <a:spLocks noChangeShapeType="1"/>
          </p:cNvSpPr>
          <p:nvPr/>
        </p:nvSpPr>
        <p:spPr bwMode="auto">
          <a:xfrm>
            <a:off x="3200400" y="3352800"/>
            <a:ext cx="20574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6" name="Line 24"/>
          <p:cNvSpPr>
            <a:spLocks noChangeShapeType="1"/>
          </p:cNvSpPr>
          <p:nvPr/>
        </p:nvSpPr>
        <p:spPr bwMode="auto">
          <a:xfrm>
            <a:off x="5334000" y="3352800"/>
            <a:ext cx="0" cy="13716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7" name="Line 25"/>
          <p:cNvSpPr>
            <a:spLocks noChangeShapeType="1"/>
          </p:cNvSpPr>
          <p:nvPr/>
        </p:nvSpPr>
        <p:spPr bwMode="auto">
          <a:xfrm>
            <a:off x="3276600" y="4724400"/>
            <a:ext cx="2133600" cy="11430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8" name="Line 26"/>
          <p:cNvSpPr>
            <a:spLocks noChangeShapeType="1"/>
          </p:cNvSpPr>
          <p:nvPr/>
        </p:nvSpPr>
        <p:spPr bwMode="auto">
          <a:xfrm>
            <a:off x="5257800" y="3352800"/>
            <a:ext cx="1676400" cy="13716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9" name="Rectangle 27"/>
          <p:cNvSpPr>
            <a:spLocks noChangeArrowheads="1"/>
          </p:cNvSpPr>
          <p:nvPr/>
        </p:nvSpPr>
        <p:spPr bwMode="auto">
          <a:xfrm>
            <a:off x="7308850" y="5949950"/>
            <a:ext cx="1295400" cy="466725"/>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latin typeface="Times New Roman" pitchFamily="18" charset="0"/>
                <a:ea typeface="宋体" pitchFamily="2" charset="-122"/>
                <a:hlinkClick r:id="rId5" action="ppaction://hlinksldjump"/>
              </a:rPr>
              <a:t>返回</a:t>
            </a:r>
            <a:endParaRPr kumimoji="1" lang="zh-CN" altLang="en-US" sz="2400" b="1">
              <a:latin typeface="Times New Roman" pitchFamily="18" charset="0"/>
              <a:ea typeface="宋体" pitchFamily="2" charset="-122"/>
            </a:endParaRPr>
          </a:p>
        </p:txBody>
      </p:sp>
      <p:graphicFrame>
        <p:nvGraphicFramePr>
          <p:cNvPr id="28700" name="Object 28"/>
          <p:cNvGraphicFramePr>
            <a:graphicFrameLocks noChangeAspect="1"/>
          </p:cNvGraphicFramePr>
          <p:nvPr>
            <p:extLst>
              <p:ext uri="{D42A27DB-BD31-4B8C-83A1-F6EECF244321}">
                <p14:modId xmlns:p14="http://schemas.microsoft.com/office/powerpoint/2010/main" val="4093274260"/>
              </p:ext>
            </p:extLst>
          </p:nvPr>
        </p:nvGraphicFramePr>
        <p:xfrm>
          <a:off x="2814637" y="2698846"/>
          <a:ext cx="423863" cy="584200"/>
        </p:xfrm>
        <a:graphic>
          <a:graphicData uri="http://schemas.openxmlformats.org/presentationml/2006/ole">
            <mc:AlternateContent xmlns:mc="http://schemas.openxmlformats.org/markup-compatibility/2006">
              <mc:Choice xmlns:v="urn:schemas-microsoft-com:vml" Requires="v">
                <p:oleObj spid="_x0000_s21356" name="Equation" r:id="rId6" imgW="164880" imgH="228600" progId="Equation.DSMT4">
                  <p:embed/>
                </p:oleObj>
              </mc:Choice>
              <mc:Fallback>
                <p:oleObj name="Equation" r:id="rId6" imgW="164880" imgH="228600" progId="Equation.DSMT4">
                  <p:embed/>
                  <p:pic>
                    <p:nvPicPr>
                      <p:cNvPr id="0" name=""/>
                      <p:cNvPicPr>
                        <a:picLocks noChangeAspect="1" noChangeArrowheads="1"/>
                      </p:cNvPicPr>
                      <p:nvPr/>
                    </p:nvPicPr>
                    <p:blipFill>
                      <a:blip r:embed="rId7"/>
                      <a:srcRect/>
                      <a:stretch>
                        <a:fillRect/>
                      </a:stretch>
                    </p:blipFill>
                    <p:spPr bwMode="auto">
                      <a:xfrm>
                        <a:off x="2814637" y="2698846"/>
                        <a:ext cx="4238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701" name="Object 29"/>
          <p:cNvGraphicFramePr>
            <a:graphicFrameLocks noChangeAspect="1"/>
          </p:cNvGraphicFramePr>
          <p:nvPr>
            <p:extLst>
              <p:ext uri="{D42A27DB-BD31-4B8C-83A1-F6EECF244321}">
                <p14:modId xmlns:p14="http://schemas.microsoft.com/office/powerpoint/2010/main" val="2891546624"/>
              </p:ext>
            </p:extLst>
          </p:nvPr>
        </p:nvGraphicFramePr>
        <p:xfrm>
          <a:off x="5410200" y="3020218"/>
          <a:ext cx="427037" cy="588963"/>
        </p:xfrm>
        <a:graphic>
          <a:graphicData uri="http://schemas.openxmlformats.org/presentationml/2006/ole">
            <mc:AlternateContent xmlns:mc="http://schemas.openxmlformats.org/markup-compatibility/2006">
              <mc:Choice xmlns:v="urn:schemas-microsoft-com:vml" Requires="v">
                <p:oleObj spid="_x0000_s21357" name="Equation" r:id="rId8" imgW="164880" imgH="228600" progId="Equation.DSMT4">
                  <p:embed/>
                </p:oleObj>
              </mc:Choice>
              <mc:Fallback>
                <p:oleObj name="Equation" r:id="rId8" imgW="164880" imgH="228600" progId="Equation.DSMT4">
                  <p:embed/>
                  <p:pic>
                    <p:nvPicPr>
                      <p:cNvPr id="0" name=""/>
                      <p:cNvPicPr>
                        <a:picLocks noChangeAspect="1" noChangeArrowheads="1"/>
                      </p:cNvPicPr>
                      <p:nvPr/>
                    </p:nvPicPr>
                    <p:blipFill>
                      <a:blip r:embed="rId9"/>
                      <a:srcRect/>
                      <a:stretch>
                        <a:fillRect/>
                      </a:stretch>
                    </p:blipFill>
                    <p:spPr bwMode="auto">
                      <a:xfrm>
                        <a:off x="5410200" y="3020218"/>
                        <a:ext cx="427037" cy="588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702" name="Object 30"/>
          <p:cNvGraphicFramePr>
            <a:graphicFrameLocks noChangeAspect="1"/>
          </p:cNvGraphicFramePr>
          <p:nvPr>
            <p:extLst>
              <p:ext uri="{D42A27DB-BD31-4B8C-83A1-F6EECF244321}">
                <p14:modId xmlns:p14="http://schemas.microsoft.com/office/powerpoint/2010/main" val="3377561122"/>
              </p:ext>
            </p:extLst>
          </p:nvPr>
        </p:nvGraphicFramePr>
        <p:xfrm>
          <a:off x="7097712" y="4358708"/>
          <a:ext cx="422275" cy="584200"/>
        </p:xfrm>
        <a:graphic>
          <a:graphicData uri="http://schemas.openxmlformats.org/presentationml/2006/ole">
            <mc:AlternateContent xmlns:mc="http://schemas.openxmlformats.org/markup-compatibility/2006">
              <mc:Choice xmlns:v="urn:schemas-microsoft-com:vml" Requires="v">
                <p:oleObj spid="_x0000_s21358" name="Equation" r:id="rId10" imgW="164880" imgH="228600" progId="Equation.DSMT4">
                  <p:embed/>
                </p:oleObj>
              </mc:Choice>
              <mc:Fallback>
                <p:oleObj name="Equation" r:id="rId10" imgW="164880" imgH="228600" progId="Equation.DSMT4">
                  <p:embed/>
                  <p:pic>
                    <p:nvPicPr>
                      <p:cNvPr id="0" name=""/>
                      <p:cNvPicPr>
                        <a:picLocks noChangeAspect="1" noChangeArrowheads="1"/>
                      </p:cNvPicPr>
                      <p:nvPr/>
                    </p:nvPicPr>
                    <p:blipFill>
                      <a:blip r:embed="rId11"/>
                      <a:srcRect/>
                      <a:stretch>
                        <a:fillRect/>
                      </a:stretch>
                    </p:blipFill>
                    <p:spPr bwMode="auto">
                      <a:xfrm>
                        <a:off x="7097712" y="4358708"/>
                        <a:ext cx="42227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703" name="Object 31"/>
          <p:cNvGraphicFramePr>
            <a:graphicFrameLocks noChangeAspect="1"/>
          </p:cNvGraphicFramePr>
          <p:nvPr>
            <p:extLst>
              <p:ext uri="{D42A27DB-BD31-4B8C-83A1-F6EECF244321}">
                <p14:modId xmlns:p14="http://schemas.microsoft.com/office/powerpoint/2010/main" val="1452534472"/>
              </p:ext>
            </p:extLst>
          </p:nvPr>
        </p:nvGraphicFramePr>
        <p:xfrm>
          <a:off x="5100638" y="5764213"/>
          <a:ext cx="422275" cy="584200"/>
        </p:xfrm>
        <a:graphic>
          <a:graphicData uri="http://schemas.openxmlformats.org/presentationml/2006/ole">
            <mc:AlternateContent xmlns:mc="http://schemas.openxmlformats.org/markup-compatibility/2006">
              <mc:Choice xmlns:v="urn:schemas-microsoft-com:vml" Requires="v">
                <p:oleObj spid="_x0000_s21359" name="Equation" r:id="rId12" imgW="164880" imgH="228600" progId="Equation.DSMT4">
                  <p:embed/>
                </p:oleObj>
              </mc:Choice>
              <mc:Fallback>
                <p:oleObj name="Equation" r:id="rId12" imgW="164880" imgH="228600" progId="Equation.DSMT4">
                  <p:embed/>
                  <p:pic>
                    <p:nvPicPr>
                      <p:cNvPr id="0" name=""/>
                      <p:cNvPicPr>
                        <a:picLocks noChangeAspect="1" noChangeArrowheads="1"/>
                      </p:cNvPicPr>
                      <p:nvPr/>
                    </p:nvPicPr>
                    <p:blipFill>
                      <a:blip r:embed="rId13"/>
                      <a:srcRect/>
                      <a:stretch>
                        <a:fillRect/>
                      </a:stretch>
                    </p:blipFill>
                    <p:spPr bwMode="auto">
                      <a:xfrm>
                        <a:off x="5100638" y="5764213"/>
                        <a:ext cx="42227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704" name="Object 32"/>
          <p:cNvGraphicFramePr>
            <a:graphicFrameLocks noChangeAspect="1"/>
          </p:cNvGraphicFramePr>
          <p:nvPr>
            <p:extLst>
              <p:ext uri="{D42A27DB-BD31-4B8C-83A1-F6EECF244321}">
                <p14:modId xmlns:p14="http://schemas.microsoft.com/office/powerpoint/2010/main" val="3672393822"/>
              </p:ext>
            </p:extLst>
          </p:nvPr>
        </p:nvGraphicFramePr>
        <p:xfrm>
          <a:off x="3009900" y="5691188"/>
          <a:ext cx="427038" cy="590550"/>
        </p:xfrm>
        <a:graphic>
          <a:graphicData uri="http://schemas.openxmlformats.org/presentationml/2006/ole">
            <mc:AlternateContent xmlns:mc="http://schemas.openxmlformats.org/markup-compatibility/2006">
              <mc:Choice xmlns:v="urn:schemas-microsoft-com:vml" Requires="v">
                <p:oleObj spid="_x0000_s21360" name="Equation" r:id="rId14" imgW="164880" imgH="228600" progId="Equation.DSMT4">
                  <p:embed/>
                </p:oleObj>
              </mc:Choice>
              <mc:Fallback>
                <p:oleObj name="Equation" r:id="rId14" imgW="164880" imgH="228600" progId="Equation.DSMT4">
                  <p:embed/>
                  <p:pic>
                    <p:nvPicPr>
                      <p:cNvPr id="0" name=""/>
                      <p:cNvPicPr>
                        <a:picLocks noChangeAspect="1" noChangeArrowheads="1"/>
                      </p:cNvPicPr>
                      <p:nvPr/>
                    </p:nvPicPr>
                    <p:blipFill>
                      <a:blip r:embed="rId15"/>
                      <a:srcRect/>
                      <a:stretch>
                        <a:fillRect/>
                      </a:stretch>
                    </p:blipFill>
                    <p:spPr bwMode="auto">
                      <a:xfrm>
                        <a:off x="3009900" y="5691188"/>
                        <a:ext cx="427038"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705" name="Object 33"/>
          <p:cNvGraphicFramePr>
            <a:graphicFrameLocks noChangeAspect="1"/>
          </p:cNvGraphicFramePr>
          <p:nvPr>
            <p:extLst>
              <p:ext uri="{D42A27DB-BD31-4B8C-83A1-F6EECF244321}">
                <p14:modId xmlns:p14="http://schemas.microsoft.com/office/powerpoint/2010/main" val="3471149631"/>
              </p:ext>
            </p:extLst>
          </p:nvPr>
        </p:nvGraphicFramePr>
        <p:xfrm>
          <a:off x="1043608" y="4467225"/>
          <a:ext cx="392112" cy="590550"/>
        </p:xfrm>
        <a:graphic>
          <a:graphicData uri="http://schemas.openxmlformats.org/presentationml/2006/ole">
            <mc:AlternateContent xmlns:mc="http://schemas.openxmlformats.org/markup-compatibility/2006">
              <mc:Choice xmlns:v="urn:schemas-microsoft-com:vml" Requires="v">
                <p:oleObj spid="_x0000_s21361" name="Equation" r:id="rId16" imgW="152280" imgH="228600" progId="Equation.DSMT4">
                  <p:embed/>
                </p:oleObj>
              </mc:Choice>
              <mc:Fallback>
                <p:oleObj name="Equation" r:id="rId16" imgW="152280" imgH="228600" progId="Equation.DSMT4">
                  <p:embed/>
                  <p:pic>
                    <p:nvPicPr>
                      <p:cNvPr id="0" name=""/>
                      <p:cNvPicPr>
                        <a:picLocks noChangeAspect="1" noChangeArrowheads="1"/>
                      </p:cNvPicPr>
                      <p:nvPr/>
                    </p:nvPicPr>
                    <p:blipFill>
                      <a:blip r:embed="rId17"/>
                      <a:srcRect/>
                      <a:stretch>
                        <a:fillRect/>
                      </a:stretch>
                    </p:blipFill>
                    <p:spPr bwMode="auto">
                      <a:xfrm>
                        <a:off x="1043608" y="4467225"/>
                        <a:ext cx="392112"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706" name="Object 34"/>
          <p:cNvGraphicFramePr>
            <a:graphicFrameLocks noChangeAspect="1"/>
          </p:cNvGraphicFramePr>
          <p:nvPr>
            <p:extLst>
              <p:ext uri="{D42A27DB-BD31-4B8C-83A1-F6EECF244321}">
                <p14:modId xmlns:p14="http://schemas.microsoft.com/office/powerpoint/2010/main" val="2344382797"/>
              </p:ext>
            </p:extLst>
          </p:nvPr>
        </p:nvGraphicFramePr>
        <p:xfrm>
          <a:off x="2639790" y="4430712"/>
          <a:ext cx="422275" cy="587375"/>
        </p:xfrm>
        <a:graphic>
          <a:graphicData uri="http://schemas.openxmlformats.org/presentationml/2006/ole">
            <mc:AlternateContent xmlns:mc="http://schemas.openxmlformats.org/markup-compatibility/2006">
              <mc:Choice xmlns:v="urn:schemas-microsoft-com:vml" Requires="v">
                <p:oleObj spid="_x0000_s21362" name="Equation" r:id="rId18" imgW="164880" imgH="228600" progId="Equation.DSMT4">
                  <p:embed/>
                </p:oleObj>
              </mc:Choice>
              <mc:Fallback>
                <p:oleObj name="Equation" r:id="rId18" imgW="164880" imgH="228600" progId="Equation.DSMT4">
                  <p:embed/>
                  <p:pic>
                    <p:nvPicPr>
                      <p:cNvPr id="0" name=""/>
                      <p:cNvPicPr>
                        <a:picLocks noChangeAspect="1" noChangeArrowheads="1"/>
                      </p:cNvPicPr>
                      <p:nvPr/>
                    </p:nvPicPr>
                    <p:blipFill>
                      <a:blip r:embed="rId19"/>
                      <a:srcRect/>
                      <a:stretch>
                        <a:fillRect/>
                      </a:stretch>
                    </p:blipFill>
                    <p:spPr bwMode="auto">
                      <a:xfrm>
                        <a:off x="2639790" y="4430712"/>
                        <a:ext cx="422275" cy="58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707" name="Object 35"/>
          <p:cNvGraphicFramePr>
            <a:graphicFrameLocks noChangeAspect="1"/>
          </p:cNvGraphicFramePr>
          <p:nvPr>
            <p:extLst>
              <p:ext uri="{D42A27DB-BD31-4B8C-83A1-F6EECF244321}">
                <p14:modId xmlns:p14="http://schemas.microsoft.com/office/powerpoint/2010/main" val="1806307712"/>
              </p:ext>
            </p:extLst>
          </p:nvPr>
        </p:nvGraphicFramePr>
        <p:xfrm>
          <a:off x="4835423" y="4214812"/>
          <a:ext cx="420687" cy="585788"/>
        </p:xfrm>
        <a:graphic>
          <a:graphicData uri="http://schemas.openxmlformats.org/presentationml/2006/ole">
            <mc:AlternateContent xmlns:mc="http://schemas.openxmlformats.org/markup-compatibility/2006">
              <mc:Choice xmlns:v="urn:schemas-microsoft-com:vml" Requires="v">
                <p:oleObj spid="_x0000_s21363" name="Equation" r:id="rId20" imgW="164880" imgH="228600" progId="Equation.DSMT4">
                  <p:embed/>
                </p:oleObj>
              </mc:Choice>
              <mc:Fallback>
                <p:oleObj name="Equation" r:id="rId20" imgW="164880" imgH="228600" progId="Equation.DSMT4">
                  <p:embed/>
                  <p:pic>
                    <p:nvPicPr>
                      <p:cNvPr id="0" name=""/>
                      <p:cNvPicPr>
                        <a:picLocks noChangeAspect="1" noChangeArrowheads="1"/>
                      </p:cNvPicPr>
                      <p:nvPr/>
                    </p:nvPicPr>
                    <p:blipFill>
                      <a:blip r:embed="rId21"/>
                      <a:srcRect/>
                      <a:stretch>
                        <a:fillRect/>
                      </a:stretch>
                    </p:blipFill>
                    <p:spPr bwMode="auto">
                      <a:xfrm>
                        <a:off x="4835423" y="4214812"/>
                        <a:ext cx="420687" cy="58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页脚占位符 1"/>
          <p:cNvSpPr>
            <a:spLocks noGrp="1"/>
          </p:cNvSpPr>
          <p:nvPr>
            <p:ph type="ftr" sz="quarter" idx="11"/>
          </p:nvPr>
        </p:nvSpPr>
        <p:spPr/>
        <p:txBody>
          <a:bodyPr/>
          <a:lstStyle/>
          <a:p>
            <a:r>
              <a:rPr lang="zh-CN" altLang="en-US" smtClean="0"/>
              <a:t>重庆邮电大学                      理学院           </a:t>
            </a:r>
            <a:endParaRPr lang="zh-CN" altLang="en-US"/>
          </a:p>
        </p:txBody>
      </p:sp>
      <p:sp>
        <p:nvSpPr>
          <p:cNvPr id="3" name="灯片编号占位符 2"/>
          <p:cNvSpPr>
            <a:spLocks noGrp="1"/>
          </p:cNvSpPr>
          <p:nvPr>
            <p:ph type="sldNum" sz="quarter" idx="12"/>
          </p:nvPr>
        </p:nvSpPr>
        <p:spPr/>
        <p:txBody>
          <a:bodyPr/>
          <a:lstStyle/>
          <a:p>
            <a:fld id="{0C913308-F349-4B6D-A68A-DD1791B4A57B}" type="slidenum">
              <a:rPr lang="zh-CN" altLang="en-US" smtClean="0"/>
              <a:t>21</a:t>
            </a:fld>
            <a:endParaRPr lang="zh-CN" altLang="en-US"/>
          </a:p>
        </p:txBody>
      </p:sp>
      <p:sp>
        <p:nvSpPr>
          <p:cNvPr id="4" name="日期占位符 3"/>
          <p:cNvSpPr>
            <a:spLocks noGrp="1"/>
          </p:cNvSpPr>
          <p:nvPr>
            <p:ph type="dt" sz="half" idx="10"/>
          </p:nvPr>
        </p:nvSpPr>
        <p:spPr/>
        <p:txBody>
          <a:bodyPr/>
          <a:lstStyle/>
          <a:p>
            <a:fld id="{DB7C49D2-3E23-4131-8FE1-0C564A3BEC1F}" type="datetime3">
              <a:rPr lang="zh-CN" altLang="en-US" smtClean="0"/>
              <a:t>2016年7月13日星期三</a:t>
            </a:fld>
            <a:endParaRPr lang="zh-CN" altLang="en-US"/>
          </a:p>
        </p:txBody>
      </p:sp>
    </p:spTree>
    <p:extLst>
      <p:ext uri="{BB962C8B-B14F-4D97-AF65-F5344CB8AC3E}">
        <p14:creationId xmlns:p14="http://schemas.microsoft.com/office/powerpoint/2010/main" val="25854614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8692"/>
                                        </p:tgtEl>
                                        <p:attrNameLst>
                                          <p:attrName>style.visibility</p:attrName>
                                        </p:attrNameLst>
                                      </p:cBhvr>
                                      <p:to>
                                        <p:strVal val="visible"/>
                                      </p:to>
                                    </p:set>
                                    <p:animEffect transition="in" filter="wipe(up)">
                                      <p:cBhvr>
                                        <p:cTn id="7" dur="500"/>
                                        <p:tgtEl>
                                          <p:spTgt spid="2869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8693"/>
                                        </p:tgtEl>
                                        <p:attrNameLst>
                                          <p:attrName>style.visibility</p:attrName>
                                        </p:attrNameLst>
                                      </p:cBhvr>
                                      <p:to>
                                        <p:strVal val="visible"/>
                                      </p:to>
                                    </p:set>
                                    <p:animEffect transition="in" filter="wipe(down)">
                                      <p:cBhvr>
                                        <p:cTn id="12" dur="500"/>
                                        <p:tgtEl>
                                          <p:spTgt spid="2869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694"/>
                                        </p:tgtEl>
                                        <p:attrNameLst>
                                          <p:attrName>style.visibility</p:attrName>
                                        </p:attrNameLst>
                                      </p:cBhvr>
                                      <p:to>
                                        <p:strVal val="visible"/>
                                      </p:to>
                                    </p:set>
                                    <p:animEffect transition="in" filter="wipe(left)">
                                      <p:cBhvr>
                                        <p:cTn id="17" dur="500"/>
                                        <p:tgtEl>
                                          <p:spTgt spid="2869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28695"/>
                                        </p:tgtEl>
                                        <p:attrNameLst>
                                          <p:attrName>style.visibility</p:attrName>
                                        </p:attrNameLst>
                                      </p:cBhvr>
                                      <p:to>
                                        <p:strVal val="visible"/>
                                      </p:to>
                                    </p:set>
                                    <p:animEffect transition="in" filter="wipe(right)">
                                      <p:cBhvr>
                                        <p:cTn id="22" dur="500"/>
                                        <p:tgtEl>
                                          <p:spTgt spid="2869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8696"/>
                                        </p:tgtEl>
                                        <p:attrNameLst>
                                          <p:attrName>style.visibility</p:attrName>
                                        </p:attrNameLst>
                                      </p:cBhvr>
                                      <p:to>
                                        <p:strVal val="visible"/>
                                      </p:to>
                                    </p:set>
                                    <p:animEffect transition="in" filter="wipe(down)">
                                      <p:cBhvr>
                                        <p:cTn id="27" dur="500"/>
                                        <p:tgtEl>
                                          <p:spTgt spid="2869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8697"/>
                                        </p:tgtEl>
                                        <p:attrNameLst>
                                          <p:attrName>style.visibility</p:attrName>
                                        </p:attrNameLst>
                                      </p:cBhvr>
                                      <p:to>
                                        <p:strVal val="visible"/>
                                      </p:to>
                                    </p:set>
                                    <p:animEffect transition="in" filter="wipe(down)">
                                      <p:cBhvr>
                                        <p:cTn id="32" dur="500"/>
                                        <p:tgtEl>
                                          <p:spTgt spid="2869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8698"/>
                                        </p:tgtEl>
                                        <p:attrNameLst>
                                          <p:attrName>style.visibility</p:attrName>
                                        </p:attrNameLst>
                                      </p:cBhvr>
                                      <p:to>
                                        <p:strVal val="visible"/>
                                      </p:to>
                                    </p:set>
                                    <p:animEffect transition="in" filter="wipe(down)">
                                      <p:cBhvr>
                                        <p:cTn id="37" dur="500"/>
                                        <p:tgtEl>
                                          <p:spTgt spid="2869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28699"/>
                                        </p:tgtEl>
                                        <p:attrNameLst>
                                          <p:attrName>style.visibility</p:attrName>
                                        </p:attrNameLst>
                                      </p:cBhvr>
                                      <p:to>
                                        <p:strVal val="visible"/>
                                      </p:to>
                                    </p:set>
                                    <p:animEffect transition="in" filter="slide(fromBottom)">
                                      <p:cBhvr>
                                        <p:cTn id="42" dur="500"/>
                                        <p:tgtEl>
                                          <p:spTgt spid="286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92" grpId="0" animBg="1"/>
      <p:bldP spid="28693" grpId="0" animBg="1"/>
      <p:bldP spid="28694" grpId="0" animBg="1"/>
      <p:bldP spid="28695" grpId="0" animBg="1"/>
      <p:bldP spid="28696" grpId="0" animBg="1"/>
      <p:bldP spid="28697" grpId="0" animBg="1"/>
      <p:bldP spid="28698" grpId="0" animBg="1"/>
      <p:bldP spid="28699" grpId="0" animBg="1"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698" name="Object 2"/>
          <p:cNvGraphicFramePr>
            <a:graphicFrameLocks noChangeAspect="1"/>
          </p:cNvGraphicFramePr>
          <p:nvPr>
            <p:extLst>
              <p:ext uri="{D42A27DB-BD31-4B8C-83A1-F6EECF244321}">
                <p14:modId xmlns:p14="http://schemas.microsoft.com/office/powerpoint/2010/main" val="658835039"/>
              </p:ext>
            </p:extLst>
          </p:nvPr>
        </p:nvGraphicFramePr>
        <p:xfrm>
          <a:off x="4343400" y="906463"/>
          <a:ext cx="4006850" cy="5943600"/>
        </p:xfrm>
        <a:graphic>
          <a:graphicData uri="http://schemas.openxmlformats.org/presentationml/2006/ole">
            <mc:AlternateContent xmlns:mc="http://schemas.openxmlformats.org/markup-compatibility/2006">
              <mc:Choice xmlns:v="urn:schemas-microsoft-com:vml" Requires="v">
                <p:oleObj spid="_x0000_s21704" name="剪辑" r:id="rId3" imgW="4006800" imgH="2856960" progId="MS_ClipArt_Gallery.2">
                  <p:embed/>
                </p:oleObj>
              </mc:Choice>
              <mc:Fallback>
                <p:oleObj name="剪辑" r:id="rId3" imgW="4006800" imgH="2856960" progId="MS_ClipArt_Gallery.2">
                  <p:embed/>
                  <p:pic>
                    <p:nvPicPr>
                      <p:cNvPr id="0" name=""/>
                      <p:cNvPicPr>
                        <a:picLocks noChangeAspect="1" noChangeArrowheads="1"/>
                      </p:cNvPicPr>
                      <p:nvPr/>
                    </p:nvPicPr>
                    <p:blipFill>
                      <a:blip r:embed="rId4">
                        <a:lum bright="76000" contrast="-76000"/>
                        <a:extLst>
                          <a:ext uri="{28A0092B-C50C-407E-A947-70E740481C1C}">
                            <a14:useLocalDpi xmlns:a14="http://schemas.microsoft.com/office/drawing/2010/main" val="0"/>
                          </a:ext>
                        </a:extLst>
                      </a:blip>
                      <a:srcRect/>
                      <a:stretch>
                        <a:fillRect/>
                      </a:stretch>
                    </p:blipFill>
                    <p:spPr bwMode="auto">
                      <a:xfrm>
                        <a:off x="4343400" y="906463"/>
                        <a:ext cx="4006850" cy="594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699" name="Rectangle 3"/>
          <p:cNvSpPr>
            <a:spLocks noChangeArrowheads="1"/>
          </p:cNvSpPr>
          <p:nvPr/>
        </p:nvSpPr>
        <p:spPr bwMode="auto">
          <a:xfrm>
            <a:off x="1524000" y="381000"/>
            <a:ext cx="65770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800" b="1" dirty="0" smtClean="0">
                <a:latin typeface="华文楷体" panose="02010600040101010101" pitchFamily="2" charset="-122"/>
                <a:ea typeface="华文楷体" panose="02010600040101010101" pitchFamily="2" charset="-122"/>
              </a:rPr>
              <a:t>（三）每 </a:t>
            </a:r>
            <a:r>
              <a:rPr kumimoji="1" lang="zh-CN" altLang="en-US" sz="2800" b="1" dirty="0">
                <a:latin typeface="华文楷体" panose="02010600040101010101" pitchFamily="2" charset="-122"/>
                <a:ea typeface="华文楷体" panose="02010600040101010101" pitchFamily="2" charset="-122"/>
              </a:rPr>
              <a:t>对 顶 点 之 间 的 最 短 路</a:t>
            </a:r>
          </a:p>
        </p:txBody>
      </p:sp>
      <p:graphicFrame>
        <p:nvGraphicFramePr>
          <p:cNvPr id="29700" name="Object 4"/>
          <p:cNvGraphicFramePr>
            <a:graphicFrameLocks noChangeAspect="1"/>
          </p:cNvGraphicFramePr>
          <p:nvPr>
            <p:extLst>
              <p:ext uri="{D42A27DB-BD31-4B8C-83A1-F6EECF244321}">
                <p14:modId xmlns:p14="http://schemas.microsoft.com/office/powerpoint/2010/main" val="1447541831"/>
              </p:ext>
            </p:extLst>
          </p:nvPr>
        </p:nvGraphicFramePr>
        <p:xfrm>
          <a:off x="1828800" y="2125663"/>
          <a:ext cx="5241925" cy="501650"/>
        </p:xfrm>
        <a:graphic>
          <a:graphicData uri="http://schemas.openxmlformats.org/presentationml/2006/ole">
            <mc:AlternateContent xmlns:mc="http://schemas.openxmlformats.org/markup-compatibility/2006">
              <mc:Choice xmlns:v="urn:schemas-microsoft-com:vml" Requires="v">
                <p:oleObj spid="_x0000_s21705" name="Document" r:id="rId5" imgW="2633097" imgH="258776" progId="Word.Document.8">
                  <p:embed/>
                </p:oleObj>
              </mc:Choice>
              <mc:Fallback>
                <p:oleObj name="Document" r:id="rId5" imgW="2633097" imgH="258776" progId="Word.Document.8">
                  <p:embed/>
                  <p:pic>
                    <p:nvPicPr>
                      <p:cNvPr id="0" name=""/>
                      <p:cNvPicPr>
                        <a:picLocks noChangeAspect="1" noChangeArrowheads="1"/>
                      </p:cNvPicPr>
                      <p:nvPr/>
                    </p:nvPicPr>
                    <p:blipFill>
                      <a:blip r:embed="rId6"/>
                      <a:srcRect/>
                      <a:stretch>
                        <a:fillRect/>
                      </a:stretch>
                    </p:blipFill>
                    <p:spPr bwMode="auto">
                      <a:xfrm>
                        <a:off x="1828800" y="2125663"/>
                        <a:ext cx="5241925" cy="50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701" name="Rectangle 5"/>
          <p:cNvSpPr>
            <a:spLocks noChangeArrowheads="1"/>
          </p:cNvSpPr>
          <p:nvPr/>
        </p:nvSpPr>
        <p:spPr bwMode="auto">
          <a:xfrm>
            <a:off x="1066800" y="4876800"/>
            <a:ext cx="50292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latin typeface="华文楷体" panose="02010600040101010101" pitchFamily="2" charset="-122"/>
              <a:ea typeface="华文楷体" panose="02010600040101010101" pitchFamily="2" charset="-122"/>
            </a:endParaRPr>
          </a:p>
        </p:txBody>
      </p:sp>
      <p:sp>
        <p:nvSpPr>
          <p:cNvPr id="29702" name="Text Box 6"/>
          <p:cNvSpPr txBox="1">
            <a:spLocks noChangeArrowheads="1"/>
          </p:cNvSpPr>
          <p:nvPr/>
        </p:nvSpPr>
        <p:spPr bwMode="auto">
          <a:xfrm>
            <a:off x="2209800" y="2667000"/>
            <a:ext cx="3886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b="1">
                <a:latin typeface="华文楷体" pitchFamily="2" charset="-122"/>
                <a:ea typeface="华文楷体" pitchFamily="2" charset="-122"/>
                <a:hlinkClick r:id="rId7" action="ppaction://hlinksldjump"/>
              </a:rPr>
              <a:t>1. </a:t>
            </a:r>
            <a:r>
              <a:rPr kumimoji="1" lang="zh-CN" altLang="en-US" sz="2800" b="1">
                <a:latin typeface="华文楷体" pitchFamily="2" charset="-122"/>
                <a:ea typeface="华文楷体" pitchFamily="2" charset="-122"/>
                <a:hlinkClick r:id="rId7" action="ppaction://hlinksldjump"/>
              </a:rPr>
              <a:t>求距离矩阵的方法</a:t>
            </a:r>
            <a:endParaRPr kumimoji="1" lang="zh-CN" altLang="en-US" sz="2800">
              <a:latin typeface="华文楷体" pitchFamily="2" charset="-122"/>
              <a:ea typeface="华文楷体" pitchFamily="2" charset="-122"/>
            </a:endParaRPr>
          </a:p>
        </p:txBody>
      </p:sp>
      <p:sp>
        <p:nvSpPr>
          <p:cNvPr id="29703" name="Text Box 7"/>
          <p:cNvSpPr txBox="1">
            <a:spLocks noChangeArrowheads="1"/>
          </p:cNvSpPr>
          <p:nvPr/>
        </p:nvSpPr>
        <p:spPr bwMode="auto">
          <a:xfrm>
            <a:off x="2209800" y="3200400"/>
            <a:ext cx="3505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b="1">
                <a:latin typeface="华文楷体" pitchFamily="2" charset="-122"/>
                <a:ea typeface="华文楷体" pitchFamily="2" charset="-122"/>
                <a:hlinkClick r:id="rId8" action="ppaction://hlinksldjump"/>
              </a:rPr>
              <a:t>2. </a:t>
            </a:r>
            <a:r>
              <a:rPr kumimoji="1" lang="zh-CN" altLang="en-US" sz="2800" b="1">
                <a:latin typeface="华文楷体" pitchFamily="2" charset="-122"/>
                <a:ea typeface="华文楷体" pitchFamily="2" charset="-122"/>
                <a:hlinkClick r:id="rId8" action="ppaction://hlinksldjump"/>
              </a:rPr>
              <a:t>求路径矩阵的方法</a:t>
            </a:r>
          </a:p>
        </p:txBody>
      </p:sp>
      <p:sp>
        <p:nvSpPr>
          <p:cNvPr id="29704" name="Text Box 8"/>
          <p:cNvSpPr txBox="1">
            <a:spLocks noChangeArrowheads="1"/>
          </p:cNvSpPr>
          <p:nvPr/>
        </p:nvSpPr>
        <p:spPr bwMode="auto">
          <a:xfrm>
            <a:off x="2209800" y="3810000"/>
            <a:ext cx="4953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en-US" altLang="zh-CN" sz="2800" b="1" dirty="0">
                <a:latin typeface="华文楷体" pitchFamily="2" charset="-122"/>
                <a:ea typeface="华文楷体" pitchFamily="2" charset="-122"/>
                <a:hlinkClick r:id="rId9" action="ppaction://hlinksldjump"/>
              </a:rPr>
              <a:t>3. </a:t>
            </a:r>
            <a:r>
              <a:rPr kumimoji="1" lang="zh-CN" altLang="en-US" sz="2800" b="1" dirty="0">
                <a:latin typeface="华文楷体" pitchFamily="2" charset="-122"/>
                <a:ea typeface="华文楷体" pitchFamily="2" charset="-122"/>
                <a:hlinkClick r:id="rId9" action="ppaction://hlinksldjump"/>
              </a:rPr>
              <a:t>查找最短路路径的方法</a:t>
            </a:r>
            <a:endParaRPr kumimoji="1" lang="zh-CN" altLang="en-US" sz="2800" dirty="0">
              <a:latin typeface="华文楷体" pitchFamily="2" charset="-122"/>
              <a:ea typeface="华文楷体" pitchFamily="2" charset="-122"/>
            </a:endParaRPr>
          </a:p>
        </p:txBody>
      </p:sp>
      <p:sp>
        <p:nvSpPr>
          <p:cNvPr id="29705" name="Text Box 9"/>
          <p:cNvSpPr txBox="1">
            <a:spLocks noChangeArrowheads="1"/>
          </p:cNvSpPr>
          <p:nvPr/>
        </p:nvSpPr>
        <p:spPr bwMode="auto">
          <a:xfrm>
            <a:off x="1676399" y="1371600"/>
            <a:ext cx="642461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zh-CN" altLang="en-US" sz="2800" b="1" dirty="0" smtClean="0">
                <a:latin typeface="华文楷体" panose="02010600040101010101" pitchFamily="2" charset="-122"/>
                <a:ea typeface="华文楷体" panose="02010600040101010101" pitchFamily="2" charset="-122"/>
                <a:hlinkClick r:id="rId10" action="ppaction://hlinksldjump"/>
              </a:rPr>
              <a:t>（</a:t>
            </a:r>
            <a:r>
              <a:rPr kumimoji="1" lang="en-US" altLang="zh-CN" sz="2800" b="1" dirty="0" smtClean="0">
                <a:latin typeface="华文楷体" panose="02010600040101010101" pitchFamily="2" charset="-122"/>
                <a:ea typeface="华文楷体" panose="02010600040101010101" pitchFamily="2" charset="-122"/>
                <a:hlinkClick r:id="rId10" action="ppaction://hlinksldjump"/>
              </a:rPr>
              <a:t>2</a:t>
            </a:r>
            <a:r>
              <a:rPr kumimoji="1" lang="zh-CN" altLang="en-US" sz="2800" b="1" u="sng" dirty="0" smtClean="0">
                <a:latin typeface="华文楷体" panose="02010600040101010101" pitchFamily="2" charset="-122"/>
                <a:ea typeface="华文楷体" panose="02010600040101010101" pitchFamily="2" charset="-122"/>
                <a:hlinkClick r:id="rId10" action="ppaction://hlinksldjump"/>
              </a:rPr>
              <a:t>）</a:t>
            </a:r>
            <a:r>
              <a:rPr kumimoji="1" lang="en-US" altLang="zh-CN" sz="2800" b="1" u="sng" dirty="0" smtClean="0">
                <a:solidFill>
                  <a:srgbClr val="0000FF"/>
                </a:solidFill>
                <a:latin typeface="Times New Roman" pitchFamily="18" charset="0"/>
                <a:ea typeface="华文楷体" pitchFamily="2" charset="-122"/>
                <a:cs typeface="Times New Roman" pitchFamily="18" charset="0"/>
                <a:sym typeface="Wingdings" pitchFamily="2" charset="2"/>
              </a:rPr>
              <a:t> </a:t>
            </a:r>
            <a:r>
              <a:rPr kumimoji="1" lang="en-US" altLang="zh-CN" sz="2800" b="1" u="sng" dirty="0">
                <a:solidFill>
                  <a:srgbClr val="0000FF"/>
                </a:solidFill>
                <a:latin typeface="Times New Roman" pitchFamily="18" charset="0"/>
                <a:ea typeface="华文楷体" pitchFamily="2" charset="-122"/>
                <a:cs typeface="Times New Roman" pitchFamily="18" charset="0"/>
                <a:sym typeface="Wingdings" pitchFamily="2" charset="2"/>
              </a:rPr>
              <a:t>Floyd-</a:t>
            </a:r>
            <a:r>
              <a:rPr kumimoji="1" lang="en-US" altLang="zh-CN" sz="2800" b="1" u="sng" dirty="0" err="1">
                <a:solidFill>
                  <a:srgbClr val="0000FF"/>
                </a:solidFill>
                <a:latin typeface="Times New Roman" pitchFamily="18" charset="0"/>
                <a:ea typeface="华文楷体" pitchFamily="2" charset="-122"/>
                <a:cs typeface="Times New Roman" pitchFamily="18" charset="0"/>
                <a:sym typeface="Wingdings" pitchFamily="2" charset="2"/>
              </a:rPr>
              <a:t>Warshall</a:t>
            </a:r>
            <a:r>
              <a:rPr kumimoji="1" lang="zh-CN" altLang="en-US" sz="2800" b="1" u="sng" dirty="0" smtClean="0">
                <a:latin typeface="华文楷体" panose="02010600040101010101" pitchFamily="2" charset="-122"/>
                <a:ea typeface="华文楷体" panose="02010600040101010101" pitchFamily="2" charset="-122"/>
                <a:hlinkClick r:id="rId10" action="ppaction://hlinksldjump"/>
              </a:rPr>
              <a:t>算</a:t>
            </a:r>
            <a:r>
              <a:rPr kumimoji="1" lang="zh-CN" altLang="en-US" sz="2800" b="1" dirty="0" smtClean="0">
                <a:latin typeface="华文楷体" panose="02010600040101010101" pitchFamily="2" charset="-122"/>
                <a:ea typeface="华文楷体" panose="02010600040101010101" pitchFamily="2" charset="-122"/>
                <a:hlinkClick r:id="rId10" action="ppaction://hlinksldjump"/>
              </a:rPr>
              <a:t>法</a:t>
            </a:r>
            <a:r>
              <a:rPr kumimoji="1" lang="zh-CN" altLang="en-US" sz="2800" b="1" dirty="0">
                <a:latin typeface="华文楷体" panose="02010600040101010101" pitchFamily="2" charset="-122"/>
                <a:ea typeface="华文楷体" panose="02010600040101010101" pitchFamily="2" charset="-122"/>
                <a:hlinkClick r:id="rId10" action="ppaction://hlinksldjump"/>
              </a:rPr>
              <a:t>的基本思想</a:t>
            </a:r>
            <a:endParaRPr kumimoji="1" lang="zh-CN" altLang="en-US" sz="2800" dirty="0">
              <a:latin typeface="华文楷体" pitchFamily="2" charset="-122"/>
              <a:ea typeface="华文楷体" pitchFamily="2" charset="-122"/>
            </a:endParaRPr>
          </a:p>
        </p:txBody>
      </p:sp>
      <p:sp>
        <p:nvSpPr>
          <p:cNvPr id="29706" name="Text Box 10"/>
          <p:cNvSpPr txBox="1">
            <a:spLocks noChangeArrowheads="1"/>
          </p:cNvSpPr>
          <p:nvPr/>
        </p:nvSpPr>
        <p:spPr bwMode="auto">
          <a:xfrm>
            <a:off x="1752600" y="4495800"/>
            <a:ext cx="5410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dirty="0" smtClean="0">
                <a:latin typeface="华文楷体" panose="02010600040101010101" pitchFamily="2" charset="-122"/>
                <a:ea typeface="华文楷体" panose="02010600040101010101" pitchFamily="2" charset="-122"/>
                <a:hlinkClick r:id="rId11" action="ppaction://hlinksldjump"/>
              </a:rPr>
              <a:t>（</a:t>
            </a:r>
            <a:r>
              <a:rPr kumimoji="1" lang="en-US" altLang="zh-CN" sz="2800" b="1" dirty="0" smtClean="0">
                <a:latin typeface="华文楷体" panose="02010600040101010101" pitchFamily="2" charset="-122"/>
                <a:ea typeface="华文楷体" panose="02010600040101010101" pitchFamily="2" charset="-122"/>
                <a:hlinkClick r:id="rId11" action="ppaction://hlinksldjump"/>
              </a:rPr>
              <a:t>4</a:t>
            </a:r>
            <a:r>
              <a:rPr kumimoji="1" lang="zh-CN" altLang="en-US" sz="2800" b="1" dirty="0" smtClean="0">
                <a:latin typeface="华文楷体" panose="02010600040101010101" pitchFamily="2" charset="-122"/>
                <a:ea typeface="华文楷体" panose="02010600040101010101" pitchFamily="2" charset="-122"/>
                <a:hlinkClick r:id="rId11" action="ppaction://hlinksldjump"/>
              </a:rPr>
              <a:t>）</a:t>
            </a:r>
            <a:r>
              <a:rPr kumimoji="1" lang="zh-CN" altLang="en-US" sz="2800" b="1" dirty="0">
                <a:latin typeface="华文楷体" panose="02010600040101010101" pitchFamily="2" charset="-122"/>
                <a:ea typeface="华文楷体" panose="02010600040101010101" pitchFamily="2" charset="-122"/>
                <a:hlinkClick r:id="rId11" action="ppaction://hlinksldjump"/>
              </a:rPr>
              <a:t>算法步骤</a:t>
            </a:r>
            <a:endParaRPr kumimoji="1" lang="zh-CN" altLang="en-US" sz="2800" dirty="0">
              <a:latin typeface="华文楷体" pitchFamily="2" charset="-122"/>
              <a:ea typeface="华文楷体" pitchFamily="2" charset="-122"/>
            </a:endParaRPr>
          </a:p>
        </p:txBody>
      </p:sp>
      <p:sp>
        <p:nvSpPr>
          <p:cNvPr id="29707" name="Rectangle 11"/>
          <p:cNvSpPr>
            <a:spLocks noChangeArrowheads="1"/>
          </p:cNvSpPr>
          <p:nvPr/>
        </p:nvSpPr>
        <p:spPr bwMode="auto">
          <a:xfrm>
            <a:off x="7848600" y="5976938"/>
            <a:ext cx="902811" cy="523220"/>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a:latin typeface="华文楷体" panose="02010600040101010101" pitchFamily="2" charset="-122"/>
                <a:ea typeface="华文楷体" panose="02010600040101010101" pitchFamily="2" charset="-122"/>
                <a:hlinkClick r:id="rId12" action="ppaction://hlinksldjump"/>
              </a:rPr>
              <a:t>返回</a:t>
            </a:r>
            <a:endParaRPr kumimoji="1" lang="zh-CN" altLang="en-US" sz="2800" b="1">
              <a:latin typeface="华文楷体" pitchFamily="2" charset="-122"/>
              <a:ea typeface="华文楷体" pitchFamily="2" charset="-122"/>
            </a:endParaRPr>
          </a:p>
        </p:txBody>
      </p:sp>
      <p:sp>
        <p:nvSpPr>
          <p:cNvPr id="2" name="页脚占位符 1"/>
          <p:cNvSpPr>
            <a:spLocks noGrp="1"/>
          </p:cNvSpPr>
          <p:nvPr>
            <p:ph type="ftr" sz="quarter" idx="11"/>
          </p:nvPr>
        </p:nvSpPr>
        <p:spPr/>
        <p:txBody>
          <a:bodyPr/>
          <a:lstStyle/>
          <a:p>
            <a:r>
              <a:rPr lang="zh-CN" altLang="en-US" smtClean="0"/>
              <a:t>重庆邮电大学                      理学院           </a:t>
            </a:r>
            <a:endParaRPr lang="zh-CN" altLang="en-US"/>
          </a:p>
        </p:txBody>
      </p:sp>
      <p:sp>
        <p:nvSpPr>
          <p:cNvPr id="3" name="灯片编号占位符 2"/>
          <p:cNvSpPr>
            <a:spLocks noGrp="1"/>
          </p:cNvSpPr>
          <p:nvPr>
            <p:ph type="sldNum" sz="quarter" idx="12"/>
          </p:nvPr>
        </p:nvSpPr>
        <p:spPr/>
        <p:txBody>
          <a:bodyPr/>
          <a:lstStyle/>
          <a:p>
            <a:fld id="{0C913308-F349-4B6D-A68A-DD1791B4A57B}" type="slidenum">
              <a:rPr lang="zh-CN" altLang="en-US" smtClean="0"/>
              <a:t>22</a:t>
            </a:fld>
            <a:endParaRPr lang="zh-CN" altLang="en-US"/>
          </a:p>
        </p:txBody>
      </p:sp>
      <p:sp>
        <p:nvSpPr>
          <p:cNvPr id="4" name="日期占位符 3"/>
          <p:cNvSpPr>
            <a:spLocks noGrp="1"/>
          </p:cNvSpPr>
          <p:nvPr>
            <p:ph type="dt" sz="half" idx="10"/>
          </p:nvPr>
        </p:nvSpPr>
        <p:spPr/>
        <p:txBody>
          <a:bodyPr/>
          <a:lstStyle/>
          <a:p>
            <a:fld id="{B329ED73-B214-48A7-9F74-A5B7649396CA}" type="datetime3">
              <a:rPr lang="zh-CN" altLang="en-US" smtClean="0"/>
              <a:t>2016年7月13日星期三</a:t>
            </a:fld>
            <a:endParaRPr lang="zh-CN" altLang="en-US"/>
          </a:p>
        </p:txBody>
      </p:sp>
      <p:sp>
        <p:nvSpPr>
          <p:cNvPr id="15" name="Text Box 9"/>
          <p:cNvSpPr txBox="1">
            <a:spLocks noChangeArrowheads="1"/>
          </p:cNvSpPr>
          <p:nvPr/>
        </p:nvSpPr>
        <p:spPr bwMode="auto">
          <a:xfrm>
            <a:off x="1752600" y="900113"/>
            <a:ext cx="642461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zh-CN" altLang="en-US" sz="2800" b="1" dirty="0" smtClean="0">
                <a:latin typeface="华文楷体" panose="02010600040101010101" pitchFamily="2" charset="-122"/>
                <a:ea typeface="华文楷体" panose="02010600040101010101" pitchFamily="2" charset="-122"/>
                <a:hlinkClick r:id="rId10" action="ppaction://hlinksldjump"/>
              </a:rPr>
              <a:t>（</a:t>
            </a:r>
            <a:r>
              <a:rPr kumimoji="1" lang="en-US" altLang="zh-CN" sz="2800" b="1" dirty="0" smtClean="0">
                <a:latin typeface="华文楷体" panose="02010600040101010101" pitchFamily="2" charset="-122"/>
                <a:ea typeface="华文楷体" panose="02010600040101010101" pitchFamily="2" charset="-122"/>
                <a:hlinkClick r:id="rId10" action="ppaction://hlinksldjump"/>
              </a:rPr>
              <a:t>1</a:t>
            </a:r>
            <a:r>
              <a:rPr kumimoji="1" lang="zh-CN" altLang="en-US" sz="2800" b="1" u="sng" dirty="0" smtClean="0">
                <a:latin typeface="华文楷体" panose="02010600040101010101" pitchFamily="2" charset="-122"/>
                <a:ea typeface="华文楷体" panose="02010600040101010101" pitchFamily="2" charset="-122"/>
                <a:hlinkClick r:id="rId10" action="ppaction://hlinksldjump"/>
              </a:rPr>
              <a:t>）</a:t>
            </a:r>
            <a:r>
              <a:rPr kumimoji="1" lang="en-US" altLang="zh-CN" sz="2800" b="1" u="sng" dirty="0" smtClean="0">
                <a:solidFill>
                  <a:srgbClr val="0000FF"/>
                </a:solidFill>
                <a:latin typeface="Times New Roman" pitchFamily="18" charset="0"/>
                <a:ea typeface="华文楷体" pitchFamily="2" charset="-122"/>
                <a:cs typeface="Times New Roman" pitchFamily="18" charset="0"/>
                <a:sym typeface="Wingdings" pitchFamily="2" charset="2"/>
              </a:rPr>
              <a:t> Floyd</a:t>
            </a:r>
            <a:r>
              <a:rPr kumimoji="1" lang="zh-CN" altLang="en-US" sz="2800" b="1" u="sng" dirty="0" smtClean="0">
                <a:latin typeface="华文楷体" panose="02010600040101010101" pitchFamily="2" charset="-122"/>
                <a:ea typeface="华文楷体" panose="02010600040101010101" pitchFamily="2" charset="-122"/>
                <a:hlinkClick r:id="rId10" action="ppaction://hlinksldjump"/>
              </a:rPr>
              <a:t>算</a:t>
            </a:r>
            <a:r>
              <a:rPr kumimoji="1" lang="zh-CN" altLang="en-US" sz="2800" b="1" dirty="0" smtClean="0">
                <a:latin typeface="华文楷体" panose="02010600040101010101" pitchFamily="2" charset="-122"/>
                <a:ea typeface="华文楷体" panose="02010600040101010101" pitchFamily="2" charset="-122"/>
                <a:hlinkClick r:id="rId10" action="ppaction://hlinksldjump"/>
              </a:rPr>
              <a:t>法</a:t>
            </a:r>
            <a:endParaRPr kumimoji="1" lang="zh-CN" altLang="en-US" sz="2800" dirty="0">
              <a:latin typeface="华文楷体" pitchFamily="2" charset="-122"/>
              <a:ea typeface="华文楷体" pitchFamily="2" charset="-122"/>
            </a:endParaRPr>
          </a:p>
        </p:txBody>
      </p:sp>
    </p:spTree>
    <p:extLst>
      <p:ext uri="{BB962C8B-B14F-4D97-AF65-F5344CB8AC3E}">
        <p14:creationId xmlns:p14="http://schemas.microsoft.com/office/powerpoint/2010/main" val="32406041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9707"/>
                                        </p:tgtEl>
                                        <p:attrNameLst>
                                          <p:attrName>style.visibility</p:attrName>
                                        </p:attrNameLst>
                                      </p:cBhvr>
                                      <p:to>
                                        <p:strVal val="visible"/>
                                      </p:to>
                                    </p:set>
                                    <p:animEffect transition="in" filter="slide(fromBottom)">
                                      <p:cBhvr>
                                        <p:cTn id="7" dur="500"/>
                                        <p:tgtEl>
                                          <p:spTgt spid="297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7" grpId="0" animBg="1"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rrowheads="1"/>
          </p:cNvSpPr>
          <p:nvPr>
            <p:ph type="title"/>
          </p:nvPr>
        </p:nvSpPr>
        <p:spPr>
          <a:xfrm>
            <a:off x="827584" y="476672"/>
            <a:ext cx="6870700" cy="700088"/>
          </a:xfrm>
        </p:spPr>
        <p:txBody>
          <a:bodyPr/>
          <a:lstStyle/>
          <a:p>
            <a:pPr marL="342900" indent="-342900" eaLnBrk="1" hangingPunct="1">
              <a:spcBef>
                <a:spcPct val="20000"/>
              </a:spcBef>
              <a:defRPr/>
            </a:pPr>
            <a:r>
              <a:rPr kumimoji="1" lang="en-US" altLang="zh-CN" sz="3600" b="1" kern="1200" dirty="0" smtClean="0">
                <a:solidFill>
                  <a:srgbClr val="0000FF"/>
                </a:solidFill>
                <a:latin typeface="Times New Roman" pitchFamily="18" charset="0"/>
                <a:ea typeface="华文楷体" pitchFamily="2" charset="-122"/>
                <a:cs typeface="Times New Roman" pitchFamily="18" charset="0"/>
                <a:sym typeface="Wingdings" pitchFamily="2" charset="2"/>
              </a:rPr>
              <a:t>(1)Floyd</a:t>
            </a:r>
            <a:r>
              <a:rPr kumimoji="1" lang="zh-CN" altLang="en-US" sz="3600" b="1" kern="1200" dirty="0" smtClean="0">
                <a:solidFill>
                  <a:srgbClr val="0000FF"/>
                </a:solidFill>
                <a:latin typeface="Times New Roman" pitchFamily="18" charset="0"/>
                <a:ea typeface="华文楷体" pitchFamily="2" charset="-122"/>
                <a:cs typeface="Times New Roman" pitchFamily="18" charset="0"/>
                <a:sym typeface="Wingdings" pitchFamily="2" charset="2"/>
              </a:rPr>
              <a:t>算法</a:t>
            </a:r>
          </a:p>
        </p:txBody>
      </p:sp>
      <mc:AlternateContent xmlns:mc="http://schemas.openxmlformats.org/markup-compatibility/2006" xmlns:a14="http://schemas.microsoft.com/office/drawing/2010/main">
        <mc:Choice Requires="a14">
          <p:sp>
            <p:nvSpPr>
              <p:cNvPr id="80899" name="Rectangle 3"/>
              <p:cNvSpPr>
                <a:spLocks noGrp="1" noRot="1" noChangeArrowheads="1"/>
              </p:cNvSpPr>
              <p:nvPr>
                <p:ph idx="1"/>
              </p:nvPr>
            </p:nvSpPr>
            <p:spPr>
              <a:xfrm>
                <a:off x="0" y="1268760"/>
                <a:ext cx="9036496" cy="4824536"/>
              </a:xfrm>
            </p:spPr>
            <p:txBody>
              <a:bodyPr/>
              <a:lstStyle/>
              <a:p>
                <a:pPr marL="0" indent="720000">
                  <a:spcBef>
                    <a:spcPts val="0"/>
                  </a:spcBef>
                  <a:buNone/>
                  <a:defRPr/>
                </a:pPr>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如果有一个</a:t>
                </a:r>
                <a:r>
                  <a:rPr kumimoji="1" lang="zh-CN" altLang="en-US" sz="2800" b="1" dirty="0">
                    <a:latin typeface="Times New Roman" pitchFamily="18" charset="0"/>
                    <a:ea typeface="华文楷体" pitchFamily="2" charset="-122"/>
                    <a:cs typeface="Times New Roman" pitchFamily="18" charset="0"/>
                    <a:sym typeface="Wingdings" pitchFamily="2" charset="2"/>
                  </a:rPr>
                  <a:t>距离</a:t>
                </a:r>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矩阵</a:t>
                </a:r>
                <a14:m>
                  <m:oMath xmlns:m="http://schemas.openxmlformats.org/officeDocument/2006/math">
                    <m:r>
                      <a:rPr lang="en-US" altLang="zh-CN" sz="2800" b="1" i="1" smtClean="0">
                        <a:latin typeface="Cambria Math"/>
                      </a:rPr>
                      <m:t>𝑫</m:t>
                    </m:r>
                    <m:r>
                      <a:rPr lang="en-US" altLang="zh-CN" sz="2800" b="1" i="0" smtClean="0">
                        <a:latin typeface="Cambria Math"/>
                      </a:rPr>
                      <m:t>=</m:t>
                    </m:r>
                    <m:r>
                      <a:rPr lang="en-US" altLang="zh-CN" sz="2800" b="1" i="1" smtClean="0">
                        <a:latin typeface="Cambria Math"/>
                      </a:rPr>
                      <m:t>(</m:t>
                    </m:r>
                    <m:sSub>
                      <m:sSubPr>
                        <m:ctrlPr>
                          <a:rPr lang="en-US" altLang="zh-CN" sz="2800" b="1" i="1">
                            <a:latin typeface="Cambria Math"/>
                          </a:rPr>
                        </m:ctrlPr>
                      </m:sSubPr>
                      <m:e>
                        <m:r>
                          <a:rPr lang="en-US" altLang="zh-CN" sz="2800" b="1" i="1">
                            <a:latin typeface="Cambria Math"/>
                          </a:rPr>
                          <m:t>𝒅</m:t>
                        </m:r>
                      </m:e>
                      <m:sub>
                        <m:r>
                          <a:rPr lang="en-US" altLang="zh-CN" sz="2800" b="1" i="1">
                            <a:latin typeface="Cambria Math"/>
                          </a:rPr>
                          <m:t>𝒊𝒋</m:t>
                        </m:r>
                      </m:sub>
                    </m:sSub>
                    <m:r>
                      <a:rPr lang="en-US" altLang="zh-CN" sz="2800" b="1" i="0" smtClean="0">
                        <a:latin typeface="Cambria Math"/>
                      </a:rPr>
                      <m:t>)</m:t>
                    </m:r>
                  </m:oMath>
                </a14:m>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，其中</a:t>
                </a:r>
                <a14:m>
                  <m:oMath xmlns:m="http://schemas.openxmlformats.org/officeDocument/2006/math">
                    <m:sSub>
                      <m:sSubPr>
                        <m:ctrlPr>
                          <a:rPr lang="en-US" altLang="zh-CN" sz="2800" b="1" i="1">
                            <a:latin typeface="Cambria Math"/>
                          </a:rPr>
                        </m:ctrlPr>
                      </m:sSubPr>
                      <m:e>
                        <m:r>
                          <a:rPr lang="en-US" altLang="zh-CN" sz="2800" b="1" i="1">
                            <a:latin typeface="Cambria Math"/>
                          </a:rPr>
                          <m:t>𝒅</m:t>
                        </m:r>
                      </m:e>
                      <m:sub>
                        <m:r>
                          <a:rPr lang="en-US" altLang="zh-CN" sz="2800" b="1" i="1">
                            <a:latin typeface="Cambria Math"/>
                          </a:rPr>
                          <m:t>𝒊𝒋</m:t>
                        </m:r>
                      </m:sub>
                    </m:sSub>
                    <m:r>
                      <a:rPr lang="en-US" altLang="zh-CN" sz="2800" b="1" i="1" smtClean="0">
                        <a:latin typeface="Cambria Math"/>
                      </a:rPr>
                      <m:t>&gt;</m:t>
                    </m:r>
                    <m:r>
                      <a:rPr lang="en-US" altLang="zh-CN" sz="2800" b="1" i="1" smtClean="0">
                        <a:latin typeface="Cambria Math"/>
                      </a:rPr>
                      <m:t>𝟎</m:t>
                    </m:r>
                  </m:oMath>
                </a14:m>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表示</a:t>
                </a:r>
                <a14:m>
                  <m:oMath xmlns:m="http://schemas.openxmlformats.org/officeDocument/2006/math">
                    <m:r>
                      <a:rPr lang="en-US" altLang="zh-CN" sz="2800" b="1" i="1" smtClean="0">
                        <a:latin typeface="Cambria Math"/>
                      </a:rPr>
                      <m:t>𝒊</m:t>
                    </m:r>
                  </m:oMath>
                </a14:m>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城市到</a:t>
                </a:r>
                <a14:m>
                  <m:oMath xmlns:m="http://schemas.openxmlformats.org/officeDocument/2006/math">
                    <m:r>
                      <a:rPr lang="en-US" altLang="zh-CN" sz="2800" b="1" i="1" smtClean="0">
                        <a:latin typeface="Cambria Math"/>
                      </a:rPr>
                      <m:t>𝒋</m:t>
                    </m:r>
                  </m:oMath>
                </a14:m>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城市的距离。若</a:t>
                </a:r>
                <a14:m>
                  <m:oMath xmlns:m="http://schemas.openxmlformats.org/officeDocument/2006/math">
                    <m:r>
                      <a:rPr lang="en-US" altLang="zh-CN" sz="2800" b="1" i="1">
                        <a:latin typeface="Cambria Math"/>
                      </a:rPr>
                      <m:t>𝒊</m:t>
                    </m:r>
                  </m:oMath>
                </a14:m>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与</a:t>
                </a:r>
                <a14:m>
                  <m:oMath xmlns:m="http://schemas.openxmlformats.org/officeDocument/2006/math">
                    <m:r>
                      <a:rPr lang="en-US" altLang="zh-CN" sz="2800" b="1" i="1">
                        <a:latin typeface="Cambria Math"/>
                      </a:rPr>
                      <m:t>𝒋</m:t>
                    </m:r>
                  </m:oMath>
                </a14:m>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之间无路可通，那么</a:t>
                </a:r>
                <a14:m>
                  <m:oMath xmlns:m="http://schemas.openxmlformats.org/officeDocument/2006/math">
                    <m:r>
                      <a:rPr lang="en-US" altLang="zh-CN" sz="2800" b="1" i="1">
                        <a:latin typeface="Cambria Math"/>
                      </a:rPr>
                      <m:t>𝒅</m:t>
                    </m:r>
                    <m:r>
                      <a:rPr lang="en-US" altLang="zh-CN" sz="2800" b="1" i="1">
                        <a:latin typeface="Cambria Math"/>
                      </a:rPr>
                      <m:t>(</m:t>
                    </m:r>
                    <m:r>
                      <a:rPr lang="en-US" altLang="zh-CN" sz="2800" b="1" i="1">
                        <a:latin typeface="Cambria Math"/>
                      </a:rPr>
                      <m:t>𝒊𝒋</m:t>
                    </m:r>
                    <m:r>
                      <a:rPr lang="en-US" altLang="zh-CN" sz="2800" b="1" i="1">
                        <a:latin typeface="Cambria Math"/>
                      </a:rPr>
                      <m:t>)</m:t>
                    </m:r>
                  </m:oMath>
                </a14:m>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就是无穷大。又有</a:t>
                </a:r>
                <a14:m>
                  <m:oMath xmlns:m="http://schemas.openxmlformats.org/officeDocument/2006/math">
                    <m:sSub>
                      <m:sSubPr>
                        <m:ctrlPr>
                          <a:rPr lang="en-US" altLang="zh-CN" sz="2800" b="1" i="1">
                            <a:latin typeface="Cambria Math"/>
                          </a:rPr>
                        </m:ctrlPr>
                      </m:sSubPr>
                      <m:e>
                        <m:r>
                          <a:rPr lang="en-US" altLang="zh-CN" sz="2800" b="1" i="1">
                            <a:latin typeface="Cambria Math"/>
                          </a:rPr>
                          <m:t>𝒅</m:t>
                        </m:r>
                      </m:e>
                      <m:sub>
                        <m:r>
                          <a:rPr lang="en-US" altLang="zh-CN" sz="2800" b="1" i="1">
                            <a:latin typeface="Cambria Math"/>
                          </a:rPr>
                          <m:t>𝒊</m:t>
                        </m:r>
                        <m:r>
                          <a:rPr lang="en-US" altLang="zh-CN" sz="2800" b="1" i="1" smtClean="0">
                            <a:latin typeface="Cambria Math"/>
                          </a:rPr>
                          <m:t>𝒊</m:t>
                        </m:r>
                      </m:sub>
                    </m:sSub>
                    <m:r>
                      <a:rPr lang="en-US" altLang="zh-CN" sz="2800" b="1" i="1" smtClean="0">
                        <a:latin typeface="Cambria Math"/>
                      </a:rPr>
                      <m:t>=</m:t>
                    </m:r>
                    <m:r>
                      <a:rPr lang="en-US" altLang="zh-CN" sz="2800" b="1" i="1" smtClean="0">
                        <a:latin typeface="Cambria Math"/>
                      </a:rPr>
                      <m:t>𝟎</m:t>
                    </m:r>
                  </m:oMath>
                </a14:m>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。通过这个距离矩阵</a:t>
                </a:r>
                <a14:m>
                  <m:oMath xmlns:m="http://schemas.openxmlformats.org/officeDocument/2006/math">
                    <m:r>
                      <a:rPr lang="en-US" altLang="zh-CN" sz="2800" b="1" i="1">
                        <a:latin typeface="Cambria Math"/>
                      </a:rPr>
                      <m:t>𝑫</m:t>
                    </m:r>
                  </m:oMath>
                </a14:m>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，把任意两个城市之间的最短路径找出来。</a:t>
                </a:r>
                <a:endParaRPr kumimoji="1" lang="en-US" altLang="zh-CN" sz="2800" b="1" kern="1200" dirty="0" smtClean="0">
                  <a:latin typeface="Times New Roman" pitchFamily="18" charset="0"/>
                  <a:ea typeface="华文楷体" pitchFamily="2" charset="-122"/>
                  <a:cs typeface="Times New Roman" pitchFamily="18" charset="0"/>
                  <a:sym typeface="Wingdings" pitchFamily="2" charset="2"/>
                </a:endParaRPr>
              </a:p>
              <a:p>
                <a:pPr marL="0" indent="720000">
                  <a:spcBef>
                    <a:spcPts val="0"/>
                  </a:spcBef>
                  <a:buNone/>
                  <a:defRPr/>
                </a:pPr>
                <a:r>
                  <a:rPr kumimoji="1" lang="zh-CN" altLang="en-US" sz="2800" b="1" kern="1200" dirty="0" smtClean="0">
                    <a:solidFill>
                      <a:srgbClr val="0000FF"/>
                    </a:solidFill>
                    <a:latin typeface="Times New Roman" pitchFamily="18" charset="0"/>
                    <a:ea typeface="华文楷体" pitchFamily="2" charset="-122"/>
                    <a:cs typeface="Times New Roman" pitchFamily="18" charset="0"/>
                    <a:sym typeface="Wingdings" pitchFamily="2" charset="2"/>
                  </a:rPr>
                  <a:t>分析：</a:t>
                </a:r>
                <a:r>
                  <a:rPr kumimoji="1" lang="en-US" altLang="zh-CN" sz="2800" b="1" kern="1200" dirty="0" smtClean="0">
                    <a:latin typeface="Times New Roman" pitchFamily="18" charset="0"/>
                    <a:ea typeface="华文楷体" pitchFamily="2" charset="-122"/>
                    <a:cs typeface="Times New Roman" pitchFamily="18" charset="0"/>
                    <a:sym typeface="Wingdings" pitchFamily="2" charset="2"/>
                  </a:rPr>
                  <a:t/>
                </a:r>
                <a:br>
                  <a:rPr kumimoji="1" lang="en-US" altLang="zh-CN" sz="2800" b="1" kern="1200" dirty="0" smtClean="0">
                    <a:latin typeface="Times New Roman" pitchFamily="18" charset="0"/>
                    <a:ea typeface="华文楷体" pitchFamily="2" charset="-122"/>
                    <a:cs typeface="Times New Roman" pitchFamily="18" charset="0"/>
                    <a:sym typeface="Wingdings" pitchFamily="2" charset="2"/>
                  </a:rPr>
                </a:br>
                <a:r>
                  <a:rPr kumimoji="1" lang="en-US" altLang="zh-CN" sz="2800" b="1" kern="1200" dirty="0" smtClean="0">
                    <a:latin typeface="Times New Roman" pitchFamily="18" charset="0"/>
                    <a:ea typeface="华文楷体" pitchFamily="2" charset="-122"/>
                    <a:cs typeface="Times New Roman" pitchFamily="18" charset="0"/>
                    <a:sym typeface="Wingdings" pitchFamily="2" charset="2"/>
                  </a:rPr>
                  <a:t>       </a:t>
                </a:r>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对于任何一个城市而言，</a:t>
                </a:r>
                <a:r>
                  <a:rPr lang="en-US" altLang="zh-CN" sz="2800" b="1" dirty="0">
                    <a:latin typeface="Times New Roman" pitchFamily="18" charset="0"/>
                    <a:ea typeface="华文楷体" pitchFamily="2" charset="-122"/>
                    <a:cs typeface="Times New Roman" pitchFamily="18" charset="0"/>
                  </a:rPr>
                  <a:t> </a:t>
                </a:r>
                <a14:m>
                  <m:oMath xmlns:m="http://schemas.openxmlformats.org/officeDocument/2006/math">
                    <m:r>
                      <a:rPr lang="en-US" altLang="zh-CN" sz="2800" b="1" i="1">
                        <a:latin typeface="Cambria Math"/>
                      </a:rPr>
                      <m:t>𝒊</m:t>
                    </m:r>
                  </m:oMath>
                </a14:m>
                <a:r>
                  <a:rPr kumimoji="1" lang="en-US" altLang="zh-CN" sz="2800" b="1" kern="1200" dirty="0" smtClean="0">
                    <a:latin typeface="Times New Roman" pitchFamily="18" charset="0"/>
                    <a:ea typeface="华文楷体" pitchFamily="2" charset="-122"/>
                    <a:cs typeface="Times New Roman" pitchFamily="18" charset="0"/>
                    <a:sym typeface="Wingdings" pitchFamily="2" charset="2"/>
                  </a:rPr>
                  <a:t> </a:t>
                </a:r>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到</a:t>
                </a:r>
                <a14:m>
                  <m:oMath xmlns:m="http://schemas.openxmlformats.org/officeDocument/2006/math">
                    <m:r>
                      <a:rPr lang="en-US" altLang="zh-CN" sz="2800" b="1" i="1">
                        <a:latin typeface="Cambria Math"/>
                      </a:rPr>
                      <m:t>𝒋</m:t>
                    </m:r>
                  </m:oMath>
                </a14:m>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的最短距离不外乎存在经过</a:t>
                </a:r>
                <a14:m>
                  <m:oMath xmlns:m="http://schemas.openxmlformats.org/officeDocument/2006/math">
                    <m:r>
                      <a:rPr lang="en-US" altLang="zh-CN" sz="2800" b="1" i="1" u="sng" smtClean="0">
                        <a:solidFill>
                          <a:srgbClr val="3333CC"/>
                        </a:solidFill>
                        <a:latin typeface="Cambria Math"/>
                      </a:rPr>
                      <m:t>𝒊</m:t>
                    </m:r>
                  </m:oMath>
                </a14:m>
                <a:r>
                  <a:rPr kumimoji="1" lang="zh-CN" altLang="en-US" sz="2800" b="1" u="sng" kern="1200" dirty="0" smtClean="0">
                    <a:solidFill>
                      <a:srgbClr val="3333CC"/>
                    </a:solidFill>
                    <a:latin typeface="Times New Roman" pitchFamily="18" charset="0"/>
                    <a:ea typeface="华文楷体" pitchFamily="2" charset="-122"/>
                    <a:cs typeface="Times New Roman" pitchFamily="18" charset="0"/>
                    <a:sym typeface="Wingdings" pitchFamily="2" charset="2"/>
                  </a:rPr>
                  <a:t>与</a:t>
                </a:r>
                <a14:m>
                  <m:oMath xmlns:m="http://schemas.openxmlformats.org/officeDocument/2006/math">
                    <m:r>
                      <a:rPr lang="en-US" altLang="zh-CN" sz="2800" b="1" i="1" u="sng">
                        <a:solidFill>
                          <a:srgbClr val="3333CC"/>
                        </a:solidFill>
                        <a:latin typeface="Cambria Math"/>
                      </a:rPr>
                      <m:t>𝒋</m:t>
                    </m:r>
                  </m:oMath>
                </a14:m>
                <a:r>
                  <a:rPr kumimoji="1" lang="zh-CN" altLang="en-US" sz="2800" b="1" u="sng" kern="1200" dirty="0" smtClean="0">
                    <a:solidFill>
                      <a:srgbClr val="3333CC"/>
                    </a:solidFill>
                    <a:latin typeface="Times New Roman" pitchFamily="18" charset="0"/>
                    <a:ea typeface="华文楷体" pitchFamily="2" charset="-122"/>
                    <a:cs typeface="Times New Roman" pitchFamily="18" charset="0"/>
                    <a:sym typeface="Wingdings" pitchFamily="2" charset="2"/>
                  </a:rPr>
                  <a:t>之间的</a:t>
                </a:r>
                <a14:m>
                  <m:oMath xmlns:m="http://schemas.openxmlformats.org/officeDocument/2006/math">
                    <m:r>
                      <a:rPr lang="en-US" altLang="zh-CN" sz="2800" b="1" i="1" u="sng" smtClean="0">
                        <a:solidFill>
                          <a:srgbClr val="3333CC"/>
                        </a:solidFill>
                        <a:latin typeface="Cambria Math"/>
                      </a:rPr>
                      <m:t>𝒌</m:t>
                    </m:r>
                  </m:oMath>
                </a14:m>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和</a:t>
                </a:r>
                <a:r>
                  <a:rPr kumimoji="1" lang="zh-CN" altLang="en-US" sz="2800" b="1" u="sng" kern="1200" dirty="0" smtClean="0">
                    <a:solidFill>
                      <a:srgbClr val="3333CC"/>
                    </a:solidFill>
                    <a:latin typeface="Times New Roman" pitchFamily="18" charset="0"/>
                    <a:ea typeface="华文楷体" pitchFamily="2" charset="-122"/>
                    <a:cs typeface="Times New Roman" pitchFamily="18" charset="0"/>
                    <a:sym typeface="Wingdings" pitchFamily="2" charset="2"/>
                  </a:rPr>
                  <a:t>不经过</a:t>
                </a:r>
                <a14:m>
                  <m:oMath xmlns:m="http://schemas.openxmlformats.org/officeDocument/2006/math">
                    <m:r>
                      <a:rPr lang="en-US" altLang="zh-CN" sz="2800" b="1" i="1" u="sng">
                        <a:solidFill>
                          <a:srgbClr val="3333CC"/>
                        </a:solidFill>
                        <a:latin typeface="Cambria Math"/>
                      </a:rPr>
                      <m:t>𝒌</m:t>
                    </m:r>
                  </m:oMath>
                </a14:m>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两种可能，所以可以令</a:t>
                </a:r>
                <a14:m>
                  <m:oMath xmlns:m="http://schemas.openxmlformats.org/officeDocument/2006/math">
                    <m:r>
                      <a:rPr lang="en-US" altLang="zh-CN" sz="2800" b="1" i="1">
                        <a:latin typeface="Cambria Math"/>
                      </a:rPr>
                      <m:t>𝒌</m:t>
                    </m:r>
                    <m:r>
                      <a:rPr lang="en-US" altLang="zh-CN" sz="2800" b="1" i="1" smtClean="0">
                        <a:latin typeface="Cambria Math"/>
                      </a:rPr>
                      <m:t>=</m:t>
                    </m:r>
                    <m:r>
                      <a:rPr lang="en-US" altLang="zh-CN" sz="2800" b="1" i="1" smtClean="0">
                        <a:latin typeface="Cambria Math"/>
                      </a:rPr>
                      <m:t>𝟏</m:t>
                    </m:r>
                    <m:r>
                      <a:rPr lang="en-US" altLang="zh-CN" sz="2800" b="1" i="1" smtClean="0">
                        <a:latin typeface="Cambria Math"/>
                      </a:rPr>
                      <m:t>,</m:t>
                    </m:r>
                    <m:r>
                      <a:rPr lang="en-US" altLang="zh-CN" sz="2800" b="1" i="1" smtClean="0">
                        <a:latin typeface="Cambria Math"/>
                      </a:rPr>
                      <m:t>𝟐</m:t>
                    </m:r>
                    <m:r>
                      <a:rPr lang="en-US" altLang="zh-CN" sz="2800" b="1" i="1" smtClean="0">
                        <a:latin typeface="Cambria Math"/>
                      </a:rPr>
                      <m:t>,</m:t>
                    </m:r>
                    <m:r>
                      <a:rPr lang="en-US" altLang="zh-CN" sz="2800" b="1" i="1" smtClean="0">
                        <a:latin typeface="Cambria Math"/>
                      </a:rPr>
                      <m:t>𝟑</m:t>
                    </m:r>
                    <m:r>
                      <a:rPr lang="en-US" altLang="zh-CN" sz="2800" b="1" i="1" smtClean="0">
                        <a:latin typeface="Cambria Math"/>
                      </a:rPr>
                      <m:t>,⋯,</m:t>
                    </m:r>
                    <m:r>
                      <a:rPr lang="en-US" altLang="zh-CN" sz="2800" b="1" i="1" smtClean="0">
                        <a:latin typeface="Cambria Math"/>
                        <a:ea typeface="Cambria Math"/>
                      </a:rPr>
                      <m:t>𝒏</m:t>
                    </m:r>
                  </m:oMath>
                </a14:m>
                <a:r>
                  <a:rPr kumimoji="1" lang="en-US" altLang="zh-CN" sz="2800" b="1" kern="1200" dirty="0" smtClean="0">
                    <a:latin typeface="Times New Roman" pitchFamily="18" charset="0"/>
                    <a:ea typeface="华文楷体" pitchFamily="2" charset="-122"/>
                    <a:cs typeface="Times New Roman" pitchFamily="18" charset="0"/>
                    <a:sym typeface="Wingdings" pitchFamily="2" charset="2"/>
                  </a:rPr>
                  <a:t>(</a:t>
                </a:r>
                <a14:m>
                  <m:oMath xmlns:m="http://schemas.openxmlformats.org/officeDocument/2006/math">
                    <m:r>
                      <a:rPr lang="en-US" altLang="zh-CN" sz="2800" b="1" i="1" smtClean="0">
                        <a:latin typeface="Cambria Math"/>
                      </a:rPr>
                      <m:t>𝒏</m:t>
                    </m:r>
                  </m:oMath>
                </a14:m>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是城市的数目</a:t>
                </a:r>
                <a:r>
                  <a:rPr kumimoji="1" lang="en-US" altLang="zh-CN" sz="2800" b="1" kern="1200" dirty="0" smtClean="0">
                    <a:latin typeface="Times New Roman" pitchFamily="18" charset="0"/>
                    <a:ea typeface="华文楷体" pitchFamily="2" charset="-122"/>
                    <a:cs typeface="Times New Roman" pitchFamily="18" charset="0"/>
                    <a:sym typeface="Wingdings" pitchFamily="2" charset="2"/>
                  </a:rPr>
                  <a:t>)</a:t>
                </a:r>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，检查</a:t>
                </a:r>
                <a14:m>
                  <m:oMath xmlns:m="http://schemas.openxmlformats.org/officeDocument/2006/math">
                    <m:sSub>
                      <m:sSubPr>
                        <m:ctrlPr>
                          <a:rPr lang="en-US" altLang="zh-CN" sz="2800" b="1" i="1">
                            <a:latin typeface="Cambria Math"/>
                          </a:rPr>
                        </m:ctrlPr>
                      </m:sSubPr>
                      <m:e>
                        <m:r>
                          <a:rPr lang="en-US" altLang="zh-CN" sz="2800" b="1" i="1">
                            <a:latin typeface="Cambria Math"/>
                          </a:rPr>
                          <m:t>𝒅</m:t>
                        </m:r>
                      </m:e>
                      <m:sub>
                        <m:r>
                          <a:rPr lang="en-US" altLang="zh-CN" sz="2800" b="1" i="1">
                            <a:latin typeface="Cambria Math"/>
                          </a:rPr>
                          <m:t>𝒊𝒋</m:t>
                        </m:r>
                      </m:sub>
                    </m:sSub>
                  </m:oMath>
                </a14:m>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与</a:t>
                </a:r>
                <a14:m>
                  <m:oMath xmlns:m="http://schemas.openxmlformats.org/officeDocument/2006/math">
                    <m:sSub>
                      <m:sSubPr>
                        <m:ctrlPr>
                          <a:rPr lang="en-US" altLang="zh-CN" sz="2800" b="1" i="1">
                            <a:latin typeface="Cambria Math"/>
                          </a:rPr>
                        </m:ctrlPr>
                      </m:sSubPr>
                      <m:e>
                        <m:r>
                          <a:rPr lang="en-US" altLang="zh-CN" sz="2800" b="1" i="1">
                            <a:latin typeface="Cambria Math"/>
                          </a:rPr>
                          <m:t>𝒅</m:t>
                        </m:r>
                      </m:e>
                      <m:sub>
                        <m:r>
                          <a:rPr lang="en-US" altLang="zh-CN" sz="2800" b="1" i="1">
                            <a:latin typeface="Cambria Math"/>
                          </a:rPr>
                          <m:t>𝒊</m:t>
                        </m:r>
                        <m:r>
                          <a:rPr lang="en-US" altLang="zh-CN" sz="2800" b="1" i="1" smtClean="0">
                            <a:latin typeface="Cambria Math"/>
                          </a:rPr>
                          <m:t>𝒌</m:t>
                        </m:r>
                      </m:sub>
                    </m:sSub>
                    <m:r>
                      <a:rPr lang="en-US" altLang="zh-CN" sz="2800" b="1" i="1" smtClean="0">
                        <a:latin typeface="Cambria Math"/>
                      </a:rPr>
                      <m:t>+</m:t>
                    </m:r>
                    <m:sSub>
                      <m:sSubPr>
                        <m:ctrlPr>
                          <a:rPr lang="en-US" altLang="zh-CN" sz="2800" b="1" i="1">
                            <a:latin typeface="Cambria Math"/>
                          </a:rPr>
                        </m:ctrlPr>
                      </m:sSubPr>
                      <m:e>
                        <m:r>
                          <a:rPr lang="en-US" altLang="zh-CN" sz="2800" b="1" i="1">
                            <a:latin typeface="Cambria Math"/>
                          </a:rPr>
                          <m:t>𝒅</m:t>
                        </m:r>
                      </m:e>
                      <m:sub>
                        <m:r>
                          <a:rPr lang="en-US" altLang="zh-CN" sz="2800" b="1" i="1" smtClean="0">
                            <a:latin typeface="Cambria Math"/>
                          </a:rPr>
                          <m:t>𝒌</m:t>
                        </m:r>
                        <m:r>
                          <a:rPr lang="en-US" altLang="zh-CN" sz="2800" b="1" i="1">
                            <a:latin typeface="Cambria Math"/>
                          </a:rPr>
                          <m:t>𝒋</m:t>
                        </m:r>
                      </m:sub>
                    </m:sSub>
                  </m:oMath>
                </a14:m>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的值；</a:t>
                </a:r>
                <a14:m>
                  <m:oMath xmlns:m="http://schemas.openxmlformats.org/officeDocument/2006/math">
                    <m:sSub>
                      <m:sSubPr>
                        <m:ctrlPr>
                          <a:rPr lang="en-US" altLang="zh-CN" sz="2800" b="1" i="1">
                            <a:latin typeface="Cambria Math"/>
                          </a:rPr>
                        </m:ctrlPr>
                      </m:sSubPr>
                      <m:e>
                        <m:r>
                          <a:rPr lang="en-US" altLang="zh-CN" sz="2800" b="1" i="1">
                            <a:latin typeface="Cambria Math"/>
                          </a:rPr>
                          <m:t>𝒅</m:t>
                        </m:r>
                      </m:e>
                      <m:sub>
                        <m:r>
                          <a:rPr lang="en-US" altLang="zh-CN" sz="2800" b="1" i="1">
                            <a:latin typeface="Cambria Math"/>
                          </a:rPr>
                          <m:t>𝒊</m:t>
                        </m:r>
                        <m:r>
                          <a:rPr lang="en-US" altLang="zh-CN" sz="2800" b="1" i="1" smtClean="0">
                            <a:latin typeface="Cambria Math"/>
                          </a:rPr>
                          <m:t>𝒌</m:t>
                        </m:r>
                      </m:sub>
                    </m:sSub>
                  </m:oMath>
                </a14:m>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与</a:t>
                </a:r>
                <a14:m>
                  <m:oMath xmlns:m="http://schemas.openxmlformats.org/officeDocument/2006/math">
                    <m:sSub>
                      <m:sSubPr>
                        <m:ctrlPr>
                          <a:rPr lang="en-US" altLang="zh-CN" sz="2800" b="1" i="1">
                            <a:latin typeface="Cambria Math"/>
                          </a:rPr>
                        </m:ctrlPr>
                      </m:sSubPr>
                      <m:e>
                        <m:r>
                          <a:rPr lang="en-US" altLang="zh-CN" sz="2800" b="1" i="1">
                            <a:latin typeface="Cambria Math"/>
                          </a:rPr>
                          <m:t>𝒅</m:t>
                        </m:r>
                      </m:e>
                      <m:sub>
                        <m:r>
                          <a:rPr lang="en-US" altLang="zh-CN" sz="2800" b="1" i="1" smtClean="0">
                            <a:latin typeface="Cambria Math"/>
                          </a:rPr>
                          <m:t>𝒌</m:t>
                        </m:r>
                        <m:r>
                          <a:rPr lang="en-US" altLang="zh-CN" sz="2800" b="1" i="1">
                            <a:latin typeface="Cambria Math"/>
                          </a:rPr>
                          <m:t>𝒋</m:t>
                        </m:r>
                      </m:sub>
                    </m:sSub>
                  </m:oMath>
                </a14:m>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分别是目前为止所知道的</a:t>
                </a:r>
                <a14:m>
                  <m:oMath xmlns:m="http://schemas.openxmlformats.org/officeDocument/2006/math">
                    <m:r>
                      <a:rPr lang="en-US" altLang="zh-CN" sz="2800" b="1" i="1">
                        <a:latin typeface="Cambria Math"/>
                      </a:rPr>
                      <m:t>𝒊</m:t>
                    </m:r>
                  </m:oMath>
                </a14:m>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到 </a:t>
                </a:r>
                <a14:m>
                  <m:oMath xmlns:m="http://schemas.openxmlformats.org/officeDocument/2006/math">
                    <m:r>
                      <a:rPr lang="en-US" altLang="zh-CN" sz="2800" b="1" i="1">
                        <a:latin typeface="Cambria Math"/>
                      </a:rPr>
                      <m:t>𝒌</m:t>
                    </m:r>
                  </m:oMath>
                </a14:m>
                <a:r>
                  <a:rPr kumimoji="1" lang="en-US" altLang="zh-CN" sz="2800" b="1" kern="1200" dirty="0" smtClean="0">
                    <a:latin typeface="Times New Roman" pitchFamily="18" charset="0"/>
                    <a:ea typeface="华文楷体" pitchFamily="2" charset="-122"/>
                    <a:cs typeface="Times New Roman" pitchFamily="18" charset="0"/>
                    <a:sym typeface="Wingdings" pitchFamily="2" charset="2"/>
                  </a:rPr>
                  <a:t> </a:t>
                </a:r>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与</a:t>
                </a:r>
                <a14:m>
                  <m:oMath xmlns:m="http://schemas.openxmlformats.org/officeDocument/2006/math">
                    <m:r>
                      <a:rPr lang="en-US" altLang="zh-CN" sz="2800" b="1" i="1">
                        <a:latin typeface="Cambria Math"/>
                      </a:rPr>
                      <m:t>𝒌</m:t>
                    </m:r>
                  </m:oMath>
                </a14:m>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到</a:t>
                </a:r>
                <a14:m>
                  <m:oMath xmlns:m="http://schemas.openxmlformats.org/officeDocument/2006/math">
                    <m:r>
                      <a:rPr lang="en-US" altLang="zh-CN" sz="2800" b="1" i="1">
                        <a:latin typeface="Cambria Math"/>
                      </a:rPr>
                      <m:t>𝒋</m:t>
                    </m:r>
                  </m:oMath>
                </a14:m>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的最短距离， 因此</a:t>
                </a:r>
                <a14:m>
                  <m:oMath xmlns:m="http://schemas.openxmlformats.org/officeDocument/2006/math">
                    <m:sSub>
                      <m:sSubPr>
                        <m:ctrlPr>
                          <a:rPr lang="en-US" altLang="zh-CN" sz="2800" b="1" i="1">
                            <a:latin typeface="Cambria Math"/>
                          </a:rPr>
                        </m:ctrlPr>
                      </m:sSubPr>
                      <m:e>
                        <m:r>
                          <a:rPr lang="en-US" altLang="zh-CN" sz="2800" b="1" i="1">
                            <a:latin typeface="Cambria Math"/>
                          </a:rPr>
                          <m:t>𝒅</m:t>
                        </m:r>
                      </m:e>
                      <m:sub>
                        <m:r>
                          <a:rPr lang="en-US" altLang="zh-CN" sz="2800" b="1" i="1">
                            <a:latin typeface="Cambria Math"/>
                          </a:rPr>
                          <m:t>𝒊</m:t>
                        </m:r>
                        <m:r>
                          <a:rPr lang="en-US" altLang="zh-CN" sz="2800" b="1" i="1" smtClean="0">
                            <a:latin typeface="Cambria Math"/>
                          </a:rPr>
                          <m:t>𝒌</m:t>
                        </m:r>
                      </m:sub>
                    </m:sSub>
                    <m:r>
                      <a:rPr lang="en-US" altLang="zh-CN" sz="2800" b="1" i="1" smtClean="0">
                        <a:latin typeface="Cambria Math"/>
                      </a:rPr>
                      <m:t>+</m:t>
                    </m:r>
                    <m:sSub>
                      <m:sSubPr>
                        <m:ctrlPr>
                          <a:rPr lang="en-US" altLang="zh-CN" sz="2800" b="1" i="1">
                            <a:latin typeface="Cambria Math"/>
                          </a:rPr>
                        </m:ctrlPr>
                      </m:sSubPr>
                      <m:e>
                        <m:r>
                          <a:rPr lang="en-US" altLang="zh-CN" sz="2800" b="1" i="1">
                            <a:latin typeface="Cambria Math"/>
                          </a:rPr>
                          <m:t>𝒅</m:t>
                        </m:r>
                      </m:e>
                      <m:sub>
                        <m:r>
                          <a:rPr lang="en-US" altLang="zh-CN" sz="2800" b="1" i="1" smtClean="0">
                            <a:latin typeface="Cambria Math"/>
                          </a:rPr>
                          <m:t>𝒌</m:t>
                        </m:r>
                        <m:r>
                          <a:rPr lang="en-US" altLang="zh-CN" sz="2800" b="1" i="1">
                            <a:latin typeface="Cambria Math"/>
                          </a:rPr>
                          <m:t>𝒋</m:t>
                        </m:r>
                      </m:sub>
                    </m:sSub>
                  </m:oMath>
                </a14:m>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就是</a:t>
                </a:r>
                <a14:m>
                  <m:oMath xmlns:m="http://schemas.openxmlformats.org/officeDocument/2006/math">
                    <m:r>
                      <a:rPr lang="en-US" altLang="zh-CN" sz="2800" b="1" i="1">
                        <a:latin typeface="Cambria Math"/>
                      </a:rPr>
                      <m:t>𝒊</m:t>
                    </m:r>
                  </m:oMath>
                </a14:m>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到</a:t>
                </a:r>
                <a14:m>
                  <m:oMath xmlns:m="http://schemas.openxmlformats.org/officeDocument/2006/math">
                    <m:r>
                      <a:rPr lang="en-US" altLang="zh-CN" sz="2800" b="1" i="1">
                        <a:latin typeface="Cambria Math"/>
                      </a:rPr>
                      <m:t>𝒋</m:t>
                    </m:r>
                  </m:oMath>
                </a14:m>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经过</a:t>
                </a:r>
                <a14:m>
                  <m:oMath xmlns:m="http://schemas.openxmlformats.org/officeDocument/2006/math">
                    <m:r>
                      <a:rPr lang="en-US" altLang="zh-CN" sz="2800" b="1" i="1">
                        <a:latin typeface="Cambria Math"/>
                      </a:rPr>
                      <m:t>𝒌</m:t>
                    </m:r>
                  </m:oMath>
                </a14:m>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的最短距离。</a:t>
                </a:r>
              </a:p>
            </p:txBody>
          </p:sp>
        </mc:Choice>
        <mc:Fallback xmlns="">
          <p:sp>
            <p:nvSpPr>
              <p:cNvPr id="80899" name="Rectangle 3"/>
              <p:cNvSpPr>
                <a:spLocks noGrp="1" noRot="1" noChangeAspect="1" noMove="1" noResize="1" noEditPoints="1" noAdjustHandles="1" noChangeArrowheads="1" noChangeShapeType="1" noTextEdit="1"/>
              </p:cNvSpPr>
              <p:nvPr>
                <p:ph idx="1"/>
              </p:nvPr>
            </p:nvSpPr>
            <p:spPr>
              <a:xfrm>
                <a:off x="0" y="1268760"/>
                <a:ext cx="9036496" cy="4824536"/>
              </a:xfrm>
              <a:blipFill rotWithShape="1">
                <a:blip r:embed="rId2"/>
                <a:stretch>
                  <a:fillRect l="-1350" t="-1136" r="-1350"/>
                </a:stretch>
              </a:blipFill>
            </p:spPr>
            <p:txBody>
              <a:bodyPr/>
              <a:lstStyle/>
              <a:p>
                <a:r>
                  <a:rPr lang="zh-CN" altLang="en-US">
                    <a:noFill/>
                  </a:rPr>
                  <a:t> </a:t>
                </a:r>
              </a:p>
            </p:txBody>
          </p:sp>
        </mc:Fallback>
      </mc:AlternateContent>
      <p:sp>
        <p:nvSpPr>
          <p:cNvPr id="2" name="日期占位符 1"/>
          <p:cNvSpPr>
            <a:spLocks noGrp="1"/>
          </p:cNvSpPr>
          <p:nvPr>
            <p:ph type="dt" sz="half" idx="10"/>
          </p:nvPr>
        </p:nvSpPr>
        <p:spPr/>
        <p:txBody>
          <a:bodyPr/>
          <a:lstStyle/>
          <a:p>
            <a:fld id="{F28F52A7-3443-427A-8BCD-61E54FB559EB}" type="datetime3">
              <a:rPr lang="zh-CN" altLang="en-US" smtClean="0"/>
              <a:t>2016年7月13日星期三</a:t>
            </a:fld>
            <a:endParaRPr lang="zh-CN" altLang="en-US"/>
          </a:p>
        </p:txBody>
      </p:sp>
      <p:sp>
        <p:nvSpPr>
          <p:cNvPr id="3" name="页脚占位符 2"/>
          <p:cNvSpPr>
            <a:spLocks noGrp="1"/>
          </p:cNvSpPr>
          <p:nvPr>
            <p:ph type="ftr" sz="quarter" idx="11"/>
          </p:nvPr>
        </p:nvSpPr>
        <p:spPr/>
        <p:txBody>
          <a:bodyPr/>
          <a:lstStyle/>
          <a:p>
            <a:r>
              <a:rPr lang="zh-CN" altLang="en-US" smtClean="0"/>
              <a:t>重庆邮电大学                      理学院           </a:t>
            </a:r>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23</a:t>
            </a:fld>
            <a:endParaRPr lang="zh-CN" altLang="en-US"/>
          </a:p>
        </p:txBody>
      </p:sp>
    </p:spTree>
    <p:extLst>
      <p:ext uri="{BB962C8B-B14F-4D97-AF65-F5344CB8AC3E}">
        <p14:creationId xmlns:p14="http://schemas.microsoft.com/office/powerpoint/2010/main" val="25344573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p:cNvSpPr>
                <a:spLocks noGrp="1"/>
              </p:cNvSpPr>
              <p:nvPr>
                <p:ph type="title"/>
              </p:nvPr>
            </p:nvSpPr>
            <p:spPr>
              <a:xfrm>
                <a:off x="285750" y="857250"/>
                <a:ext cx="8750746" cy="4214813"/>
              </a:xfrm>
            </p:spPr>
            <p:txBody>
              <a:bodyPr/>
              <a:lstStyle/>
              <a:p>
                <a:pPr indent="720000" algn="l">
                  <a:lnSpc>
                    <a:spcPct val="120000"/>
                  </a:lnSpc>
                  <a:spcBef>
                    <a:spcPts val="600"/>
                  </a:spcBef>
                  <a:defRPr/>
                </a:pPr>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所以，若有</a:t>
                </a:r>
                <a14:m>
                  <m:oMath xmlns:m="http://schemas.openxmlformats.org/officeDocument/2006/math">
                    <m:sSub>
                      <m:sSubPr>
                        <m:ctrlPr>
                          <a:rPr lang="en-US" altLang="zh-CN" sz="2800" b="1" i="1">
                            <a:latin typeface="Cambria Math"/>
                          </a:rPr>
                        </m:ctrlPr>
                      </m:sSubPr>
                      <m:e>
                        <m:r>
                          <a:rPr lang="en-US" altLang="zh-CN" sz="2800" b="1" i="1">
                            <a:latin typeface="Cambria Math"/>
                          </a:rPr>
                          <m:t>𝒅</m:t>
                        </m:r>
                      </m:e>
                      <m:sub>
                        <m:r>
                          <a:rPr lang="en-US" altLang="zh-CN" sz="2800" b="1" i="1">
                            <a:latin typeface="Cambria Math"/>
                          </a:rPr>
                          <m:t>𝒊𝒋</m:t>
                        </m:r>
                      </m:sub>
                    </m:sSub>
                    <m:r>
                      <a:rPr lang="en-US" altLang="zh-CN" sz="2800" b="1" i="1" smtClean="0">
                        <a:latin typeface="Cambria Math"/>
                      </a:rPr>
                      <m:t>&gt;</m:t>
                    </m:r>
                    <m:sSub>
                      <m:sSubPr>
                        <m:ctrlPr>
                          <a:rPr lang="en-US" altLang="zh-CN" sz="2800" b="1" i="1">
                            <a:latin typeface="Cambria Math"/>
                          </a:rPr>
                        </m:ctrlPr>
                      </m:sSubPr>
                      <m:e>
                        <m:r>
                          <a:rPr lang="en-US" altLang="zh-CN" sz="2800" b="1" i="1">
                            <a:latin typeface="Cambria Math"/>
                          </a:rPr>
                          <m:t>𝒅</m:t>
                        </m:r>
                      </m:e>
                      <m:sub>
                        <m:r>
                          <a:rPr lang="en-US" altLang="zh-CN" sz="2800" b="1" i="1">
                            <a:latin typeface="Cambria Math"/>
                          </a:rPr>
                          <m:t>𝒊</m:t>
                        </m:r>
                        <m:r>
                          <a:rPr lang="en-US" altLang="zh-CN" sz="2800" b="1" i="1" smtClean="0">
                            <a:latin typeface="Cambria Math"/>
                          </a:rPr>
                          <m:t>𝒌</m:t>
                        </m:r>
                      </m:sub>
                    </m:sSub>
                    <m:r>
                      <a:rPr lang="en-US" altLang="zh-CN" sz="2800" b="1" i="1" smtClean="0">
                        <a:latin typeface="Cambria Math"/>
                      </a:rPr>
                      <m:t>+</m:t>
                    </m:r>
                    <m:sSub>
                      <m:sSubPr>
                        <m:ctrlPr>
                          <a:rPr lang="en-US" altLang="zh-CN" sz="2800" b="1" i="1">
                            <a:latin typeface="Cambria Math"/>
                          </a:rPr>
                        </m:ctrlPr>
                      </m:sSubPr>
                      <m:e>
                        <m:r>
                          <a:rPr lang="en-US" altLang="zh-CN" sz="2800" b="1" i="1">
                            <a:latin typeface="Cambria Math"/>
                          </a:rPr>
                          <m:t>𝒅</m:t>
                        </m:r>
                      </m:e>
                      <m:sub>
                        <m:r>
                          <a:rPr lang="en-US" altLang="zh-CN" sz="2800" b="1" i="1" smtClean="0">
                            <a:latin typeface="Cambria Math"/>
                          </a:rPr>
                          <m:t>𝒌</m:t>
                        </m:r>
                        <m:r>
                          <a:rPr lang="en-US" altLang="zh-CN" sz="2800" b="1" i="1">
                            <a:latin typeface="Cambria Math"/>
                          </a:rPr>
                          <m:t>𝒋</m:t>
                        </m:r>
                      </m:sub>
                    </m:sSub>
                    <m:r>
                      <a:rPr lang="en-US" altLang="zh-CN" sz="2800" b="1" i="1">
                        <a:latin typeface="Cambria Math"/>
                      </a:rPr>
                      <m:t> </m:t>
                    </m:r>
                  </m:oMath>
                </a14:m>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，就表示从</a:t>
                </a:r>
                <a14:m>
                  <m:oMath xmlns:m="http://schemas.openxmlformats.org/officeDocument/2006/math">
                    <m:r>
                      <a:rPr lang="en-US" altLang="zh-CN" sz="2800" b="1" i="1">
                        <a:latin typeface="Cambria Math"/>
                      </a:rPr>
                      <m:t>𝒊</m:t>
                    </m:r>
                  </m:oMath>
                </a14:m>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出发经过</a:t>
                </a:r>
                <a14:m>
                  <m:oMath xmlns:m="http://schemas.openxmlformats.org/officeDocument/2006/math">
                    <m:r>
                      <a:rPr lang="en-US" altLang="zh-CN" sz="2800" b="1" i="1" smtClean="0">
                        <a:latin typeface="Cambria Math"/>
                      </a:rPr>
                      <m:t>𝒌</m:t>
                    </m:r>
                  </m:oMath>
                </a14:m>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再到</a:t>
                </a:r>
                <a14:m>
                  <m:oMath xmlns:m="http://schemas.openxmlformats.org/officeDocument/2006/math">
                    <m:r>
                      <a:rPr lang="en-US" altLang="zh-CN" sz="2800" b="1" i="1">
                        <a:latin typeface="Cambria Math"/>
                      </a:rPr>
                      <m:t>𝒋</m:t>
                    </m:r>
                  </m:oMath>
                </a14:m>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的距离要比原来的</a:t>
                </a:r>
                <a14:m>
                  <m:oMath xmlns:m="http://schemas.openxmlformats.org/officeDocument/2006/math">
                    <m:r>
                      <a:rPr lang="en-US" altLang="zh-CN" sz="2800" b="1" i="1">
                        <a:latin typeface="Cambria Math"/>
                      </a:rPr>
                      <m:t>𝒊</m:t>
                    </m:r>
                  </m:oMath>
                </a14:m>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到</a:t>
                </a:r>
                <a14:m>
                  <m:oMath xmlns:m="http://schemas.openxmlformats.org/officeDocument/2006/math">
                    <m:r>
                      <a:rPr lang="en-US" altLang="zh-CN" sz="2800" b="1" i="1" smtClean="0">
                        <a:latin typeface="Cambria Math"/>
                      </a:rPr>
                      <m:t>𝒋</m:t>
                    </m:r>
                  </m:oMath>
                </a14:m>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距离短，自然把</a:t>
                </a:r>
                <a14:m>
                  <m:oMath xmlns:m="http://schemas.openxmlformats.org/officeDocument/2006/math">
                    <m:r>
                      <a:rPr lang="en-US" altLang="zh-CN" sz="2800" b="1" i="1">
                        <a:latin typeface="Cambria Math"/>
                      </a:rPr>
                      <m:t>𝒊</m:t>
                    </m:r>
                  </m:oMath>
                </a14:m>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到</a:t>
                </a:r>
                <a14:m>
                  <m:oMath xmlns:m="http://schemas.openxmlformats.org/officeDocument/2006/math">
                    <m:r>
                      <a:rPr lang="en-US" altLang="zh-CN" sz="2800" b="1" i="1">
                        <a:latin typeface="Cambria Math"/>
                      </a:rPr>
                      <m:t>𝒋</m:t>
                    </m:r>
                  </m:oMath>
                </a14:m>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的</a:t>
                </a:r>
                <a14:m>
                  <m:oMath xmlns:m="http://schemas.openxmlformats.org/officeDocument/2006/math">
                    <m:sSub>
                      <m:sSubPr>
                        <m:ctrlPr>
                          <a:rPr lang="en-US" altLang="zh-CN" sz="2800" b="1" i="1">
                            <a:latin typeface="Cambria Math"/>
                          </a:rPr>
                        </m:ctrlPr>
                      </m:sSubPr>
                      <m:e>
                        <m:r>
                          <a:rPr lang="en-US" altLang="zh-CN" sz="2800" b="1" i="1">
                            <a:latin typeface="Cambria Math"/>
                          </a:rPr>
                          <m:t>𝒅</m:t>
                        </m:r>
                      </m:e>
                      <m:sub>
                        <m:r>
                          <a:rPr lang="en-US" altLang="zh-CN" sz="2800" b="1" i="1">
                            <a:latin typeface="Cambria Math"/>
                          </a:rPr>
                          <m:t>𝒊𝒋</m:t>
                        </m:r>
                      </m:sub>
                    </m:sSub>
                  </m:oMath>
                </a14:m>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重写为</a:t>
                </a:r>
                <a14:m>
                  <m:oMath xmlns:m="http://schemas.openxmlformats.org/officeDocument/2006/math">
                    <m:sSub>
                      <m:sSubPr>
                        <m:ctrlPr>
                          <a:rPr lang="en-US" altLang="zh-CN" sz="2800" b="1" i="1">
                            <a:latin typeface="Cambria Math"/>
                          </a:rPr>
                        </m:ctrlPr>
                      </m:sSubPr>
                      <m:e>
                        <m:r>
                          <a:rPr lang="en-US" altLang="zh-CN" sz="2800" b="1" i="1">
                            <a:latin typeface="Cambria Math"/>
                          </a:rPr>
                          <m:t>𝒅</m:t>
                        </m:r>
                      </m:e>
                      <m:sub>
                        <m:r>
                          <a:rPr lang="en-US" altLang="zh-CN" sz="2800" b="1" i="1">
                            <a:latin typeface="Cambria Math"/>
                          </a:rPr>
                          <m:t>𝒊</m:t>
                        </m:r>
                        <m:r>
                          <a:rPr lang="en-US" altLang="zh-CN" sz="2800" b="1" i="1" smtClean="0">
                            <a:latin typeface="Cambria Math"/>
                          </a:rPr>
                          <m:t>𝒌</m:t>
                        </m:r>
                      </m:sub>
                    </m:sSub>
                    <m:r>
                      <a:rPr lang="en-US" altLang="zh-CN" sz="2800" b="1" i="1" smtClean="0">
                        <a:latin typeface="Cambria Math"/>
                      </a:rPr>
                      <m:t>+</m:t>
                    </m:r>
                    <m:sSub>
                      <m:sSubPr>
                        <m:ctrlPr>
                          <a:rPr lang="en-US" altLang="zh-CN" sz="2800" b="1" i="1">
                            <a:latin typeface="Cambria Math"/>
                          </a:rPr>
                        </m:ctrlPr>
                      </m:sSubPr>
                      <m:e>
                        <m:r>
                          <a:rPr lang="en-US" altLang="zh-CN" sz="2800" b="1" i="1">
                            <a:latin typeface="Cambria Math"/>
                          </a:rPr>
                          <m:t>𝒅</m:t>
                        </m:r>
                      </m:e>
                      <m:sub>
                        <m:r>
                          <a:rPr lang="en-US" altLang="zh-CN" sz="2800" b="1" i="1" smtClean="0">
                            <a:latin typeface="Cambria Math"/>
                          </a:rPr>
                          <m:t>𝒌</m:t>
                        </m:r>
                        <m:r>
                          <a:rPr lang="en-US" altLang="zh-CN" sz="2800" b="1" i="1">
                            <a:latin typeface="Cambria Math"/>
                          </a:rPr>
                          <m:t>𝒋</m:t>
                        </m:r>
                      </m:sub>
                    </m:sSub>
                    <m:r>
                      <a:rPr lang="en-US" altLang="zh-CN" sz="2800" b="1" i="1">
                        <a:latin typeface="Cambria Math"/>
                      </a:rPr>
                      <m:t> </m:t>
                    </m:r>
                  </m:oMath>
                </a14:m>
                <a:r>
                  <a:rPr kumimoji="1" lang="en-US" altLang="zh-CN" sz="2800" b="1" kern="1200" dirty="0" smtClean="0">
                    <a:latin typeface="Times New Roman" pitchFamily="18" charset="0"/>
                    <a:ea typeface="华文楷体" pitchFamily="2" charset="-122"/>
                    <a:cs typeface="Times New Roman" pitchFamily="18" charset="0"/>
                    <a:sym typeface="Wingdings" pitchFamily="2" charset="2"/>
                  </a:rPr>
                  <a:t>&lt;</a:t>
                </a:r>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这里就是动态规划中的决策</a:t>
                </a:r>
                <a:r>
                  <a:rPr kumimoji="1" lang="en-US" altLang="zh-CN" sz="2800" b="1" kern="1200" dirty="0" smtClean="0">
                    <a:latin typeface="Times New Roman" pitchFamily="18" charset="0"/>
                    <a:ea typeface="华文楷体" pitchFamily="2" charset="-122"/>
                    <a:cs typeface="Times New Roman" pitchFamily="18" charset="0"/>
                    <a:sym typeface="Wingdings" pitchFamily="2" charset="2"/>
                  </a:rPr>
                  <a:t>&gt;</a:t>
                </a:r>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，每当一个</a:t>
                </a:r>
                <a14:m>
                  <m:oMath xmlns:m="http://schemas.openxmlformats.org/officeDocument/2006/math">
                    <m:r>
                      <a:rPr lang="en-US" altLang="zh-CN" sz="2800" b="1" i="1">
                        <a:latin typeface="Cambria Math"/>
                      </a:rPr>
                      <m:t>𝒌</m:t>
                    </m:r>
                  </m:oMath>
                </a14:m>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查完了，</a:t>
                </a:r>
                <a14:m>
                  <m:oMath xmlns:m="http://schemas.openxmlformats.org/officeDocument/2006/math">
                    <m:sSub>
                      <m:sSubPr>
                        <m:ctrlPr>
                          <a:rPr lang="en-US" altLang="zh-CN" sz="2800" b="1" i="1">
                            <a:latin typeface="Cambria Math"/>
                          </a:rPr>
                        </m:ctrlPr>
                      </m:sSubPr>
                      <m:e>
                        <m:r>
                          <a:rPr lang="en-US" altLang="zh-CN" sz="2800" b="1" i="1">
                            <a:latin typeface="Cambria Math"/>
                          </a:rPr>
                          <m:t>𝒅</m:t>
                        </m:r>
                      </m:e>
                      <m:sub>
                        <m:r>
                          <a:rPr lang="en-US" altLang="zh-CN" sz="2800" b="1" i="1">
                            <a:latin typeface="Cambria Math"/>
                          </a:rPr>
                          <m:t>𝒊𝒋</m:t>
                        </m:r>
                      </m:sub>
                    </m:sSub>
                  </m:oMath>
                </a14:m>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就是目前的</a:t>
                </a:r>
                <a14:m>
                  <m:oMath xmlns:m="http://schemas.openxmlformats.org/officeDocument/2006/math">
                    <m:r>
                      <a:rPr lang="en-US" altLang="zh-CN" sz="2800" b="1" i="1">
                        <a:latin typeface="Cambria Math"/>
                      </a:rPr>
                      <m:t>𝒊</m:t>
                    </m:r>
                  </m:oMath>
                </a14:m>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到 </a:t>
                </a:r>
                <a14:m>
                  <m:oMath xmlns:m="http://schemas.openxmlformats.org/officeDocument/2006/math">
                    <m:r>
                      <a:rPr lang="en-US" altLang="zh-CN" sz="2800" b="1" i="1">
                        <a:latin typeface="Cambria Math"/>
                      </a:rPr>
                      <m:t>𝒋</m:t>
                    </m:r>
                  </m:oMath>
                </a14:m>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的最短距离。</a:t>
                </a:r>
                <a:r>
                  <a:rPr kumimoji="1" lang="en-US" altLang="zh-CN" sz="2800" b="1" kern="1200" dirty="0" smtClean="0">
                    <a:latin typeface="Times New Roman" pitchFamily="18" charset="0"/>
                    <a:ea typeface="华文楷体" pitchFamily="2" charset="-122"/>
                    <a:cs typeface="Times New Roman" pitchFamily="18" charset="0"/>
                    <a:sym typeface="Wingdings" pitchFamily="2" charset="2"/>
                  </a:rPr>
                  <a:t/>
                </a:r>
                <a:br>
                  <a:rPr kumimoji="1" lang="en-US" altLang="zh-CN" sz="2800" b="1" kern="1200" dirty="0" smtClean="0">
                    <a:latin typeface="Times New Roman" pitchFamily="18" charset="0"/>
                    <a:ea typeface="华文楷体" pitchFamily="2" charset="-122"/>
                    <a:cs typeface="Times New Roman" pitchFamily="18" charset="0"/>
                    <a:sym typeface="Wingdings" pitchFamily="2" charset="2"/>
                  </a:rPr>
                </a:br>
                <a:r>
                  <a:rPr kumimoji="1" lang="en-US" altLang="zh-CN" sz="2800" b="1" kern="1200" dirty="0" smtClean="0">
                    <a:latin typeface="Times New Roman" pitchFamily="18" charset="0"/>
                    <a:ea typeface="华文楷体" pitchFamily="2" charset="-122"/>
                    <a:cs typeface="Times New Roman" pitchFamily="18" charset="0"/>
                    <a:sym typeface="Wingdings" pitchFamily="2" charset="2"/>
                  </a:rPr>
                  <a:t>        </a:t>
                </a:r>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重复这一过程，最后当查完所有的</a:t>
                </a:r>
                <a14:m>
                  <m:oMath xmlns:m="http://schemas.openxmlformats.org/officeDocument/2006/math">
                    <m:r>
                      <a:rPr lang="en-US" altLang="zh-CN" sz="2800" b="1" i="1">
                        <a:latin typeface="Cambria Math"/>
                      </a:rPr>
                      <m:t>𝒌</m:t>
                    </m:r>
                  </m:oMath>
                </a14:m>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时，</a:t>
                </a:r>
                <a14:m>
                  <m:oMath xmlns:m="http://schemas.openxmlformats.org/officeDocument/2006/math">
                    <m:sSub>
                      <m:sSubPr>
                        <m:ctrlPr>
                          <a:rPr lang="en-US" altLang="zh-CN" sz="2800" b="1" i="1">
                            <a:latin typeface="Cambria Math"/>
                          </a:rPr>
                        </m:ctrlPr>
                      </m:sSubPr>
                      <m:e>
                        <m:r>
                          <a:rPr lang="en-US" altLang="zh-CN" sz="2800" b="1" i="1">
                            <a:latin typeface="Cambria Math"/>
                          </a:rPr>
                          <m:t>𝒅</m:t>
                        </m:r>
                      </m:e>
                      <m:sub>
                        <m:r>
                          <a:rPr lang="en-US" altLang="zh-CN" sz="2800" b="1" i="1">
                            <a:latin typeface="Cambria Math"/>
                          </a:rPr>
                          <m:t>𝒊𝒋</m:t>
                        </m:r>
                      </m:sub>
                    </m:sSub>
                  </m:oMath>
                </a14:m>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里面存放的就是</a:t>
                </a:r>
                <a14:m>
                  <m:oMath xmlns:m="http://schemas.openxmlformats.org/officeDocument/2006/math">
                    <m:r>
                      <a:rPr lang="en-US" altLang="zh-CN" sz="2800" b="1" i="1">
                        <a:latin typeface="Cambria Math"/>
                      </a:rPr>
                      <m:t>𝒊</m:t>
                    </m:r>
                  </m:oMath>
                </a14:m>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到</a:t>
                </a:r>
                <a14:m>
                  <m:oMath xmlns:m="http://schemas.openxmlformats.org/officeDocument/2006/math">
                    <m:r>
                      <a:rPr lang="en-US" altLang="zh-CN" sz="2800" b="1" i="1">
                        <a:latin typeface="Cambria Math"/>
                      </a:rPr>
                      <m:t>𝒋</m:t>
                    </m:r>
                  </m:oMath>
                </a14:m>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之间的最短距离了。</a:t>
                </a:r>
                <a:r>
                  <a:rPr kumimoji="1" lang="en-US" altLang="zh-CN" sz="2800" b="1" kern="1200" dirty="0" smtClean="0">
                    <a:latin typeface="Times New Roman" pitchFamily="18" charset="0"/>
                    <a:ea typeface="华文楷体" pitchFamily="2" charset="-122"/>
                    <a:cs typeface="Times New Roman" pitchFamily="18" charset="0"/>
                    <a:sym typeface="Wingdings" pitchFamily="2" charset="2"/>
                  </a:rPr>
                  <a:t/>
                </a:r>
                <a:br>
                  <a:rPr kumimoji="1" lang="en-US" altLang="zh-CN" sz="2800" b="1" kern="1200" dirty="0" smtClean="0">
                    <a:latin typeface="Times New Roman" pitchFamily="18" charset="0"/>
                    <a:ea typeface="华文楷体" pitchFamily="2" charset="-122"/>
                    <a:cs typeface="Times New Roman" pitchFamily="18" charset="0"/>
                    <a:sym typeface="Wingdings" pitchFamily="2" charset="2"/>
                  </a:rPr>
                </a:br>
                <a:r>
                  <a:rPr kumimoji="1" lang="en-US" altLang="zh-CN" sz="2800" b="1" kern="1200" dirty="0" smtClean="0">
                    <a:latin typeface="Times New Roman" pitchFamily="18" charset="0"/>
                    <a:ea typeface="华文楷体" pitchFamily="2" charset="-122"/>
                    <a:cs typeface="Times New Roman" pitchFamily="18" charset="0"/>
                    <a:sym typeface="Wingdings" pitchFamily="2" charset="2"/>
                  </a:rPr>
                  <a:t>        </a:t>
                </a:r>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这就是</a:t>
                </a:r>
                <a:r>
                  <a:rPr kumimoji="1" lang="zh-CN" altLang="en-US" sz="2800" b="1" kern="1200" dirty="0" smtClean="0">
                    <a:solidFill>
                      <a:srgbClr val="0000FF"/>
                    </a:solidFill>
                    <a:latin typeface="Times New Roman" pitchFamily="18" charset="0"/>
                    <a:ea typeface="华文楷体" pitchFamily="2" charset="-122"/>
                    <a:cs typeface="Times New Roman" pitchFamily="18" charset="0"/>
                    <a:sym typeface="Wingdings" pitchFamily="2" charset="2"/>
                  </a:rPr>
                  <a:t>动态规划</a:t>
                </a:r>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中的</a:t>
                </a:r>
                <a:r>
                  <a:rPr kumimoji="1" lang="zh-CN" altLang="en-US" sz="2800" b="1" kern="1200" dirty="0" smtClean="0">
                    <a:solidFill>
                      <a:srgbClr val="0000FF"/>
                    </a:solidFill>
                    <a:latin typeface="Times New Roman" pitchFamily="18" charset="0"/>
                    <a:ea typeface="华文楷体" pitchFamily="2" charset="-122"/>
                    <a:cs typeface="Times New Roman" pitchFamily="18" charset="0"/>
                    <a:sym typeface="Wingdings" pitchFamily="2" charset="2"/>
                  </a:rPr>
                  <a:t>记忆化搜索</a:t>
                </a:r>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a:t>
                </a:r>
                <a:endParaRPr lang="zh-CN" altLang="en-US" sz="2800" dirty="0">
                  <a:latin typeface="Times New Roman" pitchFamily="18" charset="0"/>
                  <a:ea typeface="华文楷体" pitchFamily="2" charset="-122"/>
                  <a:cs typeface="Times New Roman" pitchFamily="18" charset="0"/>
                </a:endParaRPr>
              </a:p>
            </p:txBody>
          </p:sp>
        </mc:Choice>
        <mc:Fallback xmlns="">
          <p:sp>
            <p:nvSpPr>
              <p:cNvPr id="2" name="标题 1"/>
              <p:cNvSpPr>
                <a:spLocks noGrp="1" noRot="1" noChangeAspect="1" noMove="1" noResize="1" noEditPoints="1" noAdjustHandles="1" noChangeArrowheads="1" noChangeShapeType="1" noTextEdit="1"/>
              </p:cNvSpPr>
              <p:nvPr>
                <p:ph type="title"/>
              </p:nvPr>
            </p:nvSpPr>
            <p:spPr>
              <a:xfrm>
                <a:off x="285750" y="857250"/>
                <a:ext cx="8750746" cy="4214813"/>
              </a:xfrm>
              <a:blipFill rotWithShape="1">
                <a:blip r:embed="rId2"/>
                <a:stretch>
                  <a:fillRect l="-1463" r="-627"/>
                </a:stretch>
              </a:blipFill>
            </p:spPr>
            <p:txBody>
              <a:bodyPr/>
              <a:lstStyle/>
              <a:p>
                <a:r>
                  <a:rPr lang="zh-CN" altLang="en-US">
                    <a:noFill/>
                  </a:rPr>
                  <a:t> </a:t>
                </a:r>
              </a:p>
            </p:txBody>
          </p:sp>
        </mc:Fallback>
      </mc:AlternateContent>
      <p:pic>
        <p:nvPicPr>
          <p:cNvPr id="3"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216" y="4149080"/>
            <a:ext cx="2514600" cy="2209800"/>
          </a:xfrm>
          <a:prstGeom prst="rect">
            <a:avLst/>
          </a:prstGeom>
          <a:noFill/>
          <a:extLst>
            <a:ext uri="{909E8E84-426E-40DD-AFC4-6F175D3DCCD1}">
              <a14:hiddenFill xmlns:a14="http://schemas.microsoft.com/office/drawing/2010/main">
                <a:solidFill>
                  <a:srgbClr val="FFFFFF"/>
                </a:solidFill>
              </a14:hiddenFill>
            </a:ext>
          </a:extLst>
        </p:spPr>
      </p:pic>
      <p:sp>
        <p:nvSpPr>
          <p:cNvPr id="4" name="日期占位符 3"/>
          <p:cNvSpPr>
            <a:spLocks noGrp="1"/>
          </p:cNvSpPr>
          <p:nvPr>
            <p:ph type="dt" sz="half" idx="10"/>
          </p:nvPr>
        </p:nvSpPr>
        <p:spPr/>
        <p:txBody>
          <a:bodyPr/>
          <a:lstStyle/>
          <a:p>
            <a:fld id="{A9F4429A-8311-4DF9-88C8-A9BD7C1508F0}"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smtClean="0"/>
              <a:t>重庆邮电大学                      理学院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24</a:t>
            </a:fld>
            <a:endParaRPr lang="zh-CN" altLang="en-US"/>
          </a:p>
        </p:txBody>
      </p:sp>
    </p:spTree>
    <p:extLst>
      <p:ext uri="{BB962C8B-B14F-4D97-AF65-F5344CB8AC3E}">
        <p14:creationId xmlns:p14="http://schemas.microsoft.com/office/powerpoint/2010/main" val="16789313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6"/>
          <p:cNvSpPr>
            <a:spLocks noChangeArrowheads="1"/>
          </p:cNvSpPr>
          <p:nvPr/>
        </p:nvSpPr>
        <p:spPr bwMode="auto">
          <a:xfrm>
            <a:off x="0" y="3100388"/>
            <a:ext cx="155575"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6810" tIns="38405" rIns="76810" bIns="38405" anchor="ctr">
            <a:spAutoFit/>
          </a:bodyP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5" name="TextBox 4"/>
              <p:cNvSpPr txBox="1"/>
              <p:nvPr/>
            </p:nvSpPr>
            <p:spPr>
              <a:xfrm>
                <a:off x="155574" y="528699"/>
                <a:ext cx="8664897" cy="5176738"/>
              </a:xfrm>
              <a:prstGeom prst="rect">
                <a:avLst/>
              </a:prstGeom>
              <a:noFill/>
            </p:spPr>
            <p:txBody>
              <a:bodyPr wrap="square">
                <a:spAutoFit/>
              </a:bodyPr>
              <a:lstStyle/>
              <a:p>
                <a:pPr>
                  <a:defRPr/>
                </a:pPr>
                <a:r>
                  <a:rPr lang="zh-CN" altLang="en-US" sz="2800" b="1" dirty="0" smtClean="0">
                    <a:solidFill>
                      <a:srgbClr val="0000FF"/>
                    </a:solidFill>
                    <a:latin typeface="Times New Roman" pitchFamily="18" charset="0"/>
                    <a:ea typeface="华文楷体" pitchFamily="2" charset="-122"/>
                    <a:cs typeface="Times New Roman" pitchFamily="18" charset="0"/>
                    <a:sym typeface="Wingdings" pitchFamily="2" charset="2"/>
                  </a:rPr>
                  <a:t>        定义：</a:t>
                </a:r>
                <a:r>
                  <a:rPr lang="zh-CN" altLang="en-US" sz="2800" b="1" dirty="0">
                    <a:latin typeface="Times New Roman" pitchFamily="18" charset="0"/>
                    <a:ea typeface="华文楷体" pitchFamily="2" charset="-122"/>
                    <a:cs typeface="Times New Roman" pitchFamily="18" charset="0"/>
                    <a:sym typeface="Wingdings" pitchFamily="2" charset="2"/>
                  </a:rPr>
                  <a:t>已知矩阵</a:t>
                </a:r>
                <a14:m>
                  <m:oMath xmlns:m="http://schemas.openxmlformats.org/officeDocument/2006/math">
                    <m:r>
                      <a:rPr lang="en-US" altLang="zh-CN" sz="2800" b="1" i="1" smtClean="0">
                        <a:latin typeface="Cambria Math"/>
                      </a:rPr>
                      <m:t>𝑨</m:t>
                    </m:r>
                    <m:r>
                      <a:rPr lang="en-US" altLang="zh-CN" sz="2800" b="1" i="1" smtClean="0">
                        <a:latin typeface="Cambria Math"/>
                      </a:rPr>
                      <m:t>=</m:t>
                    </m:r>
                    <m:sSub>
                      <m:sSubPr>
                        <m:ctrlPr>
                          <a:rPr lang="en-US" altLang="zh-CN" sz="2800" b="1" i="1" smtClean="0">
                            <a:latin typeface="Cambria Math"/>
                          </a:rPr>
                        </m:ctrlPr>
                      </m:sSubPr>
                      <m:e>
                        <m:r>
                          <a:rPr lang="en-US" altLang="zh-CN" sz="2800" b="1" i="1">
                            <a:latin typeface="Cambria Math"/>
                          </a:rPr>
                          <m:t>(</m:t>
                        </m:r>
                        <m:sSub>
                          <m:sSubPr>
                            <m:ctrlPr>
                              <a:rPr lang="en-US" altLang="zh-CN" sz="2800" b="1" i="1">
                                <a:latin typeface="Cambria Math"/>
                              </a:rPr>
                            </m:ctrlPr>
                          </m:sSubPr>
                          <m:e>
                            <m:r>
                              <a:rPr lang="en-US" altLang="zh-CN" sz="2800" b="1" i="1">
                                <a:latin typeface="Cambria Math"/>
                              </a:rPr>
                              <m:t>𝒂</m:t>
                            </m:r>
                          </m:e>
                          <m:sub>
                            <m:r>
                              <a:rPr lang="en-US" altLang="zh-CN" sz="2800" b="1" i="1">
                                <a:latin typeface="Cambria Math"/>
                              </a:rPr>
                              <m:t>𝒊𝒋</m:t>
                            </m:r>
                          </m:sub>
                        </m:sSub>
                        <m:r>
                          <a:rPr lang="en-US" altLang="zh-CN" sz="2800" b="1" i="1">
                            <a:latin typeface="Cambria Math"/>
                          </a:rPr>
                          <m:t>)</m:t>
                        </m:r>
                      </m:e>
                      <m:sub>
                        <m:r>
                          <a:rPr lang="en-US" altLang="zh-CN" sz="2800" b="1" i="1" smtClean="0">
                            <a:latin typeface="Cambria Math"/>
                          </a:rPr>
                          <m:t>𝒎</m:t>
                        </m:r>
                        <m:r>
                          <a:rPr lang="en-US" altLang="zh-CN" sz="2800" b="1" i="1" smtClean="0">
                            <a:latin typeface="Cambria Math"/>
                            <a:ea typeface="Cambria Math"/>
                          </a:rPr>
                          <m:t>×</m:t>
                        </m:r>
                        <m:r>
                          <a:rPr lang="en-US" altLang="zh-CN" sz="2800" b="1" i="1" smtClean="0">
                            <a:latin typeface="Cambria Math"/>
                            <a:ea typeface="Cambria Math"/>
                          </a:rPr>
                          <m:t>𝒍</m:t>
                        </m:r>
                      </m:sub>
                    </m:sSub>
                  </m:oMath>
                </a14:m>
                <a:r>
                  <a:rPr lang="en-US" altLang="zh-CN" sz="2800" b="1" dirty="0" smtClean="0">
                    <a:latin typeface="Times New Roman" pitchFamily="18" charset="0"/>
                    <a:ea typeface="华文楷体" pitchFamily="2" charset="-122"/>
                    <a:cs typeface="Times New Roman" pitchFamily="18" charset="0"/>
                    <a:sym typeface="Wingdings" pitchFamily="2" charset="2"/>
                  </a:rPr>
                  <a:t>,</a:t>
                </a:r>
                <a:r>
                  <a:rPr lang="en-US" altLang="zh-CN" sz="2800" b="1" dirty="0">
                    <a:latin typeface="Times New Roman" pitchFamily="18" charset="0"/>
                    <a:ea typeface="华文楷体" pitchFamily="2" charset="-122"/>
                    <a:cs typeface="Times New Roman" pitchFamily="18" charset="0"/>
                  </a:rPr>
                  <a:t> </a:t>
                </a:r>
                <a14:m>
                  <m:oMath xmlns:m="http://schemas.openxmlformats.org/officeDocument/2006/math">
                    <m:r>
                      <a:rPr lang="en-US" altLang="zh-CN" sz="2800" b="1" i="1" smtClean="0">
                        <a:latin typeface="Cambria Math"/>
                      </a:rPr>
                      <m:t>𝑩</m:t>
                    </m:r>
                    <m:r>
                      <a:rPr lang="en-US" altLang="zh-CN" sz="2800" b="1" i="1">
                        <a:latin typeface="Cambria Math"/>
                      </a:rPr>
                      <m:t>=</m:t>
                    </m:r>
                    <m:sSub>
                      <m:sSubPr>
                        <m:ctrlPr>
                          <a:rPr lang="en-US" altLang="zh-CN" sz="2800" b="1" i="1">
                            <a:latin typeface="Cambria Math"/>
                          </a:rPr>
                        </m:ctrlPr>
                      </m:sSubPr>
                      <m:e>
                        <m:r>
                          <a:rPr lang="en-US" altLang="zh-CN" sz="2800" b="1" i="1">
                            <a:latin typeface="Cambria Math"/>
                          </a:rPr>
                          <m:t>(</m:t>
                        </m:r>
                        <m:sSub>
                          <m:sSubPr>
                            <m:ctrlPr>
                              <a:rPr lang="en-US" altLang="zh-CN" sz="2800" b="1" i="1">
                                <a:latin typeface="Cambria Math"/>
                              </a:rPr>
                            </m:ctrlPr>
                          </m:sSubPr>
                          <m:e>
                            <m:r>
                              <a:rPr lang="en-US" altLang="zh-CN" sz="2800" b="1" i="1" smtClean="0">
                                <a:latin typeface="Cambria Math"/>
                              </a:rPr>
                              <m:t>𝒃</m:t>
                            </m:r>
                          </m:e>
                          <m:sub>
                            <m:r>
                              <a:rPr lang="en-US" altLang="zh-CN" sz="2800" b="1" i="1">
                                <a:latin typeface="Cambria Math"/>
                              </a:rPr>
                              <m:t>𝒊𝒋</m:t>
                            </m:r>
                          </m:sub>
                        </m:sSub>
                        <m:r>
                          <a:rPr lang="en-US" altLang="zh-CN" sz="2800" b="1" i="1">
                            <a:latin typeface="Cambria Math"/>
                          </a:rPr>
                          <m:t>)</m:t>
                        </m:r>
                      </m:e>
                      <m:sub>
                        <m:r>
                          <a:rPr lang="en-US" altLang="zh-CN" sz="2800" b="1" i="1" smtClean="0">
                            <a:latin typeface="Cambria Math"/>
                          </a:rPr>
                          <m:t>𝒍</m:t>
                        </m:r>
                        <m:r>
                          <a:rPr lang="en-US" altLang="zh-CN" sz="2800" b="1" i="1">
                            <a:latin typeface="Cambria Math"/>
                            <a:ea typeface="Cambria Math"/>
                          </a:rPr>
                          <m:t>×</m:t>
                        </m:r>
                        <m:r>
                          <a:rPr lang="en-US" altLang="zh-CN" sz="2800" b="1" i="1" smtClean="0">
                            <a:latin typeface="Cambria Math"/>
                            <a:ea typeface="Cambria Math"/>
                          </a:rPr>
                          <m:t>𝒏</m:t>
                        </m:r>
                      </m:sub>
                    </m:sSub>
                  </m:oMath>
                </a14:m>
                <a:r>
                  <a:rPr lang="zh-CN" altLang="en-US" sz="2800" b="1" dirty="0">
                    <a:latin typeface="Times New Roman" pitchFamily="18" charset="0"/>
                    <a:ea typeface="华文楷体" pitchFamily="2" charset="-122"/>
                    <a:cs typeface="Times New Roman" pitchFamily="18" charset="0"/>
                    <a:sym typeface="Wingdings" pitchFamily="2" charset="2"/>
                  </a:rPr>
                  <a:t>，规定 </a:t>
                </a:r>
                <a14:m>
                  <m:oMath xmlns:m="http://schemas.openxmlformats.org/officeDocument/2006/math">
                    <m:r>
                      <a:rPr lang="en-US" altLang="zh-CN" sz="2800" b="1" i="1" smtClean="0">
                        <a:latin typeface="Cambria Math"/>
                      </a:rPr>
                      <m:t>𝑪</m:t>
                    </m:r>
                    <m:r>
                      <a:rPr lang="en-US" altLang="zh-CN" sz="2800" b="1" i="1" smtClean="0">
                        <a:latin typeface="Cambria Math"/>
                      </a:rPr>
                      <m:t>=</m:t>
                    </m:r>
                    <m:r>
                      <a:rPr lang="en-US" altLang="zh-CN" sz="2800" b="1" i="1">
                        <a:latin typeface="Cambria Math"/>
                      </a:rPr>
                      <m:t>𝑨</m:t>
                    </m:r>
                    <m:r>
                      <a:rPr lang="en-US" altLang="zh-CN" sz="2800" b="1" i="1" smtClean="0">
                        <a:latin typeface="Cambria Math"/>
                        <a:ea typeface="Cambria Math"/>
                      </a:rPr>
                      <m:t>∗</m:t>
                    </m:r>
                    <m:r>
                      <a:rPr lang="en-US" altLang="zh-CN" sz="2800" b="1" i="1" smtClean="0">
                        <a:latin typeface="Cambria Math"/>
                        <a:ea typeface="Cambria Math"/>
                      </a:rPr>
                      <m:t>𝑩</m:t>
                    </m:r>
                    <m:r>
                      <a:rPr lang="en-US" altLang="zh-CN" sz="2800" b="1">
                        <a:latin typeface="Cambria Math"/>
                      </a:rPr>
                      <m:t>=</m:t>
                    </m:r>
                    <m:sSub>
                      <m:sSubPr>
                        <m:ctrlPr>
                          <a:rPr lang="en-US" altLang="zh-CN" sz="2800" b="1" i="1">
                            <a:latin typeface="Cambria Math"/>
                          </a:rPr>
                        </m:ctrlPr>
                      </m:sSubPr>
                      <m:e>
                        <m:r>
                          <a:rPr lang="en-US" altLang="zh-CN" sz="2800" b="1">
                            <a:latin typeface="Cambria Math"/>
                          </a:rPr>
                          <m:t>(</m:t>
                        </m:r>
                        <m:sSub>
                          <m:sSubPr>
                            <m:ctrlPr>
                              <a:rPr lang="en-US" altLang="zh-CN" sz="2800" b="1" i="1">
                                <a:latin typeface="Cambria Math"/>
                              </a:rPr>
                            </m:ctrlPr>
                          </m:sSubPr>
                          <m:e>
                            <m:r>
                              <a:rPr lang="en-US" altLang="zh-CN" sz="2800" b="1" i="1" smtClean="0">
                                <a:latin typeface="Cambria Math"/>
                              </a:rPr>
                              <m:t>𝒄</m:t>
                            </m:r>
                          </m:e>
                          <m:sub>
                            <m:r>
                              <a:rPr lang="en-US" altLang="zh-CN" sz="2800" b="1" i="1">
                                <a:latin typeface="Cambria Math"/>
                              </a:rPr>
                              <m:t>𝒊𝒋</m:t>
                            </m:r>
                          </m:sub>
                        </m:sSub>
                        <m:r>
                          <a:rPr lang="en-US" altLang="zh-CN" sz="2800" b="1">
                            <a:latin typeface="Cambria Math"/>
                          </a:rPr>
                          <m:t>)</m:t>
                        </m:r>
                      </m:e>
                      <m:sub>
                        <m:r>
                          <a:rPr lang="en-US" altLang="zh-CN" sz="2800" b="1" i="1">
                            <a:latin typeface="Cambria Math"/>
                          </a:rPr>
                          <m:t>𝒎</m:t>
                        </m:r>
                        <m:r>
                          <a:rPr lang="en-US" altLang="zh-CN" sz="2800" b="1" i="1">
                            <a:latin typeface="Cambria Math"/>
                            <a:ea typeface="Cambria Math"/>
                          </a:rPr>
                          <m:t>×</m:t>
                        </m:r>
                        <m:r>
                          <a:rPr lang="en-US" altLang="zh-CN" sz="2800" b="1" i="1" smtClean="0">
                            <a:latin typeface="Cambria Math"/>
                            <a:ea typeface="Cambria Math"/>
                          </a:rPr>
                          <m:t>𝒏</m:t>
                        </m:r>
                      </m:sub>
                    </m:sSub>
                  </m:oMath>
                </a14:m>
                <a:r>
                  <a:rPr lang="zh-CN" altLang="en-US" sz="2800" b="1" dirty="0">
                    <a:latin typeface="Times New Roman" pitchFamily="18" charset="0"/>
                    <a:ea typeface="华文楷体" pitchFamily="2" charset="-122"/>
                    <a:cs typeface="Times New Roman" pitchFamily="18" charset="0"/>
                    <a:sym typeface="Wingdings" pitchFamily="2" charset="2"/>
                  </a:rPr>
                  <a:t>，其中</a:t>
                </a:r>
                <a14:m>
                  <m:oMath xmlns:m="http://schemas.openxmlformats.org/officeDocument/2006/math">
                    <m:sSub>
                      <m:sSubPr>
                        <m:ctrlPr>
                          <a:rPr lang="en-US" altLang="zh-CN" sz="2800" b="1" i="1">
                            <a:latin typeface="Cambria Math"/>
                          </a:rPr>
                        </m:ctrlPr>
                      </m:sSubPr>
                      <m:e>
                        <m:r>
                          <a:rPr lang="en-US" altLang="zh-CN" sz="2800" b="1" i="1">
                            <a:latin typeface="Cambria Math"/>
                          </a:rPr>
                          <m:t>𝒄</m:t>
                        </m:r>
                      </m:e>
                      <m:sub>
                        <m:r>
                          <a:rPr lang="en-US" altLang="zh-CN" sz="2800" b="1" i="1">
                            <a:latin typeface="Cambria Math"/>
                          </a:rPr>
                          <m:t>𝒊𝒋</m:t>
                        </m:r>
                      </m:sub>
                    </m:sSub>
                    <m:r>
                      <a:rPr lang="en-US" altLang="zh-CN" sz="2800" b="1" i="1" smtClean="0">
                        <a:latin typeface="Cambria Math"/>
                      </a:rPr>
                      <m:t>=</m:t>
                    </m:r>
                    <m:r>
                      <a:rPr lang="en-US" altLang="zh-CN" sz="2800" b="1" i="1" smtClean="0">
                        <a:latin typeface="Cambria Math"/>
                      </a:rPr>
                      <m:t>𝒎𝒊𝒏</m:t>
                    </m:r>
                    <m:r>
                      <a:rPr lang="en-US" altLang="zh-CN" sz="2800" b="1" i="1" smtClean="0">
                        <a:latin typeface="Cambria Math"/>
                      </a:rPr>
                      <m:t>(</m:t>
                    </m:r>
                    <m:sSub>
                      <m:sSubPr>
                        <m:ctrlPr>
                          <a:rPr lang="en-US" altLang="zh-CN" sz="2800" b="1" i="1">
                            <a:latin typeface="Cambria Math"/>
                          </a:rPr>
                        </m:ctrlPr>
                      </m:sSubPr>
                      <m:e>
                        <m:r>
                          <a:rPr lang="en-US" altLang="zh-CN" sz="2800" b="1" i="1">
                            <a:latin typeface="Cambria Math"/>
                          </a:rPr>
                          <m:t>𝒂</m:t>
                        </m:r>
                      </m:e>
                      <m:sub>
                        <m:r>
                          <a:rPr lang="en-US" altLang="zh-CN" sz="2800" b="1" i="1">
                            <a:latin typeface="Cambria Math"/>
                          </a:rPr>
                          <m:t>𝒊</m:t>
                        </m:r>
                        <m:r>
                          <a:rPr lang="en-US" altLang="zh-CN" sz="2800" b="1" i="1" smtClean="0">
                            <a:latin typeface="Cambria Math"/>
                          </a:rPr>
                          <m:t>𝟏</m:t>
                        </m:r>
                      </m:sub>
                    </m:sSub>
                    <m:r>
                      <a:rPr lang="en-US" altLang="zh-CN" sz="2800" b="1" i="1" smtClean="0">
                        <a:latin typeface="Cambria Math"/>
                      </a:rPr>
                      <m:t>+</m:t>
                    </m:r>
                    <m:sSub>
                      <m:sSubPr>
                        <m:ctrlPr>
                          <a:rPr lang="en-US" altLang="zh-CN" sz="2800" b="1" i="1">
                            <a:latin typeface="Cambria Math"/>
                          </a:rPr>
                        </m:ctrlPr>
                      </m:sSubPr>
                      <m:e>
                        <m:r>
                          <a:rPr lang="en-US" altLang="zh-CN" sz="2800" b="1" i="1">
                            <a:latin typeface="Cambria Math"/>
                          </a:rPr>
                          <m:t>𝒃</m:t>
                        </m:r>
                      </m:e>
                      <m:sub>
                        <m:r>
                          <a:rPr lang="en-US" altLang="zh-CN" sz="2800" b="1" i="1" smtClean="0">
                            <a:latin typeface="Cambria Math"/>
                          </a:rPr>
                          <m:t>𝟏</m:t>
                        </m:r>
                        <m:r>
                          <a:rPr lang="en-US" altLang="zh-CN" sz="2800" b="1" i="1">
                            <a:latin typeface="Cambria Math"/>
                          </a:rPr>
                          <m:t>𝒋</m:t>
                        </m:r>
                      </m:sub>
                    </m:sSub>
                    <m:r>
                      <a:rPr lang="en-US" altLang="zh-CN" sz="2800" b="1" i="1" smtClean="0">
                        <a:latin typeface="Cambria Math"/>
                      </a:rPr>
                      <m:t>,</m:t>
                    </m:r>
                    <m:sSub>
                      <m:sSubPr>
                        <m:ctrlPr>
                          <a:rPr lang="en-US" altLang="zh-CN" sz="2800" b="1" i="1">
                            <a:latin typeface="Cambria Math"/>
                          </a:rPr>
                        </m:ctrlPr>
                      </m:sSubPr>
                      <m:e>
                        <m:r>
                          <a:rPr lang="en-US" altLang="zh-CN" sz="2800" b="1" i="1">
                            <a:latin typeface="Cambria Math"/>
                          </a:rPr>
                          <m:t>𝒂</m:t>
                        </m:r>
                      </m:e>
                      <m:sub>
                        <m:r>
                          <a:rPr lang="en-US" altLang="zh-CN" sz="2800" b="1" i="1">
                            <a:latin typeface="Cambria Math"/>
                          </a:rPr>
                          <m:t>𝒊</m:t>
                        </m:r>
                        <m:r>
                          <a:rPr lang="en-US" altLang="zh-CN" sz="2800" b="1" i="1" smtClean="0">
                            <a:latin typeface="Cambria Math"/>
                          </a:rPr>
                          <m:t>𝟐</m:t>
                        </m:r>
                      </m:sub>
                    </m:sSub>
                    <m:r>
                      <a:rPr lang="en-US" altLang="zh-CN" sz="2800" b="1" i="1" smtClean="0">
                        <a:latin typeface="Cambria Math"/>
                      </a:rPr>
                      <m:t>+</m:t>
                    </m:r>
                    <m:sSub>
                      <m:sSubPr>
                        <m:ctrlPr>
                          <a:rPr lang="en-US" altLang="zh-CN" sz="2800" b="1" i="1">
                            <a:latin typeface="Cambria Math"/>
                          </a:rPr>
                        </m:ctrlPr>
                      </m:sSubPr>
                      <m:e>
                        <m:r>
                          <a:rPr lang="en-US" altLang="zh-CN" sz="2800" b="1" i="1">
                            <a:latin typeface="Cambria Math"/>
                          </a:rPr>
                          <m:t>𝒃</m:t>
                        </m:r>
                      </m:e>
                      <m:sub>
                        <m:r>
                          <a:rPr lang="en-US" altLang="zh-CN" sz="2800" b="1" i="1" smtClean="0">
                            <a:latin typeface="Cambria Math"/>
                          </a:rPr>
                          <m:t>𝟐</m:t>
                        </m:r>
                        <m:r>
                          <a:rPr lang="en-US" altLang="zh-CN" sz="2800" b="1" i="1">
                            <a:latin typeface="Cambria Math"/>
                          </a:rPr>
                          <m:t>𝒋</m:t>
                        </m:r>
                      </m:sub>
                    </m:sSub>
                    <m:r>
                      <a:rPr lang="en-US" altLang="zh-CN" sz="2800" b="1" i="1" smtClean="0">
                        <a:latin typeface="Cambria Math"/>
                      </a:rPr>
                      <m:t>,</m:t>
                    </m:r>
                    <m:r>
                      <a:rPr lang="en-US" altLang="zh-CN" sz="2800" b="1" i="1" smtClean="0">
                        <a:latin typeface="Cambria Math"/>
                        <a:ea typeface="Cambria Math"/>
                      </a:rPr>
                      <m:t>⋯,</m:t>
                    </m:r>
                    <m:sSub>
                      <m:sSubPr>
                        <m:ctrlPr>
                          <a:rPr lang="en-US" altLang="zh-CN" sz="2800" b="1" i="1">
                            <a:latin typeface="Cambria Math"/>
                          </a:rPr>
                        </m:ctrlPr>
                      </m:sSubPr>
                      <m:e>
                        <m:r>
                          <a:rPr lang="en-US" altLang="zh-CN" sz="2800" b="1" i="1">
                            <a:latin typeface="Cambria Math"/>
                          </a:rPr>
                          <m:t>𝒂</m:t>
                        </m:r>
                      </m:e>
                      <m:sub>
                        <m:r>
                          <a:rPr lang="en-US" altLang="zh-CN" sz="2800" b="1" i="1">
                            <a:latin typeface="Cambria Math"/>
                          </a:rPr>
                          <m:t>𝒊</m:t>
                        </m:r>
                        <m:r>
                          <a:rPr lang="en-US" altLang="zh-CN" sz="2800" b="1" i="1" smtClean="0">
                            <a:latin typeface="Cambria Math"/>
                          </a:rPr>
                          <m:t>𝒍</m:t>
                        </m:r>
                      </m:sub>
                    </m:sSub>
                    <m:r>
                      <a:rPr lang="en-US" altLang="zh-CN" sz="2800" b="1" i="1" smtClean="0">
                        <a:latin typeface="Cambria Math"/>
                      </a:rPr>
                      <m:t>+</m:t>
                    </m:r>
                    <m:sSub>
                      <m:sSubPr>
                        <m:ctrlPr>
                          <a:rPr lang="en-US" altLang="zh-CN" sz="2800" b="1" i="1">
                            <a:latin typeface="Cambria Math"/>
                          </a:rPr>
                        </m:ctrlPr>
                      </m:sSubPr>
                      <m:e>
                        <m:r>
                          <a:rPr lang="en-US" altLang="zh-CN" sz="2800" b="1" i="1">
                            <a:latin typeface="Cambria Math"/>
                          </a:rPr>
                          <m:t>𝒃</m:t>
                        </m:r>
                      </m:e>
                      <m:sub>
                        <m:r>
                          <a:rPr lang="en-US" altLang="zh-CN" sz="2800" b="1" i="1" smtClean="0">
                            <a:latin typeface="Cambria Math"/>
                          </a:rPr>
                          <m:t>𝒍</m:t>
                        </m:r>
                        <m:r>
                          <a:rPr lang="en-US" altLang="zh-CN" sz="2800" b="1" i="1">
                            <a:latin typeface="Cambria Math"/>
                          </a:rPr>
                          <m:t>𝒋</m:t>
                        </m:r>
                      </m:sub>
                    </m:sSub>
                    <m:r>
                      <a:rPr lang="en-US" altLang="zh-CN" sz="2800" b="1" i="1" smtClean="0">
                        <a:latin typeface="Cambria Math"/>
                      </a:rPr>
                      <m:t>)</m:t>
                    </m:r>
                  </m:oMath>
                </a14:m>
                <a:endParaRPr lang="en-US" altLang="zh-CN" sz="2800" b="1" dirty="0">
                  <a:latin typeface="Times New Roman" pitchFamily="18" charset="0"/>
                  <a:ea typeface="华文楷体" pitchFamily="2" charset="-122"/>
                  <a:cs typeface="Times New Roman" pitchFamily="18" charset="0"/>
                  <a:sym typeface="Wingdings" pitchFamily="2" charset="2"/>
                </a:endParaRPr>
              </a:p>
              <a:p>
                <a:pPr>
                  <a:defRPr/>
                </a:pPr>
                <a:r>
                  <a:rPr lang="zh-CN" altLang="en-US" sz="2800" b="1" dirty="0">
                    <a:solidFill>
                      <a:srgbClr val="0000FF"/>
                    </a:solidFill>
                    <a:latin typeface="Times New Roman" pitchFamily="18" charset="0"/>
                    <a:ea typeface="华文楷体" pitchFamily="2" charset="-122"/>
                    <a:cs typeface="Times New Roman" pitchFamily="18" charset="0"/>
                    <a:sym typeface="Wingdings" pitchFamily="2" charset="2"/>
                  </a:rPr>
                  <a:t>        定义：</a:t>
                </a:r>
                <a:r>
                  <a:rPr lang="zh-CN" altLang="en-US" sz="2800" b="1" dirty="0">
                    <a:latin typeface="Times New Roman" pitchFamily="18" charset="0"/>
                    <a:ea typeface="华文楷体" pitchFamily="2" charset="-122"/>
                    <a:cs typeface="Times New Roman" pitchFamily="18" charset="0"/>
                    <a:sym typeface="Wingdings" pitchFamily="2" charset="2"/>
                  </a:rPr>
                  <a:t>已知矩阵</a:t>
                </a:r>
                <a14:m>
                  <m:oMath xmlns:m="http://schemas.openxmlformats.org/officeDocument/2006/math">
                    <m:r>
                      <a:rPr lang="en-US" altLang="zh-CN" sz="2800" b="1" i="1">
                        <a:latin typeface="Cambria Math"/>
                      </a:rPr>
                      <m:t>𝑨</m:t>
                    </m:r>
                    <m:r>
                      <a:rPr lang="en-US" altLang="zh-CN" sz="2800" b="1" i="1">
                        <a:latin typeface="Cambria Math"/>
                      </a:rPr>
                      <m:t>=</m:t>
                    </m:r>
                    <m:sSub>
                      <m:sSubPr>
                        <m:ctrlPr>
                          <a:rPr lang="en-US" altLang="zh-CN" sz="2800" b="1" i="1">
                            <a:latin typeface="Cambria Math"/>
                          </a:rPr>
                        </m:ctrlPr>
                      </m:sSubPr>
                      <m:e>
                        <m:r>
                          <a:rPr lang="en-US" altLang="zh-CN" sz="2800" b="1">
                            <a:latin typeface="Cambria Math"/>
                          </a:rPr>
                          <m:t>(</m:t>
                        </m:r>
                        <m:sSub>
                          <m:sSubPr>
                            <m:ctrlPr>
                              <a:rPr lang="en-US" altLang="zh-CN" sz="2800" b="1" i="1">
                                <a:latin typeface="Cambria Math"/>
                              </a:rPr>
                            </m:ctrlPr>
                          </m:sSubPr>
                          <m:e>
                            <m:r>
                              <a:rPr lang="en-US" altLang="zh-CN" sz="2800" b="1" i="1">
                                <a:latin typeface="Cambria Math"/>
                              </a:rPr>
                              <m:t>𝒂</m:t>
                            </m:r>
                          </m:e>
                          <m:sub>
                            <m:r>
                              <a:rPr lang="en-US" altLang="zh-CN" sz="2800" b="1" i="1">
                                <a:latin typeface="Cambria Math"/>
                              </a:rPr>
                              <m:t>𝒊𝒋</m:t>
                            </m:r>
                          </m:sub>
                        </m:sSub>
                        <m:r>
                          <a:rPr lang="en-US" altLang="zh-CN" sz="2800" b="1">
                            <a:latin typeface="Cambria Math"/>
                          </a:rPr>
                          <m:t>)</m:t>
                        </m:r>
                      </m:e>
                      <m:sub>
                        <m:r>
                          <a:rPr lang="en-US" altLang="zh-CN" sz="2800" b="1" i="1">
                            <a:latin typeface="Cambria Math"/>
                          </a:rPr>
                          <m:t>𝒎</m:t>
                        </m:r>
                        <m:r>
                          <a:rPr lang="en-US" altLang="zh-CN" sz="2800" b="1" i="1">
                            <a:latin typeface="Cambria Math"/>
                            <a:ea typeface="Cambria Math"/>
                          </a:rPr>
                          <m:t>×</m:t>
                        </m:r>
                        <m:r>
                          <a:rPr lang="en-US" altLang="zh-CN" sz="2800" b="1" i="1" smtClean="0">
                            <a:latin typeface="Cambria Math"/>
                            <a:ea typeface="Cambria Math"/>
                          </a:rPr>
                          <m:t>𝒏</m:t>
                        </m:r>
                      </m:sub>
                    </m:sSub>
                  </m:oMath>
                </a14:m>
                <a:r>
                  <a:rPr lang="en-US" altLang="zh-CN" sz="2800" b="1" dirty="0">
                    <a:latin typeface="Times New Roman" pitchFamily="18" charset="0"/>
                    <a:ea typeface="华文楷体" pitchFamily="2" charset="-122"/>
                    <a:cs typeface="Times New Roman" pitchFamily="18" charset="0"/>
                    <a:sym typeface="Wingdings" pitchFamily="2" charset="2"/>
                  </a:rPr>
                  <a:t>,</a:t>
                </a:r>
                <a:r>
                  <a:rPr lang="en-US" altLang="zh-CN" sz="2800" b="1" dirty="0">
                    <a:latin typeface="Times New Roman" pitchFamily="18" charset="0"/>
                    <a:ea typeface="华文楷体" pitchFamily="2" charset="-122"/>
                    <a:cs typeface="Times New Roman" pitchFamily="18" charset="0"/>
                  </a:rPr>
                  <a:t> </a:t>
                </a:r>
                <a14:m>
                  <m:oMath xmlns:m="http://schemas.openxmlformats.org/officeDocument/2006/math">
                    <m:r>
                      <a:rPr lang="en-US" altLang="zh-CN" sz="2800" b="1" i="1">
                        <a:latin typeface="Cambria Math"/>
                      </a:rPr>
                      <m:t>𝑩</m:t>
                    </m:r>
                    <m:r>
                      <a:rPr lang="en-US" altLang="zh-CN" sz="2800" b="1" i="1">
                        <a:latin typeface="Cambria Math"/>
                      </a:rPr>
                      <m:t>=</m:t>
                    </m:r>
                    <m:sSub>
                      <m:sSubPr>
                        <m:ctrlPr>
                          <a:rPr lang="en-US" altLang="zh-CN" sz="2800" b="1" i="1">
                            <a:latin typeface="Cambria Math"/>
                          </a:rPr>
                        </m:ctrlPr>
                      </m:sSubPr>
                      <m:e>
                        <m:r>
                          <a:rPr lang="en-US" altLang="zh-CN" sz="2800" b="1">
                            <a:latin typeface="Cambria Math"/>
                          </a:rPr>
                          <m:t>(</m:t>
                        </m:r>
                        <m:sSub>
                          <m:sSubPr>
                            <m:ctrlPr>
                              <a:rPr lang="en-US" altLang="zh-CN" sz="2800" b="1" i="1">
                                <a:latin typeface="Cambria Math"/>
                              </a:rPr>
                            </m:ctrlPr>
                          </m:sSubPr>
                          <m:e>
                            <m:r>
                              <a:rPr lang="en-US" altLang="zh-CN" sz="2800" b="1" i="1">
                                <a:latin typeface="Cambria Math"/>
                              </a:rPr>
                              <m:t>𝒃</m:t>
                            </m:r>
                          </m:e>
                          <m:sub>
                            <m:r>
                              <a:rPr lang="en-US" altLang="zh-CN" sz="2800" b="1" i="1">
                                <a:latin typeface="Cambria Math"/>
                              </a:rPr>
                              <m:t>𝒊𝒋</m:t>
                            </m:r>
                          </m:sub>
                        </m:sSub>
                        <m:r>
                          <a:rPr lang="en-US" altLang="zh-CN" sz="2800" b="1">
                            <a:latin typeface="Cambria Math"/>
                          </a:rPr>
                          <m:t>)</m:t>
                        </m:r>
                      </m:e>
                      <m:sub>
                        <m:r>
                          <a:rPr lang="en-US" altLang="zh-CN" sz="2800" b="1" i="1" smtClean="0">
                            <a:latin typeface="Cambria Math"/>
                          </a:rPr>
                          <m:t>𝒎</m:t>
                        </m:r>
                        <m:r>
                          <a:rPr lang="en-US" altLang="zh-CN" sz="2800" b="1" i="1">
                            <a:latin typeface="Cambria Math"/>
                            <a:ea typeface="Cambria Math"/>
                          </a:rPr>
                          <m:t>×</m:t>
                        </m:r>
                        <m:r>
                          <a:rPr lang="en-US" altLang="zh-CN" sz="2800" b="1" i="1">
                            <a:latin typeface="Cambria Math"/>
                            <a:ea typeface="Cambria Math"/>
                          </a:rPr>
                          <m:t>𝒏</m:t>
                        </m:r>
                      </m:sub>
                    </m:sSub>
                    <m:r>
                      <a:rPr lang="en-US" altLang="zh-CN" sz="2800" b="1" i="1">
                        <a:latin typeface="Cambria Math"/>
                        <a:ea typeface="Cambria Math"/>
                      </a:rPr>
                      <m:t> </m:t>
                    </m:r>
                  </m:oMath>
                </a14:m>
                <a:r>
                  <a:rPr lang="zh-CN" altLang="en-US" sz="2800" b="1" dirty="0" smtClean="0">
                    <a:latin typeface="Times New Roman" pitchFamily="18" charset="0"/>
                    <a:ea typeface="华文楷体" pitchFamily="2" charset="-122"/>
                    <a:cs typeface="Times New Roman" pitchFamily="18" charset="0"/>
                    <a:sym typeface="Wingdings" pitchFamily="2" charset="2"/>
                  </a:rPr>
                  <a:t>，</a:t>
                </a:r>
                <a:r>
                  <a:rPr lang="zh-CN" altLang="en-US" sz="2800" b="1" dirty="0">
                    <a:latin typeface="Times New Roman" pitchFamily="18" charset="0"/>
                    <a:ea typeface="华文楷体" pitchFamily="2" charset="-122"/>
                    <a:cs typeface="Times New Roman" pitchFamily="18" charset="0"/>
                    <a:sym typeface="Wingdings" pitchFamily="2" charset="2"/>
                  </a:rPr>
                  <a:t>规定</a:t>
                </a:r>
                <a14:m>
                  <m:oMath xmlns:m="http://schemas.openxmlformats.org/officeDocument/2006/math">
                    <m:r>
                      <a:rPr lang="en-US" altLang="zh-CN" sz="2800" b="1" i="1" smtClean="0">
                        <a:latin typeface="Cambria Math"/>
                      </a:rPr>
                      <m:t>𝑫</m:t>
                    </m:r>
                    <m:r>
                      <a:rPr lang="en-US" altLang="zh-CN" sz="2800" b="1" i="1" smtClean="0">
                        <a:latin typeface="Cambria Math"/>
                      </a:rPr>
                      <m:t>=</m:t>
                    </m:r>
                    <m:r>
                      <a:rPr lang="en-US" altLang="zh-CN" sz="2800" b="1" i="1">
                        <a:latin typeface="Cambria Math"/>
                      </a:rPr>
                      <m:t>𝑨</m:t>
                    </m:r>
                    <m:r>
                      <a:rPr lang="en-US" altLang="zh-CN" sz="2800" b="1" i="1" smtClean="0">
                        <a:latin typeface="Cambria Math"/>
                        <a:ea typeface="Cambria Math"/>
                      </a:rPr>
                      <m:t>⊗</m:t>
                    </m:r>
                    <m:r>
                      <a:rPr lang="en-US" altLang="zh-CN" sz="2800" b="1" i="1" smtClean="0">
                        <a:latin typeface="Cambria Math"/>
                        <a:ea typeface="Cambria Math"/>
                      </a:rPr>
                      <m:t>𝑩</m:t>
                    </m:r>
                    <m:r>
                      <a:rPr lang="en-US" altLang="zh-CN" sz="2800" b="1" i="1">
                        <a:latin typeface="Cambria Math"/>
                      </a:rPr>
                      <m:t>=</m:t>
                    </m:r>
                    <m:sSub>
                      <m:sSubPr>
                        <m:ctrlPr>
                          <a:rPr lang="en-US" altLang="zh-CN" sz="2800" b="1" i="1">
                            <a:latin typeface="Cambria Math"/>
                          </a:rPr>
                        </m:ctrlPr>
                      </m:sSubPr>
                      <m:e>
                        <m:r>
                          <a:rPr lang="en-US" altLang="zh-CN" sz="2800" b="1" i="1">
                            <a:latin typeface="Cambria Math"/>
                          </a:rPr>
                          <m:t>(</m:t>
                        </m:r>
                        <m:sSub>
                          <m:sSubPr>
                            <m:ctrlPr>
                              <a:rPr lang="en-US" altLang="zh-CN" sz="2800" b="1" i="1">
                                <a:latin typeface="Cambria Math"/>
                              </a:rPr>
                            </m:ctrlPr>
                          </m:sSubPr>
                          <m:e>
                            <m:r>
                              <a:rPr lang="en-US" altLang="zh-CN" sz="2800" b="1" i="1" smtClean="0">
                                <a:latin typeface="Cambria Math"/>
                              </a:rPr>
                              <m:t>𝒅</m:t>
                            </m:r>
                          </m:e>
                          <m:sub>
                            <m:r>
                              <a:rPr lang="en-US" altLang="zh-CN" sz="2800" b="1" i="1">
                                <a:latin typeface="Cambria Math"/>
                              </a:rPr>
                              <m:t>𝒊𝒋</m:t>
                            </m:r>
                          </m:sub>
                        </m:sSub>
                        <m:r>
                          <a:rPr lang="en-US" altLang="zh-CN" sz="2800" b="1" i="1">
                            <a:latin typeface="Cambria Math"/>
                          </a:rPr>
                          <m:t>)</m:t>
                        </m:r>
                      </m:e>
                      <m:sub>
                        <m:r>
                          <a:rPr lang="en-US" altLang="zh-CN" sz="2800" b="1" i="1">
                            <a:latin typeface="Cambria Math"/>
                          </a:rPr>
                          <m:t>𝒎</m:t>
                        </m:r>
                        <m:r>
                          <a:rPr lang="en-US" altLang="zh-CN" sz="2800" b="1" i="1">
                            <a:latin typeface="Cambria Math"/>
                            <a:ea typeface="Cambria Math"/>
                          </a:rPr>
                          <m:t>×</m:t>
                        </m:r>
                        <m:r>
                          <a:rPr lang="en-US" altLang="zh-CN" sz="2800" b="1" i="1" smtClean="0">
                            <a:latin typeface="Cambria Math"/>
                            <a:ea typeface="Cambria Math"/>
                          </a:rPr>
                          <m:t>𝒏</m:t>
                        </m:r>
                      </m:sub>
                    </m:sSub>
                  </m:oMath>
                </a14:m>
                <a:r>
                  <a:rPr lang="en-US" altLang="zh-CN" sz="2800" b="1" dirty="0" smtClean="0">
                    <a:latin typeface="Times New Roman" pitchFamily="18" charset="0"/>
                    <a:ea typeface="华文楷体" pitchFamily="2" charset="-122"/>
                    <a:cs typeface="Times New Roman" pitchFamily="18" charset="0"/>
                  </a:rPr>
                  <a:t>,</a:t>
                </a:r>
                <a:r>
                  <a:rPr lang="zh-CN" altLang="en-US" sz="2800" b="1" dirty="0" smtClean="0">
                    <a:latin typeface="Times New Roman" pitchFamily="18" charset="0"/>
                    <a:ea typeface="华文楷体" pitchFamily="2" charset="-122"/>
                    <a:cs typeface="Times New Roman" pitchFamily="18" charset="0"/>
                  </a:rPr>
                  <a:t>其中</a:t>
                </a:r>
                <a14:m>
                  <m:oMath xmlns:m="http://schemas.openxmlformats.org/officeDocument/2006/math">
                    <m:sSub>
                      <m:sSubPr>
                        <m:ctrlPr>
                          <a:rPr lang="en-US" altLang="zh-CN" sz="2800" b="1" i="1">
                            <a:latin typeface="Cambria Math"/>
                          </a:rPr>
                        </m:ctrlPr>
                      </m:sSubPr>
                      <m:e>
                        <m:r>
                          <a:rPr lang="en-US" altLang="zh-CN" sz="2800" b="1" i="1" smtClean="0">
                            <a:latin typeface="Cambria Math"/>
                          </a:rPr>
                          <m:t>𝒅</m:t>
                        </m:r>
                      </m:e>
                      <m:sub>
                        <m:r>
                          <a:rPr lang="en-US" altLang="zh-CN" sz="2800" b="1" i="1">
                            <a:latin typeface="Cambria Math"/>
                          </a:rPr>
                          <m:t>𝒊𝒋</m:t>
                        </m:r>
                      </m:sub>
                    </m:sSub>
                    <m:sSub>
                      <m:sSubPr>
                        <m:ctrlPr>
                          <a:rPr lang="en-US" altLang="zh-CN" sz="2800" b="1" i="1">
                            <a:latin typeface="Cambria Math"/>
                          </a:rPr>
                        </m:ctrlPr>
                      </m:sSubPr>
                      <m:e>
                        <m:r>
                          <a:rPr lang="en-US" altLang="zh-CN" sz="2800" b="1" i="1" smtClean="0">
                            <a:latin typeface="Cambria Math"/>
                          </a:rPr>
                          <m:t>=</m:t>
                        </m:r>
                        <m:r>
                          <a:rPr lang="en-US" altLang="zh-CN" sz="2800" b="1" i="1" smtClean="0">
                            <a:latin typeface="Cambria Math"/>
                          </a:rPr>
                          <m:t>𝒎𝒊𝒏</m:t>
                        </m:r>
                        <m:r>
                          <a:rPr lang="en-US" altLang="zh-CN" sz="2800" b="1" i="1" smtClean="0">
                            <a:latin typeface="Cambria Math"/>
                          </a:rPr>
                          <m:t>(</m:t>
                        </m:r>
                        <m:r>
                          <a:rPr lang="en-US" altLang="zh-CN" sz="2800" b="1" i="1" smtClean="0">
                            <a:latin typeface="Cambria Math"/>
                          </a:rPr>
                          <m:t>𝒂</m:t>
                        </m:r>
                      </m:e>
                      <m:sub>
                        <m:r>
                          <a:rPr lang="en-US" altLang="zh-CN" sz="2800" b="1" i="1">
                            <a:latin typeface="Cambria Math"/>
                          </a:rPr>
                          <m:t>𝒊𝒋</m:t>
                        </m:r>
                      </m:sub>
                    </m:sSub>
                    <m:sSub>
                      <m:sSubPr>
                        <m:ctrlPr>
                          <a:rPr lang="en-US" altLang="zh-CN" sz="2800" b="1" i="1">
                            <a:latin typeface="Cambria Math"/>
                          </a:rPr>
                        </m:ctrlPr>
                      </m:sSubPr>
                      <m:e>
                        <m:r>
                          <a:rPr lang="en-US" altLang="zh-CN" sz="2800" b="1" i="1">
                            <a:latin typeface="Cambria Math"/>
                          </a:rPr>
                          <m:t>𝒃</m:t>
                        </m:r>
                      </m:e>
                      <m:sub>
                        <m:r>
                          <a:rPr lang="en-US" altLang="zh-CN" sz="2800" b="1" i="1">
                            <a:latin typeface="Cambria Math"/>
                          </a:rPr>
                          <m:t>𝒊𝒋</m:t>
                        </m:r>
                      </m:sub>
                    </m:sSub>
                    <m:r>
                      <a:rPr lang="en-US" altLang="zh-CN" sz="2800" b="1" i="0" smtClean="0">
                        <a:latin typeface="Cambria Math"/>
                      </a:rPr>
                      <m:t>)</m:t>
                    </m:r>
                  </m:oMath>
                </a14:m>
                <a:r>
                  <a:rPr lang="en-US" altLang="zh-CN" sz="2800" b="1" dirty="0" smtClean="0">
                    <a:latin typeface="Times New Roman" pitchFamily="18" charset="0"/>
                    <a:ea typeface="华文楷体" pitchFamily="2" charset="-122"/>
                    <a:cs typeface="Times New Roman" pitchFamily="18" charset="0"/>
                    <a:sym typeface="Wingdings" pitchFamily="2" charset="2"/>
                  </a:rPr>
                  <a:t>.</a:t>
                </a:r>
                <a:endParaRPr lang="en-US" altLang="zh-CN" sz="2800" b="1" dirty="0">
                  <a:latin typeface="Times New Roman" pitchFamily="18" charset="0"/>
                  <a:ea typeface="华文楷体" pitchFamily="2" charset="-122"/>
                  <a:cs typeface="Times New Roman" pitchFamily="18" charset="0"/>
                  <a:sym typeface="Wingdings" pitchFamily="2" charset="2"/>
                </a:endParaRPr>
              </a:p>
              <a:p>
                <a:pPr>
                  <a:defRPr/>
                </a:pPr>
                <a:r>
                  <a:rPr lang="zh-CN" altLang="en-US" sz="2800" b="1" dirty="0">
                    <a:latin typeface="Times New Roman" pitchFamily="18" charset="0"/>
                    <a:ea typeface="华文楷体" pitchFamily="2" charset="-122"/>
                    <a:cs typeface="Times New Roman" pitchFamily="18" charset="0"/>
                    <a:sym typeface="Wingdings" pitchFamily="2" charset="2"/>
                  </a:rPr>
                  <a:t>        可以利用上面定义的运算求任意两点间的最短距离。</a:t>
                </a:r>
              </a:p>
              <a:p>
                <a:pPr indent="720000">
                  <a:defRPr/>
                </a:pPr>
                <a:r>
                  <a:rPr lang="zh-CN" altLang="en-US" sz="2800" b="1" dirty="0">
                    <a:latin typeface="Times New Roman" pitchFamily="18" charset="0"/>
                    <a:ea typeface="华文楷体" pitchFamily="2" charset="-122"/>
                    <a:cs typeface="Times New Roman" pitchFamily="18" charset="0"/>
                    <a:sym typeface="Wingdings" pitchFamily="2" charset="2"/>
                  </a:rPr>
                  <a:t>已知</a:t>
                </a:r>
                <a14:m>
                  <m:oMath xmlns:m="http://schemas.openxmlformats.org/officeDocument/2006/math">
                    <m:r>
                      <a:rPr lang="en-US" altLang="zh-CN" sz="2800" b="1" i="1">
                        <a:latin typeface="Cambria Math"/>
                      </a:rPr>
                      <m:t>𝒏</m:t>
                    </m:r>
                  </m:oMath>
                </a14:m>
                <a:r>
                  <a:rPr lang="zh-CN" altLang="en-US" sz="2800" b="1" dirty="0">
                    <a:latin typeface="Times New Roman" pitchFamily="18" charset="0"/>
                    <a:ea typeface="华文楷体" pitchFamily="2" charset="-122"/>
                    <a:cs typeface="Times New Roman" pitchFamily="18" charset="0"/>
                    <a:sym typeface="Wingdings" pitchFamily="2" charset="2"/>
                  </a:rPr>
                  <a:t>阶加权简单</a:t>
                </a:r>
                <a:r>
                  <a:rPr lang="zh-CN" altLang="en-US" sz="2800" b="1" dirty="0" smtClean="0">
                    <a:latin typeface="Times New Roman" pitchFamily="18" charset="0"/>
                    <a:ea typeface="华文楷体" pitchFamily="2" charset="-122"/>
                    <a:cs typeface="Times New Roman" pitchFamily="18" charset="0"/>
                    <a:sym typeface="Wingdings" pitchFamily="2" charset="2"/>
                  </a:rPr>
                  <a:t>图</a:t>
                </a:r>
                <a14:m>
                  <m:oMath xmlns:m="http://schemas.openxmlformats.org/officeDocument/2006/math">
                    <m:r>
                      <a:rPr lang="en-US" altLang="zh-CN" sz="2800" b="1" i="1" dirty="0">
                        <a:latin typeface="Cambria Math"/>
                        <a:ea typeface="华文楷体" pitchFamily="2" charset="-122"/>
                        <a:cs typeface="Times New Roman" pitchFamily="18" charset="0"/>
                        <a:sym typeface="Wingdings" pitchFamily="2" charset="2"/>
                      </a:rPr>
                      <m:t>𝑮</m:t>
                    </m:r>
                    <m:r>
                      <a:rPr lang="en-US" altLang="zh-CN" sz="2800" b="1" i="1">
                        <a:latin typeface="Cambria Math"/>
                      </a:rPr>
                      <m:t> </m:t>
                    </m:r>
                  </m:oMath>
                </a14:m>
                <a:r>
                  <a:rPr lang="zh-CN" altLang="en-US" sz="2800" b="1" dirty="0" smtClean="0">
                    <a:latin typeface="Times New Roman" pitchFamily="18" charset="0"/>
                    <a:ea typeface="华文楷体" pitchFamily="2" charset="-122"/>
                    <a:cs typeface="Times New Roman" pitchFamily="18" charset="0"/>
                    <a:sym typeface="Wingdings" pitchFamily="2" charset="2"/>
                  </a:rPr>
                  <a:t>，</a:t>
                </a:r>
                <a:r>
                  <a:rPr lang="zh-CN" altLang="en-US" sz="2800" b="1" dirty="0">
                    <a:latin typeface="Times New Roman" pitchFamily="18" charset="0"/>
                    <a:ea typeface="华文楷体" pitchFamily="2" charset="-122"/>
                    <a:cs typeface="Times New Roman" pitchFamily="18" charset="0"/>
                    <a:sym typeface="Wingdings" pitchFamily="2" charset="2"/>
                  </a:rPr>
                  <a:t>设</a:t>
                </a:r>
                <a14:m>
                  <m:oMath xmlns:m="http://schemas.openxmlformats.org/officeDocument/2006/math">
                    <m:r>
                      <a:rPr lang="en-US" altLang="zh-CN" sz="2800" b="1" i="1">
                        <a:latin typeface="Cambria Math"/>
                      </a:rPr>
                      <m:t>𝑫</m:t>
                    </m:r>
                    <m:r>
                      <a:rPr lang="en-US" altLang="zh-CN" sz="2800" b="1">
                        <a:latin typeface="Cambria Math"/>
                      </a:rPr>
                      <m:t>=</m:t>
                    </m:r>
                    <m:sSub>
                      <m:sSubPr>
                        <m:ctrlPr>
                          <a:rPr lang="en-US" altLang="zh-CN" sz="2800" b="1" i="1">
                            <a:latin typeface="Cambria Math"/>
                          </a:rPr>
                        </m:ctrlPr>
                      </m:sSubPr>
                      <m:e>
                        <m:r>
                          <a:rPr lang="en-US" altLang="zh-CN" sz="2800" b="1">
                            <a:latin typeface="Cambria Math"/>
                          </a:rPr>
                          <m:t>(</m:t>
                        </m:r>
                        <m:sSub>
                          <m:sSubPr>
                            <m:ctrlPr>
                              <a:rPr lang="en-US" altLang="zh-CN" sz="2800" b="1" i="1">
                                <a:latin typeface="Cambria Math"/>
                              </a:rPr>
                            </m:ctrlPr>
                          </m:sSubPr>
                          <m:e>
                            <m:r>
                              <a:rPr lang="en-US" altLang="zh-CN" sz="2800" b="1" i="1">
                                <a:latin typeface="Cambria Math"/>
                              </a:rPr>
                              <m:t>𝒅</m:t>
                            </m:r>
                          </m:e>
                          <m:sub>
                            <m:r>
                              <a:rPr lang="en-US" altLang="zh-CN" sz="2800" b="1" i="1">
                                <a:latin typeface="Cambria Math"/>
                              </a:rPr>
                              <m:t>𝒊𝒋</m:t>
                            </m:r>
                          </m:sub>
                        </m:sSub>
                        <m:r>
                          <a:rPr lang="en-US" altLang="zh-CN" sz="2800" b="1">
                            <a:latin typeface="Cambria Math"/>
                          </a:rPr>
                          <m:t>)</m:t>
                        </m:r>
                      </m:e>
                      <m:sub>
                        <m:r>
                          <a:rPr lang="en-US" altLang="zh-CN" sz="2800" b="1" i="1">
                            <a:latin typeface="Cambria Math"/>
                          </a:rPr>
                          <m:t>𝒎</m:t>
                        </m:r>
                        <m:r>
                          <a:rPr lang="en-US" altLang="zh-CN" sz="2800" b="1" i="1">
                            <a:latin typeface="Cambria Math"/>
                            <a:ea typeface="Cambria Math"/>
                          </a:rPr>
                          <m:t>×</m:t>
                        </m:r>
                        <m:r>
                          <a:rPr lang="en-US" altLang="zh-CN" sz="2800" b="1" i="1">
                            <a:latin typeface="Cambria Math"/>
                            <a:ea typeface="Cambria Math"/>
                          </a:rPr>
                          <m:t>𝒏</m:t>
                        </m:r>
                      </m:sub>
                    </m:sSub>
                  </m:oMath>
                </a14:m>
                <a:r>
                  <a:rPr lang="zh-CN" altLang="en-US" sz="2800" b="1" dirty="0">
                    <a:latin typeface="Times New Roman" pitchFamily="18" charset="0"/>
                    <a:ea typeface="华文楷体" pitchFamily="2" charset="-122"/>
                    <a:cs typeface="Times New Roman" pitchFamily="18" charset="0"/>
                    <a:sym typeface="Wingdings" pitchFamily="2" charset="2"/>
                  </a:rPr>
                  <a:t>是</a:t>
                </a:r>
                <a:r>
                  <a:rPr lang="zh-CN" altLang="en-US" sz="2800" b="1" dirty="0" smtClean="0">
                    <a:latin typeface="Times New Roman" pitchFamily="18" charset="0"/>
                    <a:ea typeface="华文楷体" pitchFamily="2" charset="-122"/>
                    <a:cs typeface="Times New Roman" pitchFamily="18" charset="0"/>
                    <a:sym typeface="Wingdings" pitchFamily="2" charset="2"/>
                  </a:rPr>
                  <a:t>图</a:t>
                </a:r>
                <a14:m>
                  <m:oMath xmlns:m="http://schemas.openxmlformats.org/officeDocument/2006/math">
                    <m:r>
                      <a:rPr lang="en-US" altLang="zh-CN" sz="2800" b="1" i="1" dirty="0">
                        <a:latin typeface="Cambria Math"/>
                        <a:ea typeface="华文楷体" pitchFamily="2" charset="-122"/>
                        <a:cs typeface="Times New Roman" pitchFamily="18" charset="0"/>
                        <a:sym typeface="Wingdings" pitchFamily="2" charset="2"/>
                      </a:rPr>
                      <m:t>𝑮</m:t>
                    </m:r>
                  </m:oMath>
                </a14:m>
                <a:r>
                  <a:rPr lang="zh-CN" altLang="en-US" sz="2800" b="1" dirty="0" smtClean="0">
                    <a:latin typeface="Times New Roman" pitchFamily="18" charset="0"/>
                    <a:ea typeface="华文楷体" pitchFamily="2" charset="-122"/>
                    <a:cs typeface="Times New Roman" pitchFamily="18" charset="0"/>
                    <a:sym typeface="Wingdings" pitchFamily="2" charset="2"/>
                  </a:rPr>
                  <a:t>的</a:t>
                </a:r>
                <a:r>
                  <a:rPr lang="zh-CN" altLang="en-US" sz="2800" b="1" dirty="0">
                    <a:latin typeface="Times New Roman" pitchFamily="18" charset="0"/>
                    <a:ea typeface="华文楷体" pitchFamily="2" charset="-122"/>
                    <a:cs typeface="Times New Roman" pitchFamily="18" charset="0"/>
                    <a:sym typeface="Wingdings" pitchFamily="2" charset="2"/>
                  </a:rPr>
                  <a:t>边权矩阵，即</a:t>
                </a:r>
                <a14:m>
                  <m:oMath xmlns:m="http://schemas.openxmlformats.org/officeDocument/2006/math">
                    <m:sSub>
                      <m:sSubPr>
                        <m:ctrlPr>
                          <a:rPr lang="en-US" altLang="zh-CN" sz="2800" b="1" i="1">
                            <a:latin typeface="Cambria Math"/>
                          </a:rPr>
                        </m:ctrlPr>
                      </m:sSubPr>
                      <m:e>
                        <m:r>
                          <a:rPr lang="en-US" altLang="zh-CN" sz="2800" b="1" i="1">
                            <a:latin typeface="Cambria Math"/>
                          </a:rPr>
                          <m:t>𝒅</m:t>
                        </m:r>
                      </m:e>
                      <m:sub>
                        <m:r>
                          <a:rPr lang="en-US" altLang="zh-CN" sz="2800" b="1" i="1">
                            <a:latin typeface="Cambria Math"/>
                          </a:rPr>
                          <m:t>𝒊𝒋</m:t>
                        </m:r>
                      </m:sub>
                    </m:sSub>
                    <m:r>
                      <a:rPr lang="en-US" altLang="zh-CN" sz="2800" b="1" i="1" smtClean="0">
                        <a:latin typeface="Cambria Math"/>
                      </a:rPr>
                      <m:t>=</m:t>
                    </m:r>
                    <m:r>
                      <a:rPr lang="zh-CN" altLang="en-US" sz="2800" b="1" i="1">
                        <a:latin typeface="Cambria Math"/>
                      </a:rPr>
                      <m:t>𝝎</m:t>
                    </m:r>
                    <m:r>
                      <a:rPr lang="en-US" altLang="zh-CN" sz="2800" b="1" i="1" smtClean="0">
                        <a:latin typeface="Cambria Math"/>
                      </a:rPr>
                      <m:t>(</m:t>
                    </m:r>
                    <m:r>
                      <a:rPr lang="en-US" altLang="zh-CN" sz="2800" b="1" i="1" smtClean="0">
                        <a:latin typeface="Cambria Math"/>
                      </a:rPr>
                      <m:t>𝒊</m:t>
                    </m:r>
                    <m:r>
                      <a:rPr lang="en-US" altLang="zh-CN" sz="2800" b="1" i="1" smtClean="0">
                        <a:latin typeface="Cambria Math"/>
                      </a:rPr>
                      <m:t>,</m:t>
                    </m:r>
                    <m:r>
                      <a:rPr lang="en-US" altLang="zh-CN" sz="2800" b="1" i="1" smtClean="0">
                        <a:latin typeface="Cambria Math"/>
                      </a:rPr>
                      <m:t>𝒋</m:t>
                    </m:r>
                    <m:r>
                      <a:rPr lang="en-US" altLang="zh-CN" sz="2800" b="1" i="1" smtClean="0">
                        <a:latin typeface="Cambria Math"/>
                      </a:rPr>
                      <m:t>)</m:t>
                    </m:r>
                  </m:oMath>
                </a14:m>
                <a:r>
                  <a:rPr lang="zh-CN" altLang="en-US" sz="2800" b="1" dirty="0" smtClean="0">
                    <a:latin typeface="Times New Roman" pitchFamily="18" charset="0"/>
                    <a:ea typeface="华文楷体" pitchFamily="2" charset="-122"/>
                    <a:cs typeface="Times New Roman" pitchFamily="18" charset="0"/>
                    <a:sym typeface="Wingdings" pitchFamily="2" charset="2"/>
                  </a:rPr>
                  <a:t>（若</a:t>
                </a:r>
                <a14:m>
                  <m:oMath xmlns:m="http://schemas.openxmlformats.org/officeDocument/2006/math">
                    <m:r>
                      <a:rPr lang="en-US" altLang="zh-CN" sz="2800" b="1" i="1" dirty="0">
                        <a:latin typeface="Cambria Math"/>
                        <a:ea typeface="华文楷体" pitchFamily="2" charset="-122"/>
                        <a:cs typeface="Times New Roman" pitchFamily="18" charset="0"/>
                        <a:sym typeface="Wingdings" pitchFamily="2" charset="2"/>
                      </a:rPr>
                      <m:t>𝑮</m:t>
                    </m:r>
                  </m:oMath>
                </a14:m>
                <a:r>
                  <a:rPr lang="zh-CN" altLang="en-US" sz="2800" b="1" dirty="0" smtClean="0">
                    <a:latin typeface="Times New Roman" pitchFamily="18" charset="0"/>
                    <a:ea typeface="华文楷体" pitchFamily="2" charset="-122"/>
                    <a:cs typeface="Times New Roman" pitchFamily="18" charset="0"/>
                    <a:sym typeface="Wingdings" pitchFamily="2" charset="2"/>
                  </a:rPr>
                  <a:t>是</a:t>
                </a:r>
                <a:r>
                  <a:rPr lang="zh-CN" altLang="en-US" sz="2800" b="1" dirty="0">
                    <a:latin typeface="Times New Roman" pitchFamily="18" charset="0"/>
                    <a:ea typeface="华文楷体" pitchFamily="2" charset="-122"/>
                    <a:cs typeface="Times New Roman" pitchFamily="18" charset="0"/>
                    <a:sym typeface="Wingdings" pitchFamily="2" charset="2"/>
                  </a:rPr>
                  <a:t>有向图，则</a:t>
                </a:r>
                <a14:m>
                  <m:oMath xmlns:m="http://schemas.openxmlformats.org/officeDocument/2006/math">
                    <m:sSub>
                      <m:sSubPr>
                        <m:ctrlPr>
                          <a:rPr lang="en-US" altLang="zh-CN" sz="2800" b="1" i="1">
                            <a:latin typeface="Cambria Math"/>
                          </a:rPr>
                        </m:ctrlPr>
                      </m:sSubPr>
                      <m:e>
                        <m:r>
                          <a:rPr lang="en-US" altLang="zh-CN" sz="2800" b="1" i="1">
                            <a:latin typeface="Cambria Math"/>
                          </a:rPr>
                          <m:t>𝒅</m:t>
                        </m:r>
                      </m:e>
                      <m:sub>
                        <m:r>
                          <a:rPr lang="en-US" altLang="zh-CN" sz="2800" b="1" i="1">
                            <a:latin typeface="Cambria Math"/>
                          </a:rPr>
                          <m:t>𝒊𝒋</m:t>
                        </m:r>
                      </m:sub>
                    </m:sSub>
                    <m:r>
                      <a:rPr lang="en-US" altLang="zh-CN" sz="2800" b="1" i="1">
                        <a:latin typeface="Cambria Math"/>
                      </a:rPr>
                      <m:t>=</m:t>
                    </m:r>
                    <m:r>
                      <a:rPr lang="zh-CN" altLang="en-US" sz="2800" b="1" i="1">
                        <a:latin typeface="Cambria Math"/>
                      </a:rPr>
                      <m:t>𝝎</m:t>
                    </m:r>
                    <m:r>
                      <a:rPr lang="en-US" altLang="zh-CN" sz="2800" b="1" i="1" smtClean="0">
                        <a:latin typeface="Cambria Math"/>
                      </a:rPr>
                      <m:t>&lt;</m:t>
                    </m:r>
                    <m:r>
                      <a:rPr lang="en-US" altLang="zh-CN" sz="2800" b="1" i="1">
                        <a:latin typeface="Cambria Math"/>
                      </a:rPr>
                      <m:t>𝒊</m:t>
                    </m:r>
                    <m:r>
                      <a:rPr lang="en-US" altLang="zh-CN" sz="2800" b="1" i="1">
                        <a:latin typeface="Cambria Math"/>
                      </a:rPr>
                      <m:t>,</m:t>
                    </m:r>
                    <m:r>
                      <a:rPr lang="en-US" altLang="zh-CN" sz="2800" b="1" i="1">
                        <a:latin typeface="Cambria Math"/>
                      </a:rPr>
                      <m:t>𝒋</m:t>
                    </m:r>
                    <m:r>
                      <a:rPr lang="en-US" altLang="zh-CN" sz="2800" b="1" i="1" smtClean="0">
                        <a:latin typeface="Cambria Math"/>
                      </a:rPr>
                      <m:t>&gt;</m:t>
                    </m:r>
                  </m:oMath>
                </a14:m>
                <a:r>
                  <a:rPr lang="en-US" altLang="zh-CN" sz="2800" b="1" dirty="0">
                    <a:latin typeface="Times New Roman" pitchFamily="18" charset="0"/>
                    <a:ea typeface="华文楷体" pitchFamily="2" charset="-122"/>
                    <a:cs typeface="Times New Roman" pitchFamily="18" charset="0"/>
                    <a:sym typeface="Wingdings" pitchFamily="2" charset="2"/>
                  </a:rPr>
                  <a:t>),</a:t>
                </a:r>
                <a:r>
                  <a:rPr lang="zh-CN" altLang="en-US" sz="2800" b="1" dirty="0">
                    <a:latin typeface="Times New Roman" pitchFamily="18" charset="0"/>
                    <a:ea typeface="华文楷体" pitchFamily="2" charset="-122"/>
                    <a:cs typeface="Times New Roman" pitchFamily="18" charset="0"/>
                    <a:sym typeface="Wingdings" pitchFamily="2" charset="2"/>
                  </a:rPr>
                  <a:t>若结点</a:t>
                </a:r>
                <a14:m>
                  <m:oMath xmlns:m="http://schemas.openxmlformats.org/officeDocument/2006/math">
                    <m:r>
                      <a:rPr lang="en-US" altLang="zh-CN" sz="2800" b="1" i="1">
                        <a:latin typeface="Cambria Math"/>
                      </a:rPr>
                      <m:t>𝒊</m:t>
                    </m:r>
                  </m:oMath>
                </a14:m>
                <a:r>
                  <a:rPr lang="zh-CN" altLang="en-US" sz="2800" b="1" dirty="0">
                    <a:latin typeface="Times New Roman" pitchFamily="18" charset="0"/>
                    <a:ea typeface="华文楷体" pitchFamily="2" charset="-122"/>
                    <a:cs typeface="Times New Roman" pitchFamily="18" charset="0"/>
                    <a:sym typeface="Wingdings" pitchFamily="2" charset="2"/>
                  </a:rPr>
                  <a:t>到结点 </a:t>
                </a:r>
                <a14:m>
                  <m:oMath xmlns:m="http://schemas.openxmlformats.org/officeDocument/2006/math">
                    <m:r>
                      <a:rPr lang="en-US" altLang="zh-CN" sz="2800" b="1" i="1" smtClean="0">
                        <a:latin typeface="Cambria Math"/>
                      </a:rPr>
                      <m:t>𝒋</m:t>
                    </m:r>
                  </m:oMath>
                </a14:m>
                <a:r>
                  <a:rPr lang="zh-CN" altLang="en-US" sz="2800" b="1" dirty="0">
                    <a:latin typeface="Times New Roman" pitchFamily="18" charset="0"/>
                    <a:ea typeface="华文楷体" pitchFamily="2" charset="-122"/>
                    <a:cs typeface="Times New Roman" pitchFamily="18" charset="0"/>
                    <a:sym typeface="Wingdings" pitchFamily="2" charset="2"/>
                  </a:rPr>
                  <a:t>无边相连时，则取</a:t>
                </a:r>
                <a14:m>
                  <m:oMath xmlns:m="http://schemas.openxmlformats.org/officeDocument/2006/math">
                    <m:sSub>
                      <m:sSubPr>
                        <m:ctrlPr>
                          <a:rPr lang="en-US" altLang="zh-CN" sz="2800" b="1" i="1">
                            <a:latin typeface="Cambria Math"/>
                          </a:rPr>
                        </m:ctrlPr>
                      </m:sSubPr>
                      <m:e>
                        <m:r>
                          <a:rPr lang="en-US" altLang="zh-CN" sz="2800" b="1" i="1">
                            <a:latin typeface="Cambria Math"/>
                          </a:rPr>
                          <m:t>𝒅</m:t>
                        </m:r>
                      </m:e>
                      <m:sub>
                        <m:r>
                          <a:rPr lang="en-US" altLang="zh-CN" sz="2800" b="1" i="1">
                            <a:latin typeface="Cambria Math"/>
                          </a:rPr>
                          <m:t>𝒊𝒋</m:t>
                        </m:r>
                      </m:sub>
                    </m:sSub>
                    <m:r>
                      <a:rPr lang="en-US" altLang="zh-CN" sz="2800" b="1" i="1">
                        <a:latin typeface="Cambria Math"/>
                      </a:rPr>
                      <m:t>=</m:t>
                    </m:r>
                    <m:r>
                      <a:rPr lang="en-US" altLang="zh-CN" sz="2800" b="1" i="1" smtClean="0">
                        <a:latin typeface="Cambria Math"/>
                        <a:ea typeface="Cambria Math"/>
                      </a:rPr>
                      <m:t>∞</m:t>
                    </m:r>
                  </m:oMath>
                </a14:m>
                <a:r>
                  <a:rPr lang="zh-CN" altLang="en-US" sz="2800" b="1" dirty="0">
                    <a:latin typeface="Times New Roman" pitchFamily="18" charset="0"/>
                    <a:ea typeface="华文楷体" pitchFamily="2" charset="-122"/>
                    <a:cs typeface="Times New Roman" pitchFamily="18" charset="0"/>
                    <a:sym typeface="Wingdings" pitchFamily="2" charset="2"/>
                  </a:rPr>
                  <a:t>。然后依次计算出矩阵</a:t>
                </a:r>
                <a14:m>
                  <m:oMath xmlns:m="http://schemas.openxmlformats.org/officeDocument/2006/math">
                    <m:sSup>
                      <m:sSupPr>
                        <m:ctrlPr>
                          <a:rPr lang="en-US" altLang="zh-CN" sz="2800" b="1" i="1" smtClean="0">
                            <a:latin typeface="Cambria Math"/>
                          </a:rPr>
                        </m:ctrlPr>
                      </m:sSupPr>
                      <m:e>
                        <m:r>
                          <a:rPr lang="en-US" altLang="zh-CN" sz="2800" b="1" i="1" smtClean="0">
                            <a:latin typeface="Cambria Math"/>
                          </a:rPr>
                          <m:t>𝑫</m:t>
                        </m:r>
                      </m:e>
                      <m:sup>
                        <m:r>
                          <a:rPr lang="en-US" altLang="zh-CN" sz="2800" b="1" i="1" smtClean="0">
                            <a:latin typeface="Cambria Math"/>
                          </a:rPr>
                          <m:t>[</m:t>
                        </m:r>
                        <m:r>
                          <a:rPr lang="en-US" altLang="zh-CN" sz="2800" b="1" i="1" smtClean="0">
                            <a:latin typeface="Cambria Math"/>
                          </a:rPr>
                          <m:t>𝟐</m:t>
                        </m:r>
                        <m:r>
                          <a:rPr lang="en-US" altLang="zh-CN" sz="2800" b="1" i="1" smtClean="0">
                            <a:latin typeface="Cambria Math"/>
                          </a:rPr>
                          <m:t>]</m:t>
                        </m:r>
                      </m:sup>
                    </m:sSup>
                    <m:r>
                      <a:rPr lang="en-US" altLang="zh-CN" sz="2800" b="1" i="1" smtClean="0">
                        <a:latin typeface="Cambria Math"/>
                      </a:rPr>
                      <m:t>,</m:t>
                    </m:r>
                    <m:sSup>
                      <m:sSupPr>
                        <m:ctrlPr>
                          <a:rPr lang="en-US" altLang="zh-CN" sz="2800" b="1" i="1">
                            <a:latin typeface="Cambria Math"/>
                          </a:rPr>
                        </m:ctrlPr>
                      </m:sSupPr>
                      <m:e>
                        <m:r>
                          <a:rPr lang="en-US" altLang="zh-CN" sz="2800" b="1" i="1">
                            <a:latin typeface="Cambria Math"/>
                          </a:rPr>
                          <m:t>𝑫</m:t>
                        </m:r>
                      </m:e>
                      <m:sup>
                        <m:r>
                          <a:rPr lang="en-US" altLang="zh-CN" sz="2800" b="1" i="1">
                            <a:latin typeface="Cambria Math"/>
                          </a:rPr>
                          <m:t>[</m:t>
                        </m:r>
                        <m:r>
                          <a:rPr lang="en-US" altLang="zh-CN" sz="2800" b="1" i="1" smtClean="0">
                            <a:latin typeface="Cambria Math"/>
                          </a:rPr>
                          <m:t>𝟑</m:t>
                        </m:r>
                        <m:r>
                          <a:rPr lang="en-US" altLang="zh-CN" sz="2800" b="1" i="1">
                            <a:latin typeface="Cambria Math"/>
                          </a:rPr>
                          <m:t>]</m:t>
                        </m:r>
                      </m:sup>
                    </m:sSup>
                  </m:oMath>
                </a14:m>
                <a:r>
                  <a:rPr lang="en-US" altLang="zh-CN" sz="2800" b="1" dirty="0" smtClean="0">
                    <a:latin typeface="Times New Roman" pitchFamily="18" charset="0"/>
                    <a:ea typeface="华文楷体" pitchFamily="2" charset="-122"/>
                    <a:cs typeface="Times New Roman" pitchFamily="18" charset="0"/>
                  </a:rPr>
                  <a:t>,</a:t>
                </a:r>
                <a14:m>
                  <m:oMath xmlns:m="http://schemas.openxmlformats.org/officeDocument/2006/math">
                    <m:sSup>
                      <m:sSupPr>
                        <m:ctrlPr>
                          <a:rPr lang="en-US" altLang="zh-CN" sz="2800" b="1" i="1">
                            <a:latin typeface="Cambria Math"/>
                          </a:rPr>
                        </m:ctrlPr>
                      </m:sSupPr>
                      <m:e>
                        <m:r>
                          <a:rPr lang="en-US" altLang="zh-CN" sz="2800" b="1" i="1" smtClean="0">
                            <a:latin typeface="Cambria Math"/>
                            <a:ea typeface="Cambria Math"/>
                          </a:rPr>
                          <m:t>⋯,</m:t>
                        </m:r>
                        <m:r>
                          <a:rPr lang="en-US" altLang="zh-CN" sz="2800" b="1" i="1">
                            <a:latin typeface="Cambria Math"/>
                          </a:rPr>
                          <m:t>𝑫</m:t>
                        </m:r>
                      </m:e>
                      <m:sup>
                        <m:r>
                          <a:rPr lang="en-US" altLang="zh-CN" sz="2800" b="1" i="1">
                            <a:latin typeface="Cambria Math"/>
                          </a:rPr>
                          <m:t>[</m:t>
                        </m:r>
                        <m:r>
                          <a:rPr lang="en-US" altLang="zh-CN" sz="2800" b="1" i="1" smtClean="0">
                            <a:latin typeface="Cambria Math"/>
                          </a:rPr>
                          <m:t>𝒏</m:t>
                        </m:r>
                        <m:r>
                          <a:rPr lang="en-US" altLang="zh-CN" sz="2800" b="1" i="1">
                            <a:latin typeface="Cambria Math"/>
                          </a:rPr>
                          <m:t>]</m:t>
                        </m:r>
                      </m:sup>
                    </m:sSup>
                    <m:r>
                      <a:rPr lang="en-US" altLang="zh-CN" sz="2800" b="1" i="1">
                        <a:latin typeface="Cambria Math"/>
                      </a:rPr>
                      <m:t> </m:t>
                    </m:r>
                  </m:oMath>
                </a14:m>
                <a:r>
                  <a:rPr lang="zh-CN" altLang="en-US" sz="2800" b="1" dirty="0" smtClean="0">
                    <a:latin typeface="Times New Roman" pitchFamily="18" charset="0"/>
                    <a:ea typeface="华文楷体" pitchFamily="2" charset="-122"/>
                    <a:cs typeface="Times New Roman" pitchFamily="18" charset="0"/>
                    <a:sym typeface="Wingdings" pitchFamily="2" charset="2"/>
                  </a:rPr>
                  <a:t>及</a:t>
                </a:r>
                <a14:m>
                  <m:oMath xmlns:m="http://schemas.openxmlformats.org/officeDocument/2006/math">
                    <m:r>
                      <a:rPr lang="en-US" altLang="zh-CN" sz="2800" b="1" i="1" dirty="0" smtClean="0">
                        <a:latin typeface="Cambria Math"/>
                        <a:ea typeface="华文楷体" pitchFamily="2" charset="-122"/>
                        <a:cs typeface="Times New Roman" pitchFamily="18" charset="0"/>
                        <a:sym typeface="Wingdings" pitchFamily="2" charset="2"/>
                      </a:rPr>
                      <m:t>𝑺</m:t>
                    </m:r>
                  </m:oMath>
                </a14:m>
                <a:r>
                  <a:rPr lang="zh-CN" altLang="en-US" sz="2800" b="1" dirty="0" smtClean="0">
                    <a:latin typeface="Times New Roman" pitchFamily="18" charset="0"/>
                    <a:ea typeface="华文楷体" pitchFamily="2" charset="-122"/>
                    <a:cs typeface="Times New Roman" pitchFamily="18" charset="0"/>
                    <a:sym typeface="Wingdings" pitchFamily="2" charset="2"/>
                  </a:rPr>
                  <a:t>。</a:t>
                </a:r>
                <a:endParaRPr lang="zh-CN" altLang="en-US" sz="2800" dirty="0">
                  <a:latin typeface="Times New Roman" pitchFamily="18" charset="0"/>
                  <a:ea typeface="华文楷体" pitchFamily="2" charset="-122"/>
                  <a:cs typeface="Times New Roman"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55574" y="528699"/>
                <a:ext cx="8664897" cy="5176738"/>
              </a:xfrm>
              <a:prstGeom prst="rect">
                <a:avLst/>
              </a:prstGeom>
              <a:blipFill rotWithShape="1">
                <a:blip r:embed="rId2"/>
                <a:stretch>
                  <a:fillRect l="-1478" t="-1178" b="-2356"/>
                </a:stretch>
              </a:blipFill>
            </p:spPr>
            <p:txBody>
              <a:bodyPr/>
              <a:lstStyle/>
              <a:p>
                <a:r>
                  <a:rPr lang="zh-CN" altLang="en-US">
                    <a:noFill/>
                  </a:rPr>
                  <a:t> </a:t>
                </a:r>
              </a:p>
            </p:txBody>
          </p:sp>
        </mc:Fallback>
      </mc:AlternateContent>
      <p:sp>
        <p:nvSpPr>
          <p:cNvPr id="2" name="日期占位符 1"/>
          <p:cNvSpPr>
            <a:spLocks noGrp="1"/>
          </p:cNvSpPr>
          <p:nvPr>
            <p:ph type="dt" sz="half" idx="10"/>
          </p:nvPr>
        </p:nvSpPr>
        <p:spPr/>
        <p:txBody>
          <a:bodyPr/>
          <a:lstStyle/>
          <a:p>
            <a:fld id="{D00D5641-87A5-4F28-9E44-B9F034DF3DC5}" type="datetime3">
              <a:rPr lang="zh-CN" altLang="en-US" smtClean="0"/>
              <a:t>2016年7月13日星期三</a:t>
            </a:fld>
            <a:endParaRPr lang="zh-CN" altLang="en-US"/>
          </a:p>
        </p:txBody>
      </p:sp>
      <p:sp>
        <p:nvSpPr>
          <p:cNvPr id="3" name="页脚占位符 2"/>
          <p:cNvSpPr>
            <a:spLocks noGrp="1"/>
          </p:cNvSpPr>
          <p:nvPr>
            <p:ph type="ftr" sz="quarter" idx="11"/>
          </p:nvPr>
        </p:nvSpPr>
        <p:spPr/>
        <p:txBody>
          <a:bodyPr/>
          <a:lstStyle/>
          <a:p>
            <a:r>
              <a:rPr lang="zh-CN" altLang="en-US" smtClean="0"/>
              <a:t>重庆邮电大学                      理学院           </a:t>
            </a:r>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25</a:t>
            </a:fld>
            <a:endParaRPr lang="zh-CN" altLang="en-US"/>
          </a:p>
        </p:txBody>
      </p:sp>
    </p:spTree>
    <p:extLst>
      <p:ext uri="{BB962C8B-B14F-4D97-AF65-F5344CB8AC3E}">
        <p14:creationId xmlns:p14="http://schemas.microsoft.com/office/powerpoint/2010/main" val="22494249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273" name="Rectangle 3"/>
              <p:cNvSpPr>
                <a:spLocks noGrp="1" noRot="1" noChangeArrowheads="1"/>
              </p:cNvSpPr>
              <p:nvPr>
                <p:ph type="body" sz="half" idx="1"/>
              </p:nvPr>
            </p:nvSpPr>
            <p:spPr>
              <a:xfrm>
                <a:off x="71438" y="214313"/>
                <a:ext cx="8893050" cy="6022999"/>
              </a:xfrm>
            </p:spPr>
            <p:txBody>
              <a:bodyPr>
                <a:normAutofit fontScale="92500"/>
              </a:bodyPr>
              <a:lstStyle/>
              <a:p>
                <a:pPr marL="0" indent="0">
                  <a:spcBef>
                    <a:spcPts val="300"/>
                  </a:spcBef>
                  <a:buNone/>
                  <a:defRPr/>
                </a:pPr>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其中 </a:t>
                </a:r>
                <a14:m>
                  <m:oMath xmlns:m="http://schemas.openxmlformats.org/officeDocument/2006/math">
                    <m:sSup>
                      <m:sSupPr>
                        <m:ctrlPr>
                          <a:rPr lang="en-US" altLang="zh-CN" sz="2800" b="1" i="1">
                            <a:latin typeface="Cambria Math"/>
                          </a:rPr>
                        </m:ctrlPr>
                      </m:sSupPr>
                      <m:e>
                        <m:r>
                          <a:rPr lang="en-US" altLang="zh-CN" sz="2800" b="1" i="1">
                            <a:latin typeface="Cambria Math"/>
                          </a:rPr>
                          <m:t>𝑫</m:t>
                        </m:r>
                      </m:e>
                      <m:sup>
                        <m:r>
                          <a:rPr lang="en-US" altLang="zh-CN" sz="2800" b="1" i="1">
                            <a:latin typeface="Cambria Math"/>
                          </a:rPr>
                          <m:t>[</m:t>
                        </m:r>
                        <m:r>
                          <a:rPr lang="en-US" altLang="zh-CN" sz="2800" b="1" i="1">
                            <a:latin typeface="Cambria Math"/>
                          </a:rPr>
                          <m:t>𝟐</m:t>
                        </m:r>
                        <m:r>
                          <a:rPr lang="en-US" altLang="zh-CN" sz="2800" b="1" i="1">
                            <a:latin typeface="Cambria Math"/>
                          </a:rPr>
                          <m:t>]</m:t>
                        </m:r>
                      </m:sup>
                    </m:sSup>
                    <m:r>
                      <a:rPr lang="en-US" altLang="zh-CN" sz="2800" b="1" i="1" smtClean="0">
                        <a:latin typeface="Cambria Math"/>
                      </a:rPr>
                      <m:t>=</m:t>
                    </m:r>
                    <m:r>
                      <a:rPr lang="en-US" altLang="zh-CN" sz="2800" b="1" i="1" smtClean="0">
                        <a:latin typeface="Cambria Math"/>
                      </a:rPr>
                      <m:t>𝑫</m:t>
                    </m:r>
                    <m:r>
                      <a:rPr lang="en-US" altLang="zh-CN" sz="2800" b="1" i="1" smtClean="0">
                        <a:latin typeface="Cambria Math"/>
                        <a:ea typeface="Cambria Math"/>
                      </a:rPr>
                      <m:t>∗</m:t>
                    </m:r>
                    <m:r>
                      <a:rPr lang="en-US" altLang="zh-CN" sz="2800" b="1" i="1" smtClean="0">
                        <a:latin typeface="Cambria Math"/>
                      </a:rPr>
                      <m:t>𝑫</m:t>
                    </m:r>
                    <m:r>
                      <a:rPr lang="en-US" altLang="zh-CN" sz="2800" b="1" i="1" smtClean="0">
                        <a:latin typeface="Cambria Math"/>
                      </a:rPr>
                      <m:t>=</m:t>
                    </m:r>
                    <m:sSub>
                      <m:sSubPr>
                        <m:ctrlPr>
                          <a:rPr lang="en-US" altLang="zh-CN" sz="2800" b="1" i="1" smtClean="0">
                            <a:latin typeface="Cambria Math"/>
                          </a:rPr>
                        </m:ctrlPr>
                      </m:sSubPr>
                      <m:e>
                        <m:r>
                          <a:rPr lang="en-US" altLang="zh-CN" sz="2800" b="1" i="1">
                            <a:latin typeface="Cambria Math"/>
                          </a:rPr>
                          <m:t>(</m:t>
                        </m:r>
                        <m:sSup>
                          <m:sSupPr>
                            <m:ctrlPr>
                              <a:rPr lang="en-US" altLang="zh-CN" sz="2800" b="1" i="1">
                                <a:latin typeface="Cambria Math"/>
                              </a:rPr>
                            </m:ctrlPr>
                          </m:sSupPr>
                          <m:e>
                            <m:sSub>
                              <m:sSubPr>
                                <m:ctrlPr>
                                  <a:rPr lang="en-US" altLang="zh-CN" sz="2800" b="1" i="1">
                                    <a:latin typeface="Cambria Math"/>
                                  </a:rPr>
                                </m:ctrlPr>
                              </m:sSubPr>
                              <m:e>
                                <m:r>
                                  <a:rPr lang="en-US" altLang="zh-CN" sz="2800" b="1" i="1">
                                    <a:latin typeface="Cambria Math"/>
                                  </a:rPr>
                                  <m:t>𝒅</m:t>
                                </m:r>
                              </m:e>
                              <m:sub>
                                <m:r>
                                  <a:rPr lang="en-US" altLang="zh-CN" sz="2800" b="1" i="1">
                                    <a:latin typeface="Cambria Math"/>
                                  </a:rPr>
                                  <m:t>𝒊𝒋</m:t>
                                </m:r>
                              </m:sub>
                            </m:sSub>
                          </m:e>
                          <m:sup>
                            <m:r>
                              <a:rPr lang="en-US" altLang="zh-CN" sz="2800" b="1" i="1">
                                <a:latin typeface="Cambria Math"/>
                              </a:rPr>
                              <m:t>[</m:t>
                            </m:r>
                            <m:r>
                              <a:rPr lang="en-US" altLang="zh-CN" sz="2800" b="1" i="1">
                                <a:latin typeface="Cambria Math"/>
                              </a:rPr>
                              <m:t>𝟐</m:t>
                            </m:r>
                            <m:r>
                              <a:rPr lang="en-US" altLang="zh-CN" sz="2800" b="1" i="1">
                                <a:latin typeface="Cambria Math"/>
                              </a:rPr>
                              <m:t>]</m:t>
                            </m:r>
                          </m:sup>
                        </m:sSup>
                        <m:r>
                          <a:rPr lang="en-US" altLang="zh-CN" sz="2800" b="1" i="1">
                            <a:latin typeface="Cambria Math"/>
                          </a:rPr>
                          <m:t>)</m:t>
                        </m:r>
                      </m:e>
                      <m:sub>
                        <m:r>
                          <a:rPr lang="en-US" altLang="zh-CN" sz="2800" b="1" i="1" smtClean="0">
                            <a:latin typeface="Cambria Math"/>
                          </a:rPr>
                          <m:t>𝒏</m:t>
                        </m:r>
                        <m:r>
                          <a:rPr lang="en-US" altLang="zh-CN" sz="2800" b="1" i="1" smtClean="0">
                            <a:latin typeface="Cambria Math"/>
                            <a:ea typeface="Cambria Math"/>
                          </a:rPr>
                          <m:t>×</m:t>
                        </m:r>
                        <m:r>
                          <a:rPr lang="en-US" altLang="zh-CN" sz="2800" b="1" i="1" smtClean="0">
                            <a:latin typeface="Cambria Math"/>
                            <a:ea typeface="Cambria Math"/>
                          </a:rPr>
                          <m:t>𝒏</m:t>
                        </m:r>
                      </m:sub>
                    </m:sSub>
                    <m:r>
                      <a:rPr lang="en-US" altLang="zh-CN" sz="2800" b="1" i="1">
                        <a:latin typeface="Cambria Math"/>
                      </a:rPr>
                      <m:t>,</m:t>
                    </m:r>
                  </m:oMath>
                </a14:m>
                <a:endParaRPr kumimoji="1" lang="en-US" altLang="zh-CN" sz="2800" b="1" kern="1200" dirty="0" smtClean="0">
                  <a:latin typeface="Times New Roman" pitchFamily="18" charset="0"/>
                  <a:ea typeface="华文楷体" pitchFamily="2" charset="-122"/>
                  <a:cs typeface="Times New Roman" pitchFamily="18" charset="0"/>
                  <a:sym typeface="Wingdings" pitchFamily="2" charset="2"/>
                </a:endParaRPr>
              </a:p>
              <a:p>
                <a:pPr marL="0" indent="0">
                  <a:spcBef>
                    <a:spcPts val="300"/>
                  </a:spcBef>
                  <a:buNone/>
                  <a:defRPr/>
                </a:pPr>
                <a:r>
                  <a:rPr kumimoji="1" lang="en-US" altLang="zh-CN" sz="2800" b="1" kern="1200" dirty="0" smtClean="0">
                    <a:latin typeface="Times New Roman" pitchFamily="18" charset="0"/>
                    <a:ea typeface="华文楷体" pitchFamily="2" charset="-122"/>
                    <a:cs typeface="Times New Roman" pitchFamily="18" charset="0"/>
                    <a:sym typeface="Wingdings" pitchFamily="2" charset="2"/>
                  </a:rPr>
                  <a:t>       </a:t>
                </a:r>
                <a14:m>
                  <m:oMath xmlns:m="http://schemas.openxmlformats.org/officeDocument/2006/math">
                    <m:sSup>
                      <m:sSupPr>
                        <m:ctrlPr>
                          <a:rPr lang="en-US" altLang="zh-CN" sz="2800" b="1" i="1">
                            <a:latin typeface="Cambria Math"/>
                          </a:rPr>
                        </m:ctrlPr>
                      </m:sSupPr>
                      <m:e>
                        <m:sSub>
                          <m:sSubPr>
                            <m:ctrlPr>
                              <a:rPr lang="en-US" altLang="zh-CN" sz="2800" b="1" i="1">
                                <a:latin typeface="Cambria Math"/>
                              </a:rPr>
                            </m:ctrlPr>
                          </m:sSubPr>
                          <m:e>
                            <m:r>
                              <a:rPr lang="en-US" altLang="zh-CN" sz="2800" b="1" i="1">
                                <a:latin typeface="Cambria Math"/>
                              </a:rPr>
                              <m:t>𝒅</m:t>
                            </m:r>
                          </m:e>
                          <m:sub>
                            <m:r>
                              <a:rPr lang="en-US" altLang="zh-CN" sz="2800" b="1" i="1">
                                <a:latin typeface="Cambria Math"/>
                              </a:rPr>
                              <m:t>𝒊𝒋</m:t>
                            </m:r>
                          </m:sub>
                        </m:sSub>
                      </m:e>
                      <m:sup>
                        <m:r>
                          <a:rPr lang="en-US" altLang="zh-CN" sz="2800" b="1" i="1">
                            <a:latin typeface="Cambria Math"/>
                          </a:rPr>
                          <m:t>[</m:t>
                        </m:r>
                        <m:r>
                          <a:rPr lang="en-US" altLang="zh-CN" sz="2800" b="1" i="1">
                            <a:latin typeface="Cambria Math"/>
                          </a:rPr>
                          <m:t>𝟐</m:t>
                        </m:r>
                        <m:r>
                          <a:rPr lang="en-US" altLang="zh-CN" sz="2800" b="1" i="1">
                            <a:latin typeface="Cambria Math"/>
                          </a:rPr>
                          <m:t>]</m:t>
                        </m:r>
                      </m:sup>
                    </m:sSup>
                    <m:r>
                      <a:rPr lang="en-US" altLang="zh-CN" sz="2800" b="1" i="1" smtClean="0">
                        <a:latin typeface="Cambria Math"/>
                      </a:rPr>
                      <m:t>=</m:t>
                    </m:r>
                    <m:r>
                      <a:rPr lang="en-US" altLang="zh-CN" sz="2800" b="1" i="1" smtClean="0">
                        <a:latin typeface="Cambria Math"/>
                      </a:rPr>
                      <m:t>𝒎𝒊𝒏</m:t>
                    </m:r>
                    <m:r>
                      <a:rPr lang="en-US" altLang="zh-CN" sz="2800" b="1" i="1" smtClean="0">
                        <a:latin typeface="Cambria Math"/>
                      </a:rPr>
                      <m:t>{</m:t>
                    </m:r>
                    <m:sSub>
                      <m:sSubPr>
                        <m:ctrlPr>
                          <a:rPr lang="en-US" altLang="zh-CN" sz="2800" b="1" i="1">
                            <a:latin typeface="Cambria Math"/>
                          </a:rPr>
                        </m:ctrlPr>
                      </m:sSubPr>
                      <m:e>
                        <m:r>
                          <a:rPr lang="en-US" altLang="zh-CN" sz="2800" b="1" i="1" smtClean="0">
                            <a:latin typeface="Cambria Math"/>
                          </a:rPr>
                          <m:t>𝒅</m:t>
                        </m:r>
                      </m:e>
                      <m:sub>
                        <m:r>
                          <a:rPr lang="en-US" altLang="zh-CN" sz="2800" b="1" i="1">
                            <a:latin typeface="Cambria Math"/>
                          </a:rPr>
                          <m:t>𝒊</m:t>
                        </m:r>
                        <m:r>
                          <a:rPr lang="en-US" altLang="zh-CN" sz="2800" b="1" i="1">
                            <a:latin typeface="Cambria Math"/>
                          </a:rPr>
                          <m:t>𝟏</m:t>
                        </m:r>
                      </m:sub>
                    </m:sSub>
                    <m:r>
                      <a:rPr lang="en-US" altLang="zh-CN" sz="2800" b="1" i="1">
                        <a:latin typeface="Cambria Math"/>
                      </a:rPr>
                      <m:t>+</m:t>
                    </m:r>
                    <m:sSub>
                      <m:sSubPr>
                        <m:ctrlPr>
                          <a:rPr lang="en-US" altLang="zh-CN" sz="2800" b="1" i="1">
                            <a:latin typeface="Cambria Math"/>
                          </a:rPr>
                        </m:ctrlPr>
                      </m:sSubPr>
                      <m:e>
                        <m:r>
                          <a:rPr lang="en-US" altLang="zh-CN" sz="2800" b="1" i="1" smtClean="0">
                            <a:latin typeface="Cambria Math"/>
                          </a:rPr>
                          <m:t>𝒅</m:t>
                        </m:r>
                      </m:e>
                      <m:sub>
                        <m:r>
                          <a:rPr lang="en-US" altLang="zh-CN" sz="2800" b="1" i="1">
                            <a:latin typeface="Cambria Math"/>
                          </a:rPr>
                          <m:t>𝟏</m:t>
                        </m:r>
                        <m:r>
                          <a:rPr lang="en-US" altLang="zh-CN" sz="2800" b="1" i="1">
                            <a:latin typeface="Cambria Math"/>
                          </a:rPr>
                          <m:t>𝒋</m:t>
                        </m:r>
                      </m:sub>
                    </m:sSub>
                    <m:r>
                      <a:rPr lang="en-US" altLang="zh-CN" sz="2800" b="1" i="1">
                        <a:latin typeface="Cambria Math"/>
                      </a:rPr>
                      <m:t>,</m:t>
                    </m:r>
                    <m:sSub>
                      <m:sSubPr>
                        <m:ctrlPr>
                          <a:rPr lang="en-US" altLang="zh-CN" sz="2800" b="1" i="1">
                            <a:latin typeface="Cambria Math"/>
                          </a:rPr>
                        </m:ctrlPr>
                      </m:sSubPr>
                      <m:e>
                        <m:r>
                          <a:rPr lang="en-US" altLang="zh-CN" sz="2800" b="1" i="1" smtClean="0">
                            <a:latin typeface="Cambria Math"/>
                          </a:rPr>
                          <m:t>𝒅</m:t>
                        </m:r>
                      </m:e>
                      <m:sub>
                        <m:r>
                          <a:rPr lang="en-US" altLang="zh-CN" sz="2800" b="1" i="1">
                            <a:latin typeface="Cambria Math"/>
                          </a:rPr>
                          <m:t>𝒊</m:t>
                        </m:r>
                        <m:r>
                          <a:rPr lang="en-US" altLang="zh-CN" sz="2800" b="1" i="1">
                            <a:latin typeface="Cambria Math"/>
                          </a:rPr>
                          <m:t>𝟐</m:t>
                        </m:r>
                      </m:sub>
                    </m:sSub>
                    <m:r>
                      <a:rPr lang="en-US" altLang="zh-CN" sz="2800" b="1" i="1">
                        <a:latin typeface="Cambria Math"/>
                      </a:rPr>
                      <m:t>+</m:t>
                    </m:r>
                    <m:sSub>
                      <m:sSubPr>
                        <m:ctrlPr>
                          <a:rPr lang="en-US" altLang="zh-CN" sz="2800" b="1" i="1">
                            <a:latin typeface="Cambria Math"/>
                          </a:rPr>
                        </m:ctrlPr>
                      </m:sSubPr>
                      <m:e>
                        <m:r>
                          <a:rPr lang="en-US" altLang="zh-CN" sz="2800" b="1" i="1" smtClean="0">
                            <a:latin typeface="Cambria Math"/>
                          </a:rPr>
                          <m:t>𝒅</m:t>
                        </m:r>
                      </m:e>
                      <m:sub>
                        <m:r>
                          <a:rPr lang="en-US" altLang="zh-CN" sz="2800" b="1" i="1">
                            <a:latin typeface="Cambria Math"/>
                          </a:rPr>
                          <m:t>𝟐</m:t>
                        </m:r>
                        <m:r>
                          <a:rPr lang="en-US" altLang="zh-CN" sz="2800" b="1" i="1">
                            <a:latin typeface="Cambria Math"/>
                          </a:rPr>
                          <m:t>𝒋</m:t>
                        </m:r>
                      </m:sub>
                    </m:sSub>
                    <m:r>
                      <a:rPr lang="en-US" altLang="zh-CN" sz="2800" b="1" i="1">
                        <a:latin typeface="Cambria Math"/>
                      </a:rPr>
                      <m:t>,</m:t>
                    </m:r>
                    <m:r>
                      <a:rPr lang="en-US" altLang="zh-CN" sz="2800" b="1" i="1">
                        <a:latin typeface="Cambria Math"/>
                        <a:ea typeface="Cambria Math"/>
                      </a:rPr>
                      <m:t>⋯,</m:t>
                    </m:r>
                    <m:sSub>
                      <m:sSubPr>
                        <m:ctrlPr>
                          <a:rPr lang="en-US" altLang="zh-CN" sz="2800" b="1" i="1">
                            <a:latin typeface="Cambria Math"/>
                          </a:rPr>
                        </m:ctrlPr>
                      </m:sSubPr>
                      <m:e>
                        <m:r>
                          <a:rPr lang="en-US" altLang="zh-CN" sz="2800" b="1" i="1" smtClean="0">
                            <a:latin typeface="Cambria Math"/>
                          </a:rPr>
                          <m:t>𝒅</m:t>
                        </m:r>
                      </m:e>
                      <m:sub>
                        <m:r>
                          <a:rPr lang="en-US" altLang="zh-CN" sz="2800" b="1" i="1">
                            <a:latin typeface="Cambria Math"/>
                          </a:rPr>
                          <m:t>𝒊</m:t>
                        </m:r>
                        <m:r>
                          <a:rPr lang="en-US" altLang="zh-CN" sz="2800" b="1" i="1" smtClean="0">
                            <a:latin typeface="Cambria Math"/>
                          </a:rPr>
                          <m:t>𝒏</m:t>
                        </m:r>
                      </m:sub>
                    </m:sSub>
                    <m:r>
                      <a:rPr lang="en-US" altLang="zh-CN" sz="2800" b="1" i="1">
                        <a:latin typeface="Cambria Math"/>
                      </a:rPr>
                      <m:t>+</m:t>
                    </m:r>
                    <m:sSub>
                      <m:sSubPr>
                        <m:ctrlPr>
                          <a:rPr lang="en-US" altLang="zh-CN" sz="2800" b="1" i="1">
                            <a:latin typeface="Cambria Math"/>
                          </a:rPr>
                        </m:ctrlPr>
                      </m:sSubPr>
                      <m:e>
                        <m:r>
                          <a:rPr lang="en-US" altLang="zh-CN" sz="2800" b="1" i="1" smtClean="0">
                            <a:latin typeface="Cambria Math"/>
                          </a:rPr>
                          <m:t>𝒅</m:t>
                        </m:r>
                      </m:e>
                      <m:sub>
                        <m:r>
                          <a:rPr lang="en-US" altLang="zh-CN" sz="2800" b="1" i="1" smtClean="0">
                            <a:latin typeface="Cambria Math"/>
                          </a:rPr>
                          <m:t>𝒏</m:t>
                        </m:r>
                        <m:r>
                          <a:rPr lang="en-US" altLang="zh-CN" sz="2800" b="1" i="1">
                            <a:latin typeface="Cambria Math"/>
                          </a:rPr>
                          <m:t>𝒋</m:t>
                        </m:r>
                      </m:sub>
                    </m:sSub>
                    <m:r>
                      <a:rPr lang="en-US" altLang="zh-CN" sz="2800" b="1" i="1" smtClean="0">
                        <a:latin typeface="Cambria Math"/>
                      </a:rPr>
                      <m:t>}</m:t>
                    </m:r>
                  </m:oMath>
                </a14:m>
                <a:r>
                  <a:rPr kumimoji="1" lang="en-US" altLang="zh-CN" sz="2800" b="1" kern="1200" dirty="0" smtClean="0">
                    <a:latin typeface="Times New Roman" pitchFamily="18" charset="0"/>
                    <a:ea typeface="华文楷体" pitchFamily="2" charset="-122"/>
                    <a:cs typeface="Times New Roman" pitchFamily="18" charset="0"/>
                    <a:sym typeface="Wingdings" pitchFamily="2" charset="2"/>
                  </a:rPr>
                  <a:t> </a:t>
                </a:r>
                <a14:m>
                  <m:oMath xmlns:m="http://schemas.openxmlformats.org/officeDocument/2006/math">
                    <m:sSup>
                      <m:sSupPr>
                        <m:ctrlPr>
                          <a:rPr lang="en-US" altLang="zh-CN" sz="2800" b="1" i="1">
                            <a:latin typeface="Cambria Math"/>
                          </a:rPr>
                        </m:ctrlPr>
                      </m:sSupPr>
                      <m:e>
                        <m:sSub>
                          <m:sSubPr>
                            <m:ctrlPr>
                              <a:rPr lang="en-US" altLang="zh-CN" sz="2800" b="1" i="1">
                                <a:latin typeface="Cambria Math"/>
                              </a:rPr>
                            </m:ctrlPr>
                          </m:sSubPr>
                          <m:e>
                            <m:r>
                              <a:rPr lang="en-US" altLang="zh-CN" sz="2800" b="1" i="1">
                                <a:latin typeface="Cambria Math"/>
                              </a:rPr>
                              <m:t>𝒅</m:t>
                            </m:r>
                          </m:e>
                          <m:sub>
                            <m:r>
                              <a:rPr lang="en-US" altLang="zh-CN" sz="2800" b="1" i="1">
                                <a:latin typeface="Cambria Math"/>
                              </a:rPr>
                              <m:t>𝒊𝒋</m:t>
                            </m:r>
                          </m:sub>
                        </m:sSub>
                      </m:e>
                      <m:sup>
                        <m:r>
                          <a:rPr lang="en-US" altLang="zh-CN" sz="2800" b="1" i="1">
                            <a:latin typeface="Cambria Math"/>
                          </a:rPr>
                          <m:t>[</m:t>
                        </m:r>
                        <m:r>
                          <a:rPr lang="en-US" altLang="zh-CN" sz="2800" b="1" i="1">
                            <a:latin typeface="Cambria Math"/>
                          </a:rPr>
                          <m:t>𝟐</m:t>
                        </m:r>
                        <m:r>
                          <a:rPr lang="en-US" altLang="zh-CN" sz="2800" b="1" i="1">
                            <a:latin typeface="Cambria Math"/>
                          </a:rPr>
                          <m:t>]</m:t>
                        </m:r>
                      </m:sup>
                    </m:sSup>
                  </m:oMath>
                </a14:m>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表示从</a:t>
                </a:r>
                <a14:m>
                  <m:oMath xmlns:m="http://schemas.openxmlformats.org/officeDocument/2006/math">
                    <m:sSub>
                      <m:sSubPr>
                        <m:ctrlPr>
                          <a:rPr lang="en-US" altLang="zh-CN" sz="2800" b="1" i="1">
                            <a:latin typeface="Cambria Math"/>
                          </a:rPr>
                        </m:ctrlPr>
                      </m:sSubPr>
                      <m:e>
                        <m:r>
                          <a:rPr lang="en-US" altLang="zh-CN" sz="2800" b="1" i="1" smtClean="0">
                            <a:latin typeface="Cambria Math"/>
                          </a:rPr>
                          <m:t>𝒗</m:t>
                        </m:r>
                      </m:e>
                      <m:sub>
                        <m:r>
                          <a:rPr lang="en-US" altLang="zh-CN" sz="2800" b="1" i="1">
                            <a:latin typeface="Cambria Math"/>
                          </a:rPr>
                          <m:t>𝒊</m:t>
                        </m:r>
                      </m:sub>
                    </m:sSub>
                  </m:oMath>
                </a14:m>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出发两步可以到达</a:t>
                </a:r>
                <a14:m>
                  <m:oMath xmlns:m="http://schemas.openxmlformats.org/officeDocument/2006/math">
                    <m:sSub>
                      <m:sSubPr>
                        <m:ctrlPr>
                          <a:rPr lang="en-US" altLang="zh-CN" sz="2800" b="1" i="1">
                            <a:latin typeface="Cambria Math"/>
                          </a:rPr>
                        </m:ctrlPr>
                      </m:sSubPr>
                      <m:e>
                        <m:r>
                          <a:rPr lang="en-US" altLang="zh-CN" sz="2800" b="1" i="1" smtClean="0">
                            <a:latin typeface="Cambria Math"/>
                          </a:rPr>
                          <m:t>𝒗</m:t>
                        </m:r>
                      </m:e>
                      <m:sub>
                        <m:r>
                          <a:rPr lang="en-US" altLang="zh-CN" sz="2800" b="1" i="1" smtClean="0">
                            <a:latin typeface="Cambria Math"/>
                          </a:rPr>
                          <m:t>𝒋</m:t>
                        </m:r>
                      </m:sub>
                    </m:sSub>
                  </m:oMath>
                </a14:m>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的道路中距离最短者。</a:t>
                </a:r>
              </a:p>
              <a:p>
                <a:pPr marL="0" indent="0">
                  <a:spcBef>
                    <a:spcPts val="300"/>
                  </a:spcBef>
                  <a:buNone/>
                  <a:defRPr/>
                </a:pPr>
                <a:r>
                  <a:rPr kumimoji="1" lang="en-US" altLang="zh-CN" sz="2800" b="1" kern="1200" dirty="0" smtClean="0">
                    <a:latin typeface="Times New Roman" pitchFamily="18" charset="0"/>
                    <a:ea typeface="华文楷体" pitchFamily="2" charset="-122"/>
                    <a:cs typeface="Times New Roman" pitchFamily="18" charset="0"/>
                    <a:sym typeface="Wingdings" pitchFamily="2" charset="2"/>
                  </a:rPr>
                  <a:t>        </a:t>
                </a:r>
                <a14:m>
                  <m:oMath xmlns:m="http://schemas.openxmlformats.org/officeDocument/2006/math">
                    <m:sSup>
                      <m:sSupPr>
                        <m:ctrlPr>
                          <a:rPr lang="en-US" altLang="zh-CN" sz="2800" b="1" i="1">
                            <a:latin typeface="Cambria Math"/>
                          </a:rPr>
                        </m:ctrlPr>
                      </m:sSupPr>
                      <m:e>
                        <m:r>
                          <a:rPr lang="en-US" altLang="zh-CN" sz="2800" b="1" i="1">
                            <a:latin typeface="Cambria Math"/>
                          </a:rPr>
                          <m:t>𝑫</m:t>
                        </m:r>
                      </m:e>
                      <m:sup>
                        <m:r>
                          <a:rPr lang="en-US" altLang="zh-CN" sz="2800" b="1" i="1">
                            <a:latin typeface="Cambria Math"/>
                          </a:rPr>
                          <m:t>[</m:t>
                        </m:r>
                        <m:r>
                          <a:rPr lang="en-US" altLang="zh-CN" sz="2800" b="1" i="1" smtClean="0">
                            <a:latin typeface="Cambria Math"/>
                          </a:rPr>
                          <m:t>𝟑</m:t>
                        </m:r>
                        <m:r>
                          <a:rPr lang="en-US" altLang="zh-CN" sz="2800" b="1" i="1">
                            <a:latin typeface="Cambria Math"/>
                          </a:rPr>
                          <m:t>]</m:t>
                        </m:r>
                      </m:sup>
                    </m:sSup>
                  </m:oMath>
                </a14:m>
                <a:r>
                  <a:rPr kumimoji="1" lang="en-US" altLang="zh-CN" sz="2800" b="1" kern="1200" dirty="0" smtClean="0">
                    <a:latin typeface="Times New Roman" pitchFamily="18" charset="0"/>
                    <a:ea typeface="华文楷体" pitchFamily="2" charset="-122"/>
                    <a:cs typeface="Times New Roman" pitchFamily="18" charset="0"/>
                    <a:sym typeface="Wingdings" pitchFamily="2" charset="2"/>
                  </a:rPr>
                  <a:t>=</a:t>
                </a:r>
                <a14:m>
                  <m:oMath xmlns:m="http://schemas.openxmlformats.org/officeDocument/2006/math">
                    <m:sSup>
                      <m:sSupPr>
                        <m:ctrlPr>
                          <a:rPr lang="en-US" altLang="zh-CN" sz="2800" b="1" i="1">
                            <a:latin typeface="Cambria Math"/>
                          </a:rPr>
                        </m:ctrlPr>
                      </m:sSupPr>
                      <m:e>
                        <m:r>
                          <a:rPr lang="en-US" altLang="zh-CN" sz="2800" b="1" i="1">
                            <a:latin typeface="Cambria Math"/>
                          </a:rPr>
                          <m:t>𝑫</m:t>
                        </m:r>
                      </m:e>
                      <m:sup>
                        <m:r>
                          <a:rPr lang="en-US" altLang="zh-CN" sz="2800" b="1" i="1">
                            <a:latin typeface="Cambria Math"/>
                          </a:rPr>
                          <m:t>[</m:t>
                        </m:r>
                        <m:r>
                          <a:rPr lang="en-US" altLang="zh-CN" sz="2800" b="1" i="1">
                            <a:latin typeface="Cambria Math"/>
                          </a:rPr>
                          <m:t>𝟐</m:t>
                        </m:r>
                        <m:r>
                          <a:rPr lang="en-US" altLang="zh-CN" sz="2800" b="1" i="1">
                            <a:latin typeface="Cambria Math"/>
                          </a:rPr>
                          <m:t>]</m:t>
                        </m:r>
                      </m:sup>
                    </m:sSup>
                    <m:r>
                      <a:rPr lang="en-US" altLang="zh-CN" sz="2800" b="1" i="1">
                        <a:latin typeface="Cambria Math"/>
                        <a:ea typeface="Cambria Math"/>
                      </a:rPr>
                      <m:t>∗</m:t>
                    </m:r>
                    <m:r>
                      <a:rPr lang="en-US" altLang="zh-CN" sz="2800" b="1" i="1">
                        <a:latin typeface="Cambria Math"/>
                      </a:rPr>
                      <m:t>𝑫</m:t>
                    </m:r>
                    <m:r>
                      <a:rPr lang="en-US" altLang="zh-CN" sz="2800" b="1" i="1">
                        <a:latin typeface="Cambria Math"/>
                      </a:rPr>
                      <m:t>=</m:t>
                    </m:r>
                    <m:sSub>
                      <m:sSubPr>
                        <m:ctrlPr>
                          <a:rPr lang="en-US" altLang="zh-CN" sz="2800" b="1" i="1">
                            <a:latin typeface="Cambria Math"/>
                          </a:rPr>
                        </m:ctrlPr>
                      </m:sSubPr>
                      <m:e>
                        <m:r>
                          <a:rPr lang="en-US" altLang="zh-CN" sz="2800" b="1" i="1">
                            <a:latin typeface="Cambria Math"/>
                          </a:rPr>
                          <m:t>(</m:t>
                        </m:r>
                        <m:sSup>
                          <m:sSupPr>
                            <m:ctrlPr>
                              <a:rPr lang="en-US" altLang="zh-CN" sz="2800" b="1" i="1">
                                <a:latin typeface="Cambria Math"/>
                              </a:rPr>
                            </m:ctrlPr>
                          </m:sSupPr>
                          <m:e>
                            <m:sSub>
                              <m:sSubPr>
                                <m:ctrlPr>
                                  <a:rPr lang="en-US" altLang="zh-CN" sz="2800" b="1" i="1">
                                    <a:latin typeface="Cambria Math"/>
                                  </a:rPr>
                                </m:ctrlPr>
                              </m:sSubPr>
                              <m:e>
                                <m:r>
                                  <a:rPr lang="en-US" altLang="zh-CN" sz="2800" b="1" i="1">
                                    <a:latin typeface="Cambria Math"/>
                                  </a:rPr>
                                  <m:t>𝒅</m:t>
                                </m:r>
                              </m:e>
                              <m:sub>
                                <m:r>
                                  <a:rPr lang="en-US" altLang="zh-CN" sz="2800" b="1" i="1">
                                    <a:latin typeface="Cambria Math"/>
                                  </a:rPr>
                                  <m:t>𝒊𝒋</m:t>
                                </m:r>
                              </m:sub>
                            </m:sSub>
                          </m:e>
                          <m:sup>
                            <m:r>
                              <a:rPr lang="en-US" altLang="zh-CN" sz="2800" b="1" i="1">
                                <a:latin typeface="Cambria Math"/>
                              </a:rPr>
                              <m:t>[</m:t>
                            </m:r>
                            <m:r>
                              <a:rPr lang="en-US" altLang="zh-CN" sz="2800" b="1" i="1" smtClean="0">
                                <a:latin typeface="Cambria Math"/>
                              </a:rPr>
                              <m:t>𝟑</m:t>
                            </m:r>
                            <m:r>
                              <a:rPr lang="en-US" altLang="zh-CN" sz="2800" b="1" i="1">
                                <a:latin typeface="Cambria Math"/>
                              </a:rPr>
                              <m:t>]</m:t>
                            </m:r>
                          </m:sup>
                        </m:sSup>
                        <m:r>
                          <a:rPr lang="en-US" altLang="zh-CN" sz="2800" b="1" i="1">
                            <a:latin typeface="Cambria Math"/>
                          </a:rPr>
                          <m:t>)</m:t>
                        </m:r>
                      </m:e>
                      <m:sub>
                        <m:r>
                          <a:rPr lang="en-US" altLang="zh-CN" sz="2800" b="1" i="1">
                            <a:latin typeface="Cambria Math"/>
                          </a:rPr>
                          <m:t>𝒏</m:t>
                        </m:r>
                        <m:r>
                          <a:rPr lang="en-US" altLang="zh-CN" sz="2800" b="1" i="1">
                            <a:latin typeface="Cambria Math"/>
                            <a:ea typeface="Cambria Math"/>
                          </a:rPr>
                          <m:t>×</m:t>
                        </m:r>
                        <m:r>
                          <a:rPr lang="en-US" altLang="zh-CN" sz="2800" b="1" i="1">
                            <a:latin typeface="Cambria Math"/>
                            <a:ea typeface="Cambria Math"/>
                          </a:rPr>
                          <m:t>𝒏</m:t>
                        </m:r>
                      </m:sub>
                    </m:sSub>
                  </m:oMath>
                </a14:m>
                <a:r>
                  <a:rPr kumimoji="1" lang="en-US" altLang="zh-CN" sz="2800" b="1" kern="1200" dirty="0" smtClean="0">
                    <a:latin typeface="Times New Roman" pitchFamily="18" charset="0"/>
                    <a:ea typeface="华文楷体" pitchFamily="2" charset="-122"/>
                    <a:cs typeface="Times New Roman" pitchFamily="18" charset="0"/>
                    <a:sym typeface="Wingdings" pitchFamily="2" charset="2"/>
                  </a:rPr>
                  <a:t>……</a:t>
                </a:r>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a:t>
                </a:r>
                <a:endParaRPr kumimoji="1" lang="en-US" altLang="zh-CN" sz="2800" b="1" kern="1200" dirty="0" smtClean="0">
                  <a:latin typeface="Times New Roman" pitchFamily="18" charset="0"/>
                  <a:ea typeface="华文楷体" pitchFamily="2" charset="-122"/>
                  <a:cs typeface="Times New Roman" pitchFamily="18" charset="0"/>
                  <a:sym typeface="Wingdings" pitchFamily="2" charset="2"/>
                </a:endParaRPr>
              </a:p>
              <a:p>
                <a:pPr marL="0" indent="0">
                  <a:spcBef>
                    <a:spcPts val="300"/>
                  </a:spcBef>
                  <a:buNone/>
                  <a:defRPr/>
                </a:pPr>
                <a14:m>
                  <m:oMath xmlns:m="http://schemas.openxmlformats.org/officeDocument/2006/math">
                    <m:sSup>
                      <m:sSupPr>
                        <m:ctrlPr>
                          <a:rPr lang="en-US" altLang="zh-CN" sz="2800" b="1" i="1">
                            <a:latin typeface="Cambria Math"/>
                          </a:rPr>
                        </m:ctrlPr>
                      </m:sSupPr>
                      <m:e>
                        <m:sSub>
                          <m:sSubPr>
                            <m:ctrlPr>
                              <a:rPr lang="en-US" altLang="zh-CN" sz="2800" b="1" i="1">
                                <a:latin typeface="Cambria Math"/>
                              </a:rPr>
                            </m:ctrlPr>
                          </m:sSubPr>
                          <m:e>
                            <m:r>
                              <a:rPr lang="en-US" altLang="zh-CN" sz="2800" b="1" i="1">
                                <a:latin typeface="Cambria Math"/>
                              </a:rPr>
                              <m:t>𝒅</m:t>
                            </m:r>
                          </m:e>
                          <m:sub>
                            <m:r>
                              <a:rPr lang="en-US" altLang="zh-CN" sz="2800" b="1" i="1">
                                <a:latin typeface="Cambria Math"/>
                              </a:rPr>
                              <m:t>𝒊𝒋</m:t>
                            </m:r>
                          </m:sub>
                        </m:sSub>
                      </m:e>
                      <m:sup>
                        <m:r>
                          <a:rPr lang="en-US" altLang="zh-CN" sz="2800" b="1" i="1">
                            <a:latin typeface="Cambria Math"/>
                          </a:rPr>
                          <m:t>[</m:t>
                        </m:r>
                        <m:r>
                          <a:rPr lang="en-US" altLang="zh-CN" sz="2800" b="1" i="1" smtClean="0">
                            <a:latin typeface="Cambria Math"/>
                          </a:rPr>
                          <m:t>𝒌</m:t>
                        </m:r>
                        <m:r>
                          <a:rPr lang="en-US" altLang="zh-CN" sz="2800" b="1" i="1">
                            <a:latin typeface="Cambria Math"/>
                          </a:rPr>
                          <m:t>]</m:t>
                        </m:r>
                      </m:sup>
                    </m:sSup>
                  </m:oMath>
                </a14:m>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表示从</a:t>
                </a:r>
                <a14:m>
                  <m:oMath xmlns:m="http://schemas.openxmlformats.org/officeDocument/2006/math">
                    <m:sSub>
                      <m:sSubPr>
                        <m:ctrlPr>
                          <a:rPr lang="en-US" altLang="zh-CN" sz="2800" b="1" i="1">
                            <a:latin typeface="Cambria Math"/>
                          </a:rPr>
                        </m:ctrlPr>
                      </m:sSubPr>
                      <m:e>
                        <m:r>
                          <a:rPr lang="en-US" altLang="zh-CN" sz="2800" b="1" i="1">
                            <a:latin typeface="Cambria Math"/>
                          </a:rPr>
                          <m:t>𝒗</m:t>
                        </m:r>
                      </m:e>
                      <m:sub>
                        <m:r>
                          <a:rPr lang="en-US" altLang="zh-CN" sz="2800" b="1" i="1">
                            <a:latin typeface="Cambria Math"/>
                          </a:rPr>
                          <m:t>𝒊</m:t>
                        </m:r>
                      </m:sub>
                    </m:sSub>
                  </m:oMath>
                </a14:m>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出发</a:t>
                </a:r>
                <a14:m>
                  <m:oMath xmlns:m="http://schemas.openxmlformats.org/officeDocument/2006/math">
                    <m:r>
                      <a:rPr lang="en-US" altLang="zh-CN" sz="2800" b="1" i="1">
                        <a:latin typeface="Cambria Math"/>
                      </a:rPr>
                      <m:t>𝒌</m:t>
                    </m:r>
                  </m:oMath>
                </a14:m>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步可以到达</a:t>
                </a:r>
                <a14:m>
                  <m:oMath xmlns:m="http://schemas.openxmlformats.org/officeDocument/2006/math">
                    <m:sSub>
                      <m:sSubPr>
                        <m:ctrlPr>
                          <a:rPr lang="en-US" altLang="zh-CN" sz="2800" b="1" i="1">
                            <a:latin typeface="Cambria Math"/>
                          </a:rPr>
                        </m:ctrlPr>
                      </m:sSubPr>
                      <m:e>
                        <m:r>
                          <a:rPr lang="en-US" altLang="zh-CN" sz="2800" b="1" i="1">
                            <a:latin typeface="Cambria Math"/>
                          </a:rPr>
                          <m:t>𝒗</m:t>
                        </m:r>
                      </m:e>
                      <m:sub>
                        <m:r>
                          <a:rPr lang="en-US" altLang="zh-CN" sz="2800" b="1" i="1">
                            <a:latin typeface="Cambria Math"/>
                          </a:rPr>
                          <m:t>𝒋</m:t>
                        </m:r>
                      </m:sub>
                    </m:sSub>
                  </m:oMath>
                </a14:m>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的道路中距离最短者</a:t>
                </a:r>
                <a:endParaRPr kumimoji="1" lang="en-US" altLang="zh-CN" sz="2800" b="1" kern="1200" dirty="0" smtClean="0">
                  <a:latin typeface="Times New Roman" pitchFamily="18" charset="0"/>
                  <a:ea typeface="华文楷体" pitchFamily="2" charset="-122"/>
                  <a:cs typeface="Times New Roman" pitchFamily="18" charset="0"/>
                  <a:sym typeface="Wingdings" pitchFamily="2" charset="2"/>
                </a:endParaRPr>
              </a:p>
              <a:p>
                <a:pPr marL="0" indent="0">
                  <a:spcBef>
                    <a:spcPts val="300"/>
                  </a:spcBef>
                  <a:buNone/>
                  <a:defRPr/>
                </a:pPr>
                <a14:m>
                  <m:oMath xmlns:m="http://schemas.openxmlformats.org/officeDocument/2006/math">
                    <m:sSup>
                      <m:sSupPr>
                        <m:ctrlPr>
                          <a:rPr lang="en-US" altLang="zh-CN" sz="2800" b="1" i="1">
                            <a:latin typeface="Cambria Math"/>
                          </a:rPr>
                        </m:ctrlPr>
                      </m:sSupPr>
                      <m:e>
                        <m:r>
                          <a:rPr lang="en-US" altLang="zh-CN" sz="2800" b="1" i="1">
                            <a:latin typeface="Cambria Math"/>
                          </a:rPr>
                          <m:t>𝑫</m:t>
                        </m:r>
                      </m:e>
                      <m:sup>
                        <m:r>
                          <a:rPr lang="en-US" altLang="zh-CN" sz="2800" b="1" i="1">
                            <a:latin typeface="Cambria Math"/>
                          </a:rPr>
                          <m:t>[</m:t>
                        </m:r>
                        <m:r>
                          <a:rPr lang="en-US" altLang="zh-CN" sz="2800" b="1" i="1" smtClean="0">
                            <a:latin typeface="Cambria Math"/>
                          </a:rPr>
                          <m:t>𝒏</m:t>
                        </m:r>
                        <m:r>
                          <a:rPr lang="en-US" altLang="zh-CN" sz="2800" b="1" i="1">
                            <a:latin typeface="Cambria Math"/>
                          </a:rPr>
                          <m:t>]</m:t>
                        </m:r>
                      </m:sup>
                    </m:sSup>
                  </m:oMath>
                </a14:m>
                <a:r>
                  <a:rPr kumimoji="1" lang="en-US" altLang="zh-CN" sz="2800" b="1" kern="1200" dirty="0">
                    <a:latin typeface="Times New Roman" pitchFamily="18" charset="0"/>
                    <a:ea typeface="华文楷体" pitchFamily="2" charset="-122"/>
                    <a:cs typeface="Times New Roman" pitchFamily="18" charset="0"/>
                    <a:sym typeface="Wingdings" pitchFamily="2" charset="2"/>
                  </a:rPr>
                  <a:t>=</a:t>
                </a:r>
                <a14:m>
                  <m:oMath xmlns:m="http://schemas.openxmlformats.org/officeDocument/2006/math">
                    <m:sSup>
                      <m:sSupPr>
                        <m:ctrlPr>
                          <a:rPr lang="en-US" altLang="zh-CN" sz="2800" b="1" i="1">
                            <a:latin typeface="Cambria Math"/>
                          </a:rPr>
                        </m:ctrlPr>
                      </m:sSupPr>
                      <m:e>
                        <m:r>
                          <a:rPr lang="en-US" altLang="zh-CN" sz="2800" b="1" i="1">
                            <a:latin typeface="Cambria Math"/>
                          </a:rPr>
                          <m:t>𝑫</m:t>
                        </m:r>
                      </m:e>
                      <m:sup>
                        <m:r>
                          <a:rPr lang="en-US" altLang="zh-CN" sz="2800" b="1" i="1">
                            <a:latin typeface="Cambria Math"/>
                          </a:rPr>
                          <m:t>[</m:t>
                        </m:r>
                        <m:r>
                          <a:rPr lang="en-US" altLang="zh-CN" sz="2800" b="1" i="1" smtClean="0">
                            <a:latin typeface="Cambria Math"/>
                          </a:rPr>
                          <m:t>𝒏</m:t>
                        </m:r>
                        <m:r>
                          <a:rPr lang="en-US" altLang="zh-CN" sz="2800" b="1" i="1" smtClean="0">
                            <a:latin typeface="Cambria Math"/>
                          </a:rPr>
                          <m:t>−</m:t>
                        </m:r>
                        <m:r>
                          <a:rPr lang="en-US" altLang="zh-CN" sz="2800" b="1" i="1" smtClean="0">
                            <a:latin typeface="Cambria Math"/>
                          </a:rPr>
                          <m:t>𝟏</m:t>
                        </m:r>
                        <m:r>
                          <a:rPr lang="en-US" altLang="zh-CN" sz="2800" b="1" i="1">
                            <a:latin typeface="Cambria Math"/>
                          </a:rPr>
                          <m:t>]</m:t>
                        </m:r>
                      </m:sup>
                    </m:sSup>
                    <m:r>
                      <a:rPr lang="en-US" altLang="zh-CN" sz="2800" b="1" i="1">
                        <a:latin typeface="Cambria Math"/>
                        <a:ea typeface="Cambria Math"/>
                      </a:rPr>
                      <m:t>∗</m:t>
                    </m:r>
                    <m:r>
                      <a:rPr lang="en-US" altLang="zh-CN" sz="2800" b="1" i="1">
                        <a:latin typeface="Cambria Math"/>
                      </a:rPr>
                      <m:t>𝑫</m:t>
                    </m:r>
                    <m:r>
                      <a:rPr lang="en-US" altLang="zh-CN" sz="2800" b="1" i="1">
                        <a:latin typeface="Cambria Math"/>
                      </a:rPr>
                      <m:t>=</m:t>
                    </m:r>
                    <m:sSub>
                      <m:sSubPr>
                        <m:ctrlPr>
                          <a:rPr lang="en-US" altLang="zh-CN" sz="2800" b="1" i="1">
                            <a:latin typeface="Cambria Math"/>
                          </a:rPr>
                        </m:ctrlPr>
                      </m:sSubPr>
                      <m:e>
                        <m:r>
                          <a:rPr lang="en-US" altLang="zh-CN" sz="2800" b="1" i="1">
                            <a:latin typeface="Cambria Math"/>
                          </a:rPr>
                          <m:t>(</m:t>
                        </m:r>
                        <m:sSup>
                          <m:sSupPr>
                            <m:ctrlPr>
                              <a:rPr lang="en-US" altLang="zh-CN" sz="2800" b="1" i="1">
                                <a:latin typeface="Cambria Math"/>
                              </a:rPr>
                            </m:ctrlPr>
                          </m:sSupPr>
                          <m:e>
                            <m:sSub>
                              <m:sSubPr>
                                <m:ctrlPr>
                                  <a:rPr lang="en-US" altLang="zh-CN" sz="2800" b="1" i="1">
                                    <a:latin typeface="Cambria Math"/>
                                  </a:rPr>
                                </m:ctrlPr>
                              </m:sSubPr>
                              <m:e>
                                <m:r>
                                  <a:rPr lang="en-US" altLang="zh-CN" sz="2800" b="1" i="1">
                                    <a:latin typeface="Cambria Math"/>
                                  </a:rPr>
                                  <m:t>𝒅</m:t>
                                </m:r>
                              </m:e>
                              <m:sub>
                                <m:r>
                                  <a:rPr lang="en-US" altLang="zh-CN" sz="2800" b="1" i="1">
                                    <a:latin typeface="Cambria Math"/>
                                  </a:rPr>
                                  <m:t>𝒊𝒋</m:t>
                                </m:r>
                              </m:sub>
                            </m:sSub>
                          </m:e>
                          <m:sup>
                            <m:r>
                              <a:rPr lang="en-US" altLang="zh-CN" sz="2800" b="1" i="1">
                                <a:latin typeface="Cambria Math"/>
                              </a:rPr>
                              <m:t>[</m:t>
                            </m:r>
                            <m:r>
                              <a:rPr lang="en-US" altLang="zh-CN" sz="2800" b="1" i="1" smtClean="0">
                                <a:latin typeface="Cambria Math"/>
                              </a:rPr>
                              <m:t>𝒏</m:t>
                            </m:r>
                            <m:r>
                              <a:rPr lang="en-US" altLang="zh-CN" sz="2800" b="1" i="1">
                                <a:latin typeface="Cambria Math"/>
                              </a:rPr>
                              <m:t>]</m:t>
                            </m:r>
                          </m:sup>
                        </m:sSup>
                        <m:r>
                          <a:rPr lang="en-US" altLang="zh-CN" sz="2800" b="1" i="1">
                            <a:latin typeface="Cambria Math"/>
                          </a:rPr>
                          <m:t>)</m:t>
                        </m:r>
                      </m:e>
                      <m:sub>
                        <m:r>
                          <a:rPr lang="en-US" altLang="zh-CN" sz="2800" b="1" i="1">
                            <a:latin typeface="Cambria Math"/>
                          </a:rPr>
                          <m:t>𝒏</m:t>
                        </m:r>
                        <m:r>
                          <a:rPr lang="en-US" altLang="zh-CN" sz="2800" b="1" i="1">
                            <a:latin typeface="Cambria Math"/>
                            <a:ea typeface="Cambria Math"/>
                          </a:rPr>
                          <m:t>×</m:t>
                        </m:r>
                        <m:r>
                          <a:rPr lang="en-US" altLang="zh-CN" sz="2800" b="1" i="1">
                            <a:latin typeface="Cambria Math"/>
                            <a:ea typeface="Cambria Math"/>
                          </a:rPr>
                          <m:t>𝒏</m:t>
                        </m:r>
                      </m:sub>
                    </m:sSub>
                  </m:oMath>
                </a14:m>
                <a:endParaRPr kumimoji="1" lang="en-US" altLang="zh-CN" sz="2800" b="1" kern="1200" dirty="0" smtClean="0">
                  <a:latin typeface="Times New Roman" pitchFamily="18" charset="0"/>
                  <a:ea typeface="华文楷体" pitchFamily="2" charset="-122"/>
                  <a:cs typeface="Times New Roman" pitchFamily="18" charset="0"/>
                  <a:sym typeface="Wingdings" pitchFamily="2" charset="2"/>
                </a:endParaRPr>
              </a:p>
              <a:p>
                <a:pPr marL="0" indent="0">
                  <a:spcBef>
                    <a:spcPts val="300"/>
                  </a:spcBef>
                  <a:buNone/>
                  <a:defRPr/>
                </a:pPr>
                <a:r>
                  <a:rPr kumimoji="1" lang="en-US" altLang="zh-CN" sz="2800" b="1" kern="1200" dirty="0" smtClean="0">
                    <a:latin typeface="Times New Roman" pitchFamily="18" charset="0"/>
                    <a:ea typeface="华文楷体" pitchFamily="2" charset="-122"/>
                    <a:cs typeface="Times New Roman" pitchFamily="18" charset="0"/>
                    <a:sym typeface="Wingdings" pitchFamily="2" charset="2"/>
                  </a:rPr>
                  <a:t> </a:t>
                </a:r>
                <a14:m>
                  <m:oMath xmlns:m="http://schemas.openxmlformats.org/officeDocument/2006/math">
                    <m:r>
                      <a:rPr lang="en-US" altLang="zh-CN" sz="2800" b="1" i="1" smtClean="0">
                        <a:latin typeface="Cambria Math"/>
                      </a:rPr>
                      <m:t>𝑺</m:t>
                    </m:r>
                    <m:r>
                      <a:rPr lang="en-US" altLang="zh-CN" sz="2800" b="1" i="0" smtClean="0">
                        <a:latin typeface="Cambria Math"/>
                      </a:rPr>
                      <m:t>=</m:t>
                    </m:r>
                    <m:r>
                      <a:rPr lang="en-US" altLang="zh-CN" sz="2800" b="1" i="1" smtClean="0">
                        <a:latin typeface="Cambria Math"/>
                      </a:rPr>
                      <m:t>𝑫</m:t>
                    </m:r>
                    <m:r>
                      <a:rPr lang="en-US" altLang="zh-CN" sz="2800" b="1" i="1">
                        <a:latin typeface="Cambria Math"/>
                        <a:ea typeface="Cambria Math"/>
                      </a:rPr>
                      <m:t>⊗</m:t>
                    </m:r>
                    <m:sSup>
                      <m:sSupPr>
                        <m:ctrlPr>
                          <a:rPr lang="en-US" altLang="zh-CN" sz="2800" b="1" i="1">
                            <a:latin typeface="Cambria Math"/>
                          </a:rPr>
                        </m:ctrlPr>
                      </m:sSupPr>
                      <m:e>
                        <m:r>
                          <a:rPr lang="en-US" altLang="zh-CN" sz="2800" b="1" i="1">
                            <a:latin typeface="Cambria Math"/>
                          </a:rPr>
                          <m:t>𝑫</m:t>
                        </m:r>
                      </m:e>
                      <m:sup>
                        <m:r>
                          <a:rPr lang="en-US" altLang="zh-CN" sz="2800" b="1" i="1">
                            <a:latin typeface="Cambria Math"/>
                          </a:rPr>
                          <m:t>[</m:t>
                        </m:r>
                        <m:r>
                          <a:rPr lang="en-US" altLang="zh-CN" sz="2800" b="1" i="1">
                            <a:latin typeface="Cambria Math"/>
                          </a:rPr>
                          <m:t>𝟐</m:t>
                        </m:r>
                        <m:r>
                          <a:rPr lang="en-US" altLang="zh-CN" sz="2800" b="1" i="1">
                            <a:latin typeface="Cambria Math"/>
                          </a:rPr>
                          <m:t>]</m:t>
                        </m:r>
                      </m:sup>
                    </m:sSup>
                    <m:r>
                      <a:rPr lang="en-US" altLang="zh-CN" sz="2800" b="1" i="1">
                        <a:latin typeface="Cambria Math"/>
                        <a:ea typeface="Cambria Math"/>
                      </a:rPr>
                      <m:t>⊗</m:t>
                    </m:r>
                    <m:sSup>
                      <m:sSupPr>
                        <m:ctrlPr>
                          <a:rPr lang="en-US" altLang="zh-CN" sz="2800" b="1" i="1">
                            <a:latin typeface="Cambria Math"/>
                          </a:rPr>
                        </m:ctrlPr>
                      </m:sSupPr>
                      <m:e>
                        <m:r>
                          <a:rPr lang="en-US" altLang="zh-CN" sz="2800" b="1" i="1">
                            <a:latin typeface="Cambria Math"/>
                          </a:rPr>
                          <m:t>𝑫</m:t>
                        </m:r>
                      </m:e>
                      <m:sup>
                        <m:r>
                          <a:rPr lang="en-US" altLang="zh-CN" sz="2800" b="1" i="1">
                            <a:latin typeface="Cambria Math"/>
                          </a:rPr>
                          <m:t>[</m:t>
                        </m:r>
                        <m:r>
                          <a:rPr lang="en-US" altLang="zh-CN" sz="2800" b="1" i="1">
                            <a:latin typeface="Cambria Math"/>
                          </a:rPr>
                          <m:t>𝟑</m:t>
                        </m:r>
                        <m:r>
                          <a:rPr lang="en-US" altLang="zh-CN" sz="2800" b="1" i="1">
                            <a:latin typeface="Cambria Math"/>
                          </a:rPr>
                          <m:t>]</m:t>
                        </m:r>
                      </m:sup>
                    </m:sSup>
                    <m:r>
                      <a:rPr lang="en-US" altLang="zh-CN" sz="2800" b="1" i="1">
                        <a:latin typeface="Cambria Math"/>
                        <a:ea typeface="Cambria Math"/>
                      </a:rPr>
                      <m:t>⊗</m:t>
                    </m:r>
                    <m:r>
                      <a:rPr lang="en-US" altLang="zh-CN" sz="2800" b="1" i="1" smtClean="0">
                        <a:latin typeface="Cambria Math"/>
                        <a:ea typeface="Cambria Math"/>
                      </a:rPr>
                      <m:t>⋯</m:t>
                    </m:r>
                    <m:r>
                      <a:rPr lang="en-US" altLang="zh-CN" sz="2800" b="1" i="1">
                        <a:latin typeface="Cambria Math"/>
                        <a:ea typeface="Cambria Math"/>
                      </a:rPr>
                      <m:t>⊗</m:t>
                    </m:r>
                    <m:sSup>
                      <m:sSupPr>
                        <m:ctrlPr>
                          <a:rPr lang="en-US" altLang="zh-CN" sz="2800" b="1" i="1">
                            <a:latin typeface="Cambria Math"/>
                          </a:rPr>
                        </m:ctrlPr>
                      </m:sSupPr>
                      <m:e>
                        <m:r>
                          <a:rPr lang="en-US" altLang="zh-CN" sz="2800" b="1" i="1">
                            <a:latin typeface="Cambria Math"/>
                          </a:rPr>
                          <m:t>𝑫</m:t>
                        </m:r>
                      </m:e>
                      <m:sup>
                        <m:r>
                          <a:rPr lang="en-US" altLang="zh-CN" sz="2800" b="1" i="1">
                            <a:latin typeface="Cambria Math"/>
                          </a:rPr>
                          <m:t>[</m:t>
                        </m:r>
                        <m:r>
                          <a:rPr lang="en-US" altLang="zh-CN" sz="2800" b="1" i="1" smtClean="0">
                            <a:latin typeface="Cambria Math"/>
                          </a:rPr>
                          <m:t>𝒏</m:t>
                        </m:r>
                        <m:r>
                          <a:rPr lang="en-US" altLang="zh-CN" sz="2800" b="1" i="1">
                            <a:latin typeface="Cambria Math"/>
                          </a:rPr>
                          <m:t>]</m:t>
                        </m:r>
                      </m:sup>
                    </m:sSup>
                    <m:r>
                      <a:rPr lang="en-US" altLang="zh-CN" sz="2800" b="1" i="1">
                        <a:latin typeface="Cambria Math"/>
                      </a:rPr>
                      <m:t>=</m:t>
                    </m:r>
                    <m:sSub>
                      <m:sSubPr>
                        <m:ctrlPr>
                          <a:rPr lang="en-US" altLang="zh-CN" sz="2800" b="1" i="1">
                            <a:latin typeface="Cambria Math"/>
                          </a:rPr>
                        </m:ctrlPr>
                      </m:sSubPr>
                      <m:e>
                        <m:r>
                          <a:rPr lang="en-US" altLang="zh-CN" sz="2800" b="1" i="1">
                            <a:latin typeface="Cambria Math"/>
                          </a:rPr>
                          <m:t>(</m:t>
                        </m:r>
                        <m:sSub>
                          <m:sSubPr>
                            <m:ctrlPr>
                              <a:rPr lang="en-US" altLang="zh-CN" sz="2800" b="1" i="1">
                                <a:latin typeface="Cambria Math"/>
                              </a:rPr>
                            </m:ctrlPr>
                          </m:sSubPr>
                          <m:e>
                            <m:r>
                              <a:rPr lang="en-US" altLang="zh-CN" sz="2800" b="1" i="1">
                                <a:latin typeface="Cambria Math"/>
                              </a:rPr>
                              <m:t>𝑺</m:t>
                            </m:r>
                          </m:e>
                          <m:sub>
                            <m:r>
                              <a:rPr lang="en-US" altLang="zh-CN" sz="2800" b="1" i="1">
                                <a:latin typeface="Cambria Math"/>
                              </a:rPr>
                              <m:t>𝒊𝒋</m:t>
                            </m:r>
                          </m:sub>
                        </m:sSub>
                        <m:r>
                          <a:rPr lang="en-US" altLang="zh-CN" sz="2800" b="1" i="1">
                            <a:latin typeface="Cambria Math"/>
                          </a:rPr>
                          <m:t>)</m:t>
                        </m:r>
                      </m:e>
                      <m:sub>
                        <m:r>
                          <a:rPr lang="en-US" altLang="zh-CN" sz="2800" b="1" i="1">
                            <a:latin typeface="Cambria Math"/>
                          </a:rPr>
                          <m:t>𝒏</m:t>
                        </m:r>
                        <m:r>
                          <a:rPr lang="en-US" altLang="zh-CN" sz="2800" b="1" i="1">
                            <a:latin typeface="Cambria Math"/>
                            <a:ea typeface="Cambria Math"/>
                          </a:rPr>
                          <m:t>×</m:t>
                        </m:r>
                        <m:r>
                          <a:rPr lang="en-US" altLang="zh-CN" sz="2800" b="1" i="1">
                            <a:latin typeface="Cambria Math"/>
                            <a:ea typeface="Cambria Math"/>
                          </a:rPr>
                          <m:t>𝒏</m:t>
                        </m:r>
                      </m:sub>
                    </m:sSub>
                  </m:oMath>
                </a14:m>
                <a:endParaRPr kumimoji="1" lang="en-US" altLang="zh-CN" sz="2800" b="1" kern="1200" dirty="0" smtClean="0">
                  <a:latin typeface="Times New Roman" pitchFamily="18" charset="0"/>
                  <a:ea typeface="华文楷体" pitchFamily="2" charset="-122"/>
                  <a:cs typeface="Times New Roman" pitchFamily="18" charset="0"/>
                  <a:sym typeface="Wingdings" pitchFamily="2" charset="2"/>
                </a:endParaRPr>
              </a:p>
              <a:p>
                <a:pPr marL="0" indent="0">
                  <a:spcBef>
                    <a:spcPts val="300"/>
                  </a:spcBef>
                  <a:buNone/>
                  <a:defRPr/>
                </a:pPr>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由定义可知</a:t>
                </a:r>
                <a14:m>
                  <m:oMath xmlns:m="http://schemas.openxmlformats.org/officeDocument/2006/math">
                    <m:sSup>
                      <m:sSupPr>
                        <m:ctrlPr>
                          <a:rPr lang="en-US" altLang="zh-CN" sz="2800" b="1" i="1">
                            <a:latin typeface="Cambria Math"/>
                          </a:rPr>
                        </m:ctrlPr>
                      </m:sSupPr>
                      <m:e>
                        <m:sSub>
                          <m:sSubPr>
                            <m:ctrlPr>
                              <a:rPr lang="en-US" altLang="zh-CN" sz="2800" b="1" i="1">
                                <a:latin typeface="Cambria Math"/>
                              </a:rPr>
                            </m:ctrlPr>
                          </m:sSubPr>
                          <m:e>
                            <m:r>
                              <a:rPr lang="en-US" altLang="zh-CN" sz="2800" b="1" i="1">
                                <a:latin typeface="Cambria Math"/>
                              </a:rPr>
                              <m:t>𝒅</m:t>
                            </m:r>
                          </m:e>
                          <m:sub>
                            <m:r>
                              <a:rPr lang="en-US" altLang="zh-CN" sz="2800" b="1" i="1">
                                <a:latin typeface="Cambria Math"/>
                              </a:rPr>
                              <m:t>𝒊𝒋</m:t>
                            </m:r>
                          </m:sub>
                        </m:sSub>
                      </m:e>
                      <m:sup>
                        <m:r>
                          <a:rPr lang="en-US" altLang="zh-CN" sz="2800" b="1" i="1">
                            <a:latin typeface="Cambria Math"/>
                          </a:rPr>
                          <m:t>[</m:t>
                        </m:r>
                        <m:r>
                          <a:rPr lang="en-US" altLang="zh-CN" sz="2800" b="1" i="1" smtClean="0">
                            <a:latin typeface="Cambria Math"/>
                          </a:rPr>
                          <m:t>𝒌</m:t>
                        </m:r>
                        <m:r>
                          <a:rPr lang="en-US" altLang="zh-CN" sz="2800" b="1" i="1">
                            <a:latin typeface="Cambria Math"/>
                          </a:rPr>
                          <m:t>]</m:t>
                        </m:r>
                      </m:sup>
                    </m:sSup>
                  </m:oMath>
                </a14:m>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表示从结点</a:t>
                </a:r>
                <a14:m>
                  <m:oMath xmlns:m="http://schemas.openxmlformats.org/officeDocument/2006/math">
                    <m:r>
                      <a:rPr lang="en-US" altLang="zh-CN" sz="2800" b="1" i="1">
                        <a:latin typeface="Cambria Math"/>
                      </a:rPr>
                      <m:t>𝒊</m:t>
                    </m:r>
                  </m:oMath>
                </a14:m>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到</a:t>
                </a:r>
                <a14:m>
                  <m:oMath xmlns:m="http://schemas.openxmlformats.org/officeDocument/2006/math">
                    <m:r>
                      <a:rPr lang="en-US" altLang="zh-CN" sz="2800" b="1" i="1">
                        <a:latin typeface="Cambria Math"/>
                      </a:rPr>
                      <m:t>𝒋</m:t>
                    </m:r>
                  </m:oMath>
                </a14:m>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经</a:t>
                </a:r>
                <a14:m>
                  <m:oMath xmlns:m="http://schemas.openxmlformats.org/officeDocument/2006/math">
                    <m:r>
                      <a:rPr lang="en-US" altLang="zh-CN" sz="2800" b="1" i="1">
                        <a:latin typeface="Cambria Math"/>
                      </a:rPr>
                      <m:t>𝒌</m:t>
                    </m:r>
                  </m:oMath>
                </a14:m>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边的路</a:t>
                </a:r>
                <a:r>
                  <a:rPr kumimoji="1" lang="en-US" altLang="zh-CN" sz="2800" b="1" kern="1200" dirty="0" smtClean="0">
                    <a:latin typeface="Times New Roman" pitchFamily="18" charset="0"/>
                    <a:ea typeface="华文楷体" pitchFamily="2" charset="-122"/>
                    <a:cs typeface="Times New Roman" pitchFamily="18" charset="0"/>
                    <a:sym typeface="Wingdings" pitchFamily="2" charset="2"/>
                  </a:rPr>
                  <a:t>(</a:t>
                </a:r>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在有向图中即为有向路</a:t>
                </a:r>
                <a:r>
                  <a:rPr kumimoji="1" lang="en-US" altLang="zh-CN" sz="2800" b="1" kern="1200" dirty="0" smtClean="0">
                    <a:latin typeface="Times New Roman" pitchFamily="18" charset="0"/>
                    <a:ea typeface="华文楷体" pitchFamily="2" charset="-122"/>
                    <a:cs typeface="Times New Roman" pitchFamily="18" charset="0"/>
                    <a:sym typeface="Wingdings" pitchFamily="2" charset="2"/>
                  </a:rPr>
                  <a:t>)</a:t>
                </a:r>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中的长度最短者，而</a:t>
                </a:r>
                <a14:m>
                  <m:oMath xmlns:m="http://schemas.openxmlformats.org/officeDocument/2006/math">
                    <m:sSub>
                      <m:sSubPr>
                        <m:ctrlPr>
                          <a:rPr lang="en-US" altLang="zh-CN" sz="2800" b="1" i="1">
                            <a:latin typeface="Cambria Math"/>
                          </a:rPr>
                        </m:ctrlPr>
                      </m:sSubPr>
                      <m:e>
                        <m:r>
                          <a:rPr lang="en-US" altLang="zh-CN" sz="2800" b="1" i="1">
                            <a:latin typeface="Cambria Math"/>
                          </a:rPr>
                          <m:t>𝑺</m:t>
                        </m:r>
                      </m:e>
                      <m:sub>
                        <m:r>
                          <a:rPr lang="en-US" altLang="zh-CN" sz="2800" b="1" i="1">
                            <a:latin typeface="Cambria Math"/>
                          </a:rPr>
                          <m:t>𝒊𝒋</m:t>
                        </m:r>
                      </m:sub>
                    </m:sSub>
                  </m:oMath>
                </a14:m>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为结点</a:t>
                </a:r>
                <a14:m>
                  <m:oMath xmlns:m="http://schemas.openxmlformats.org/officeDocument/2006/math">
                    <m:r>
                      <a:rPr lang="en-US" altLang="zh-CN" sz="2800" b="1" i="1">
                        <a:latin typeface="Cambria Math"/>
                      </a:rPr>
                      <m:t>𝒊</m:t>
                    </m:r>
                  </m:oMath>
                </a14:m>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到</a:t>
                </a:r>
                <a14:m>
                  <m:oMath xmlns:m="http://schemas.openxmlformats.org/officeDocument/2006/math">
                    <m:r>
                      <a:rPr lang="en-US" altLang="zh-CN" sz="2800" b="1" i="1">
                        <a:latin typeface="Cambria Math"/>
                      </a:rPr>
                      <m:t>𝒋</m:t>
                    </m:r>
                  </m:oMath>
                </a14:m>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的所有路（若是有向图即为有向路）中的长度最短者。</a:t>
                </a:r>
              </a:p>
              <a:p>
                <a:pPr marL="0" indent="0" eaLnBrk="1" hangingPunct="1">
                  <a:spcBef>
                    <a:spcPts val="300"/>
                  </a:spcBef>
                  <a:buFont typeface="Wingdings" pitchFamily="2" charset="2"/>
                  <a:buNone/>
                  <a:defRPr/>
                </a:pPr>
                <a:r>
                  <a:rPr kumimoji="1" lang="en-US" altLang="zh-CN" sz="2800" b="1" kern="1200" dirty="0" smtClean="0">
                    <a:latin typeface="Times New Roman" pitchFamily="18" charset="0"/>
                    <a:ea typeface="华文楷体" pitchFamily="2" charset="-122"/>
                    <a:cs typeface="Times New Roman" pitchFamily="18" charset="0"/>
                    <a:sym typeface="Wingdings" pitchFamily="2" charset="2"/>
                  </a:rPr>
                  <a:t>                 </a:t>
                </a:r>
                <a:r>
                  <a:rPr kumimoji="1" lang="en-US" altLang="zh-CN" sz="2800" b="1" kern="1200" dirty="0" smtClean="0">
                    <a:solidFill>
                      <a:srgbClr val="0000FF"/>
                    </a:solidFill>
                    <a:latin typeface="Times New Roman" pitchFamily="18" charset="0"/>
                    <a:ea typeface="华文楷体" pitchFamily="2" charset="-122"/>
                    <a:cs typeface="Times New Roman" pitchFamily="18" charset="0"/>
                    <a:sym typeface="Wingdings" pitchFamily="2" charset="2"/>
                  </a:rPr>
                  <a:t>Floyd</a:t>
                </a:r>
                <a:r>
                  <a:rPr kumimoji="1" lang="zh-CN" altLang="en-US" sz="2800" b="1" kern="1200" dirty="0" smtClean="0">
                    <a:solidFill>
                      <a:srgbClr val="0000FF"/>
                    </a:solidFill>
                    <a:latin typeface="Times New Roman" pitchFamily="18" charset="0"/>
                    <a:ea typeface="华文楷体" pitchFamily="2" charset="-122"/>
                    <a:cs typeface="Times New Roman" pitchFamily="18" charset="0"/>
                    <a:sym typeface="Wingdings" pitchFamily="2" charset="2"/>
                  </a:rPr>
                  <a:t>算法</a:t>
                </a:r>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的时间复杂性是</a:t>
                </a:r>
                <a:r>
                  <a:rPr kumimoji="1" lang="en-US" altLang="zh-CN" sz="2800" b="1" kern="1200" dirty="0" smtClean="0">
                    <a:solidFill>
                      <a:srgbClr val="0000FF"/>
                    </a:solidFill>
                    <a:latin typeface="Times New Roman" pitchFamily="18" charset="0"/>
                    <a:ea typeface="华文楷体" pitchFamily="2" charset="-122"/>
                    <a:cs typeface="Times New Roman" pitchFamily="18" charset="0"/>
                    <a:sym typeface="Wingdings" pitchFamily="2" charset="2"/>
                  </a:rPr>
                  <a:t>O(n</a:t>
                </a:r>
                <a:r>
                  <a:rPr kumimoji="1" lang="en-US" altLang="zh-CN" sz="2800" b="1" kern="1200" baseline="30000" dirty="0" smtClean="0">
                    <a:solidFill>
                      <a:srgbClr val="0000FF"/>
                    </a:solidFill>
                    <a:latin typeface="Times New Roman" pitchFamily="18" charset="0"/>
                    <a:ea typeface="华文楷体" pitchFamily="2" charset="-122"/>
                    <a:cs typeface="Times New Roman" pitchFamily="18" charset="0"/>
                    <a:sym typeface="Wingdings" pitchFamily="2" charset="2"/>
                  </a:rPr>
                  <a:t>4</a:t>
                </a:r>
                <a:r>
                  <a:rPr kumimoji="1" lang="en-US" altLang="zh-CN" sz="2800" b="1" kern="1200" dirty="0" smtClean="0">
                    <a:solidFill>
                      <a:srgbClr val="0000FF"/>
                    </a:solidFill>
                    <a:latin typeface="Times New Roman" pitchFamily="18" charset="0"/>
                    <a:ea typeface="华文楷体" pitchFamily="2" charset="-122"/>
                    <a:cs typeface="Times New Roman" pitchFamily="18" charset="0"/>
                    <a:sym typeface="Wingdings" pitchFamily="2" charset="2"/>
                  </a:rPr>
                  <a:t>)</a:t>
                </a:r>
                <a:r>
                  <a:rPr kumimoji="1" lang="zh-CN" altLang="en-US" sz="2800" b="1" kern="1200" dirty="0" smtClean="0">
                    <a:latin typeface="Times New Roman" pitchFamily="18" charset="0"/>
                    <a:ea typeface="华文楷体" pitchFamily="2" charset="-122"/>
                    <a:cs typeface="Times New Roman" pitchFamily="18" charset="0"/>
                    <a:sym typeface="Wingdings" pitchFamily="2" charset="2"/>
                  </a:rPr>
                  <a:t>。</a:t>
                </a:r>
              </a:p>
            </p:txBody>
          </p:sp>
        </mc:Choice>
        <mc:Fallback xmlns="">
          <p:sp>
            <p:nvSpPr>
              <p:cNvPr id="11273" name="Rectangle 3"/>
              <p:cNvSpPr>
                <a:spLocks noGrp="1" noRot="1" noChangeAspect="1" noMove="1" noResize="1" noEditPoints="1" noAdjustHandles="1" noChangeArrowheads="1" noChangeShapeType="1" noTextEdit="1"/>
              </p:cNvSpPr>
              <p:nvPr>
                <p:ph type="body" sz="half" idx="1"/>
              </p:nvPr>
            </p:nvSpPr>
            <p:spPr>
              <a:xfrm>
                <a:off x="71438" y="214313"/>
                <a:ext cx="8893050" cy="6022999"/>
              </a:xfrm>
              <a:blipFill rotWithShape="1">
                <a:blip r:embed="rId2"/>
                <a:stretch>
                  <a:fillRect l="-1439" r="-5346" b="-1012"/>
                </a:stretch>
              </a:blipFill>
            </p:spPr>
            <p:txBody>
              <a:bodyPr/>
              <a:lstStyle/>
              <a:p>
                <a:r>
                  <a:rPr lang="zh-CN" altLang="en-US">
                    <a:noFill/>
                  </a:rPr>
                  <a:t> </a:t>
                </a:r>
              </a:p>
            </p:txBody>
          </p:sp>
        </mc:Fallback>
      </mc:AlternateContent>
      <p:sp>
        <p:nvSpPr>
          <p:cNvPr id="11274" name="Rectangle 5"/>
          <p:cNvSpPr>
            <a:spLocks noChangeArrowheads="1"/>
          </p:cNvSpPr>
          <p:nvPr/>
        </p:nvSpPr>
        <p:spPr bwMode="auto">
          <a:xfrm>
            <a:off x="0" y="3049588"/>
            <a:ext cx="155575"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6810" tIns="38405" rIns="76810" bIns="38405" anchor="ctr">
            <a:spAutoFit/>
          </a:bodyP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eaLnBrk="1" hangingPunct="1"/>
            <a:endParaRPr lang="zh-CN" altLang="en-US"/>
          </a:p>
        </p:txBody>
      </p:sp>
      <p:sp>
        <p:nvSpPr>
          <p:cNvPr id="11275" name="Rectangle 7"/>
          <p:cNvSpPr>
            <a:spLocks noChangeArrowheads="1"/>
          </p:cNvSpPr>
          <p:nvPr/>
        </p:nvSpPr>
        <p:spPr bwMode="auto">
          <a:xfrm>
            <a:off x="0" y="3049588"/>
            <a:ext cx="155575"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6810" tIns="38405" rIns="76810" bIns="38405" anchor="ctr">
            <a:spAutoFit/>
          </a:bodyP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eaLnBrk="1" hangingPunct="1"/>
            <a:endParaRPr lang="zh-CN" altLang="en-US"/>
          </a:p>
        </p:txBody>
      </p:sp>
      <p:sp>
        <p:nvSpPr>
          <p:cNvPr id="11276" name="Rectangle 9"/>
          <p:cNvSpPr>
            <a:spLocks noChangeArrowheads="1"/>
          </p:cNvSpPr>
          <p:nvPr/>
        </p:nvSpPr>
        <p:spPr bwMode="auto">
          <a:xfrm>
            <a:off x="0" y="3049588"/>
            <a:ext cx="155575"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6810" tIns="38405" rIns="76810" bIns="38405" anchor="ctr">
            <a:spAutoFit/>
          </a:bodyP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eaLnBrk="1" hangingPunct="1"/>
            <a:endParaRPr lang="zh-CN" altLang="en-US"/>
          </a:p>
        </p:txBody>
      </p:sp>
      <p:sp>
        <p:nvSpPr>
          <p:cNvPr id="11277" name="Rectangle 11"/>
          <p:cNvSpPr>
            <a:spLocks noChangeArrowheads="1"/>
          </p:cNvSpPr>
          <p:nvPr/>
        </p:nvSpPr>
        <p:spPr bwMode="auto">
          <a:xfrm>
            <a:off x="0" y="3100388"/>
            <a:ext cx="155575"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6810" tIns="38405" rIns="76810" bIns="38405" anchor="ctr">
            <a:spAutoFit/>
          </a:bodyP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eaLnBrk="1" hangingPunct="1"/>
            <a:endParaRPr lang="zh-CN" altLang="en-US"/>
          </a:p>
        </p:txBody>
      </p:sp>
      <p:sp>
        <p:nvSpPr>
          <p:cNvPr id="2" name="日期占位符 1"/>
          <p:cNvSpPr>
            <a:spLocks noGrp="1"/>
          </p:cNvSpPr>
          <p:nvPr>
            <p:ph type="dt" sz="half" idx="10"/>
          </p:nvPr>
        </p:nvSpPr>
        <p:spPr/>
        <p:txBody>
          <a:bodyPr/>
          <a:lstStyle/>
          <a:p>
            <a:fld id="{4ADE3745-E885-4E72-9988-5C6D453C0157}" type="datetime3">
              <a:rPr lang="zh-CN" altLang="en-US" smtClean="0"/>
              <a:t>2016年7月13日星期三</a:t>
            </a:fld>
            <a:endParaRPr lang="en-US" altLang="zh-CN"/>
          </a:p>
        </p:txBody>
      </p:sp>
      <p:sp>
        <p:nvSpPr>
          <p:cNvPr id="3" name="页脚占位符 2"/>
          <p:cNvSpPr>
            <a:spLocks noGrp="1"/>
          </p:cNvSpPr>
          <p:nvPr>
            <p:ph type="ftr" sz="quarter" idx="11"/>
          </p:nvPr>
        </p:nvSpPr>
        <p:spPr/>
        <p:txBody>
          <a:bodyPr/>
          <a:lstStyle/>
          <a:p>
            <a:r>
              <a:rPr lang="zh-CN" altLang="en-US" smtClean="0"/>
              <a:t>重庆邮电大学                      理学院           </a:t>
            </a:r>
            <a:endParaRPr lang="en-US" altLang="zh-CN"/>
          </a:p>
        </p:txBody>
      </p:sp>
      <p:sp>
        <p:nvSpPr>
          <p:cNvPr id="4" name="灯片编号占位符 3"/>
          <p:cNvSpPr>
            <a:spLocks noGrp="1"/>
          </p:cNvSpPr>
          <p:nvPr>
            <p:ph type="sldNum" sz="quarter" idx="12"/>
          </p:nvPr>
        </p:nvSpPr>
        <p:spPr/>
        <p:txBody>
          <a:bodyPr/>
          <a:lstStyle/>
          <a:p>
            <a:fld id="{9E66D983-F822-4DD6-ABE3-EA317883719C}" type="slidenum">
              <a:rPr lang="en-US" altLang="zh-CN" smtClean="0"/>
              <a:pPr/>
              <a:t>26</a:t>
            </a:fld>
            <a:endParaRPr lang="en-US" altLang="zh-CN"/>
          </a:p>
        </p:txBody>
      </p:sp>
    </p:spTree>
    <p:extLst>
      <p:ext uri="{BB962C8B-B14F-4D97-AF65-F5344CB8AC3E}">
        <p14:creationId xmlns:p14="http://schemas.microsoft.com/office/powerpoint/2010/main" val="13116559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3"/>
          <p:cNvSpPr>
            <a:spLocks noGrp="1" noRot="1" noChangeArrowheads="1"/>
          </p:cNvSpPr>
          <p:nvPr>
            <p:ph idx="1"/>
          </p:nvPr>
        </p:nvSpPr>
        <p:spPr>
          <a:xfrm>
            <a:off x="250825" y="765175"/>
            <a:ext cx="8034338" cy="5478463"/>
          </a:xfrm>
        </p:spPr>
        <p:txBody>
          <a:bodyPr/>
          <a:lstStyle/>
          <a:p>
            <a:pPr eaLnBrk="1" hangingPunct="1">
              <a:buFontTx/>
              <a:buNone/>
              <a:defRPr/>
            </a:pPr>
            <a:r>
              <a:rPr kumimoji="1" lang="zh-CN" altLang="en-US" sz="2800" b="1" kern="1200" dirty="0" smtClean="0">
                <a:solidFill>
                  <a:srgbClr val="0000FF"/>
                </a:solidFill>
                <a:latin typeface="Times New Roman" pitchFamily="18" charset="0"/>
                <a:ea typeface="楷体_GB2312" pitchFamily="49" charset="-122"/>
                <a:cs typeface="Times New Roman" pitchFamily="18" charset="0"/>
                <a:sym typeface="Wingdings" pitchFamily="2" charset="2"/>
              </a:rPr>
              <a:t>求下图各点间的最短路径</a:t>
            </a:r>
          </a:p>
        </p:txBody>
      </p:sp>
      <p:grpSp>
        <p:nvGrpSpPr>
          <p:cNvPr id="2" name="Group 4"/>
          <p:cNvGrpSpPr>
            <a:grpSpLocks/>
          </p:cNvGrpSpPr>
          <p:nvPr/>
        </p:nvGrpSpPr>
        <p:grpSpPr bwMode="auto">
          <a:xfrm>
            <a:off x="468313" y="1484313"/>
            <a:ext cx="7575550" cy="2516187"/>
            <a:chOff x="88" y="2182"/>
            <a:chExt cx="5568" cy="1937"/>
          </a:xfrm>
        </p:grpSpPr>
        <p:sp>
          <p:nvSpPr>
            <p:cNvPr id="84996" name="Oval 5"/>
            <p:cNvSpPr>
              <a:spLocks noChangeArrowheads="1"/>
            </p:cNvSpPr>
            <p:nvPr/>
          </p:nvSpPr>
          <p:spPr bwMode="auto">
            <a:xfrm>
              <a:off x="1177" y="2523"/>
              <a:ext cx="227" cy="227"/>
            </a:xfrm>
            <a:prstGeom prst="ellipse">
              <a:avLst/>
            </a:prstGeom>
            <a:solidFill>
              <a:srgbClr val="CC99FF"/>
            </a:solidFill>
            <a:ln w="38100" algn="ctr">
              <a:solidFill>
                <a:schemeClr val="tx1"/>
              </a:solidFill>
              <a:round/>
              <a:headEnd/>
              <a:tailEnd/>
            </a:ln>
          </p:spPr>
          <p:txBody>
            <a:bodyPr wrap="none" anchor="ct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algn="ctr" eaLnBrk="1" hangingPunct="1"/>
              <a:r>
                <a:rPr lang="en-US" altLang="zh-CN" b="1">
                  <a:latin typeface="Garamond" pitchFamily="18" charset="0"/>
                  <a:ea typeface="华文彩云" pitchFamily="2" charset="-122"/>
                </a:rPr>
                <a:t>2</a:t>
              </a:r>
            </a:p>
          </p:txBody>
        </p:sp>
        <p:sp>
          <p:nvSpPr>
            <p:cNvPr id="84997" name="Oval 6"/>
            <p:cNvSpPr>
              <a:spLocks noChangeArrowheads="1"/>
            </p:cNvSpPr>
            <p:nvPr/>
          </p:nvSpPr>
          <p:spPr bwMode="auto">
            <a:xfrm>
              <a:off x="88" y="2523"/>
              <a:ext cx="227" cy="227"/>
            </a:xfrm>
            <a:prstGeom prst="ellipse">
              <a:avLst/>
            </a:prstGeom>
            <a:solidFill>
              <a:srgbClr val="CC99FF"/>
            </a:solidFill>
            <a:ln w="38100" algn="ctr">
              <a:solidFill>
                <a:schemeClr val="tx1"/>
              </a:solidFill>
              <a:round/>
              <a:headEnd/>
              <a:tailEnd/>
            </a:ln>
          </p:spPr>
          <p:txBody>
            <a:bodyPr wrap="none" anchor="ct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algn="ctr" eaLnBrk="1" hangingPunct="1"/>
              <a:r>
                <a:rPr lang="en-US" altLang="zh-CN" b="1">
                  <a:latin typeface="Garamond" pitchFamily="18" charset="0"/>
                  <a:ea typeface="华文彩云" pitchFamily="2" charset="-122"/>
                </a:rPr>
                <a:t>1</a:t>
              </a:r>
            </a:p>
          </p:txBody>
        </p:sp>
        <p:sp>
          <p:nvSpPr>
            <p:cNvPr id="84998" name="Oval 7"/>
            <p:cNvSpPr>
              <a:spLocks noChangeArrowheads="1"/>
            </p:cNvSpPr>
            <p:nvPr/>
          </p:nvSpPr>
          <p:spPr bwMode="auto">
            <a:xfrm>
              <a:off x="1132" y="3702"/>
              <a:ext cx="227" cy="227"/>
            </a:xfrm>
            <a:prstGeom prst="ellipse">
              <a:avLst/>
            </a:prstGeom>
            <a:solidFill>
              <a:srgbClr val="CC99FF"/>
            </a:solidFill>
            <a:ln w="38100" algn="ctr">
              <a:solidFill>
                <a:schemeClr val="tx1"/>
              </a:solidFill>
              <a:round/>
              <a:headEnd/>
              <a:tailEnd/>
            </a:ln>
          </p:spPr>
          <p:txBody>
            <a:bodyPr wrap="none" anchor="ct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algn="ctr" eaLnBrk="1" hangingPunct="1"/>
              <a:r>
                <a:rPr lang="en-US" altLang="zh-CN" b="1">
                  <a:latin typeface="Garamond" pitchFamily="18" charset="0"/>
                  <a:ea typeface="华文彩云" pitchFamily="2" charset="-122"/>
                </a:rPr>
                <a:t>3</a:t>
              </a:r>
            </a:p>
          </p:txBody>
        </p:sp>
        <p:sp>
          <p:nvSpPr>
            <p:cNvPr id="84999" name="Oval 8"/>
            <p:cNvSpPr>
              <a:spLocks noChangeArrowheads="1"/>
            </p:cNvSpPr>
            <p:nvPr/>
          </p:nvSpPr>
          <p:spPr bwMode="auto">
            <a:xfrm>
              <a:off x="1812" y="3112"/>
              <a:ext cx="227" cy="227"/>
            </a:xfrm>
            <a:prstGeom prst="ellipse">
              <a:avLst/>
            </a:prstGeom>
            <a:solidFill>
              <a:srgbClr val="CC99FF"/>
            </a:solidFill>
            <a:ln w="38100" algn="ctr">
              <a:solidFill>
                <a:schemeClr val="tx1"/>
              </a:solidFill>
              <a:round/>
              <a:headEnd/>
              <a:tailEnd/>
            </a:ln>
          </p:spPr>
          <p:txBody>
            <a:bodyPr wrap="none" anchor="ct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algn="ctr" eaLnBrk="1" hangingPunct="1"/>
              <a:r>
                <a:rPr lang="en-US" altLang="zh-CN" b="1">
                  <a:latin typeface="Garamond" pitchFamily="18" charset="0"/>
                  <a:ea typeface="华文彩云" pitchFamily="2" charset="-122"/>
                </a:rPr>
                <a:t>4</a:t>
              </a:r>
            </a:p>
          </p:txBody>
        </p:sp>
        <p:sp>
          <p:nvSpPr>
            <p:cNvPr id="85000" name="Oval 9"/>
            <p:cNvSpPr>
              <a:spLocks noChangeArrowheads="1"/>
            </p:cNvSpPr>
            <p:nvPr/>
          </p:nvSpPr>
          <p:spPr bwMode="auto">
            <a:xfrm>
              <a:off x="2402" y="2523"/>
              <a:ext cx="227" cy="227"/>
            </a:xfrm>
            <a:prstGeom prst="ellipse">
              <a:avLst/>
            </a:prstGeom>
            <a:solidFill>
              <a:srgbClr val="CC99FF"/>
            </a:solidFill>
            <a:ln w="38100" algn="ctr">
              <a:solidFill>
                <a:schemeClr val="tx1"/>
              </a:solidFill>
              <a:round/>
              <a:headEnd/>
              <a:tailEnd/>
            </a:ln>
          </p:spPr>
          <p:txBody>
            <a:bodyPr wrap="none" anchor="ct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algn="ctr" eaLnBrk="1" hangingPunct="1"/>
              <a:r>
                <a:rPr lang="en-US" altLang="zh-CN" b="1">
                  <a:latin typeface="Garamond" pitchFamily="18" charset="0"/>
                  <a:ea typeface="华文彩云" pitchFamily="2" charset="-122"/>
                </a:rPr>
                <a:t>6</a:t>
              </a:r>
            </a:p>
          </p:txBody>
        </p:sp>
        <p:sp>
          <p:nvSpPr>
            <p:cNvPr id="85001" name="Oval 10"/>
            <p:cNvSpPr>
              <a:spLocks noChangeArrowheads="1"/>
            </p:cNvSpPr>
            <p:nvPr/>
          </p:nvSpPr>
          <p:spPr bwMode="auto">
            <a:xfrm>
              <a:off x="2356" y="3747"/>
              <a:ext cx="227" cy="227"/>
            </a:xfrm>
            <a:prstGeom prst="ellipse">
              <a:avLst/>
            </a:prstGeom>
            <a:solidFill>
              <a:srgbClr val="CC99FF"/>
            </a:solidFill>
            <a:ln w="38100" algn="ctr">
              <a:solidFill>
                <a:schemeClr val="tx1"/>
              </a:solidFill>
              <a:round/>
              <a:headEnd/>
              <a:tailEnd/>
            </a:ln>
          </p:spPr>
          <p:txBody>
            <a:bodyPr wrap="none" anchor="ct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algn="ctr" eaLnBrk="1" hangingPunct="1"/>
              <a:r>
                <a:rPr lang="en-US" altLang="zh-CN" b="1">
                  <a:latin typeface="Garamond" pitchFamily="18" charset="0"/>
                  <a:ea typeface="华文彩云" pitchFamily="2" charset="-122"/>
                </a:rPr>
                <a:t>5</a:t>
              </a:r>
            </a:p>
          </p:txBody>
        </p:sp>
        <p:sp>
          <p:nvSpPr>
            <p:cNvPr id="85002" name="Line 11"/>
            <p:cNvSpPr>
              <a:spLocks noChangeShapeType="1"/>
            </p:cNvSpPr>
            <p:nvPr/>
          </p:nvSpPr>
          <p:spPr bwMode="auto">
            <a:xfrm>
              <a:off x="315" y="2659"/>
              <a:ext cx="862"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nchor="ctr"/>
            <a:lstStyle/>
            <a:p>
              <a:endParaRPr lang="zh-CN" altLang="en-US"/>
            </a:p>
          </p:txBody>
        </p:sp>
        <p:sp>
          <p:nvSpPr>
            <p:cNvPr id="85003" name="Line 12"/>
            <p:cNvSpPr>
              <a:spLocks noChangeShapeType="1"/>
            </p:cNvSpPr>
            <p:nvPr/>
          </p:nvSpPr>
          <p:spPr bwMode="auto">
            <a:xfrm>
              <a:off x="1404" y="2659"/>
              <a:ext cx="998"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nchor="ctr"/>
            <a:lstStyle/>
            <a:p>
              <a:endParaRPr lang="zh-CN" altLang="en-US"/>
            </a:p>
          </p:txBody>
        </p:sp>
        <p:sp>
          <p:nvSpPr>
            <p:cNvPr id="85004" name="Line 13"/>
            <p:cNvSpPr>
              <a:spLocks noChangeShapeType="1"/>
            </p:cNvSpPr>
            <p:nvPr/>
          </p:nvSpPr>
          <p:spPr bwMode="auto">
            <a:xfrm>
              <a:off x="270" y="2750"/>
              <a:ext cx="907" cy="997"/>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nchor="ctr"/>
            <a:lstStyle/>
            <a:p>
              <a:endParaRPr lang="zh-CN" altLang="en-US"/>
            </a:p>
          </p:txBody>
        </p:sp>
        <p:sp>
          <p:nvSpPr>
            <p:cNvPr id="85005" name="Line 14"/>
            <p:cNvSpPr>
              <a:spLocks noChangeShapeType="1"/>
            </p:cNvSpPr>
            <p:nvPr/>
          </p:nvSpPr>
          <p:spPr bwMode="auto">
            <a:xfrm flipH="1">
              <a:off x="1268" y="2750"/>
              <a:ext cx="0" cy="952"/>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nchor="ctr"/>
            <a:lstStyle/>
            <a:p>
              <a:endParaRPr lang="zh-CN" altLang="en-US"/>
            </a:p>
          </p:txBody>
        </p:sp>
        <p:sp>
          <p:nvSpPr>
            <p:cNvPr id="85006" name="Line 15"/>
            <p:cNvSpPr>
              <a:spLocks noChangeShapeType="1"/>
            </p:cNvSpPr>
            <p:nvPr/>
          </p:nvSpPr>
          <p:spPr bwMode="auto">
            <a:xfrm>
              <a:off x="1358" y="2750"/>
              <a:ext cx="454" cy="408"/>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nchor="ctr"/>
            <a:lstStyle/>
            <a:p>
              <a:endParaRPr lang="zh-CN" altLang="en-US"/>
            </a:p>
          </p:txBody>
        </p:sp>
        <p:sp>
          <p:nvSpPr>
            <p:cNvPr id="85007" name="Line 16"/>
            <p:cNvSpPr>
              <a:spLocks noChangeShapeType="1"/>
            </p:cNvSpPr>
            <p:nvPr/>
          </p:nvSpPr>
          <p:spPr bwMode="auto">
            <a:xfrm flipV="1">
              <a:off x="1358" y="3339"/>
              <a:ext cx="499" cy="408"/>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nchor="ctr"/>
            <a:lstStyle/>
            <a:p>
              <a:endParaRPr lang="zh-CN" altLang="en-US"/>
            </a:p>
          </p:txBody>
        </p:sp>
        <p:sp>
          <p:nvSpPr>
            <p:cNvPr id="85008" name="Line 17"/>
            <p:cNvSpPr>
              <a:spLocks noChangeShapeType="1"/>
            </p:cNvSpPr>
            <p:nvPr/>
          </p:nvSpPr>
          <p:spPr bwMode="auto">
            <a:xfrm flipV="1">
              <a:off x="2039" y="2750"/>
              <a:ext cx="408" cy="408"/>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nchor="ctr"/>
            <a:lstStyle/>
            <a:p>
              <a:endParaRPr lang="zh-CN" altLang="en-US"/>
            </a:p>
          </p:txBody>
        </p:sp>
        <p:sp>
          <p:nvSpPr>
            <p:cNvPr id="85009" name="Line 18"/>
            <p:cNvSpPr>
              <a:spLocks noChangeShapeType="1"/>
            </p:cNvSpPr>
            <p:nvPr/>
          </p:nvSpPr>
          <p:spPr bwMode="auto">
            <a:xfrm>
              <a:off x="1358" y="3838"/>
              <a:ext cx="998" cy="46"/>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nchor="ctr"/>
            <a:lstStyle/>
            <a:p>
              <a:endParaRPr lang="zh-CN" altLang="en-US"/>
            </a:p>
          </p:txBody>
        </p:sp>
        <p:sp>
          <p:nvSpPr>
            <p:cNvPr id="85010" name="Line 19"/>
            <p:cNvSpPr>
              <a:spLocks noChangeShapeType="1"/>
            </p:cNvSpPr>
            <p:nvPr/>
          </p:nvSpPr>
          <p:spPr bwMode="auto">
            <a:xfrm flipV="1">
              <a:off x="2492" y="2750"/>
              <a:ext cx="0" cy="997"/>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nchor="ctr"/>
            <a:lstStyle/>
            <a:p>
              <a:endParaRPr lang="zh-CN" altLang="en-US"/>
            </a:p>
          </p:txBody>
        </p:sp>
        <p:sp>
          <p:nvSpPr>
            <p:cNvPr id="85011" name="Text Box 20"/>
            <p:cNvSpPr txBox="1">
              <a:spLocks noChangeArrowheads="1"/>
            </p:cNvSpPr>
            <p:nvPr/>
          </p:nvSpPr>
          <p:spPr bwMode="auto">
            <a:xfrm>
              <a:off x="736" y="2401"/>
              <a:ext cx="21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algn="ctr" eaLnBrk="1" hangingPunct="1"/>
              <a:r>
                <a:rPr lang="en-US" altLang="zh-CN" sz="2000" b="1">
                  <a:solidFill>
                    <a:srgbClr val="CCCC00"/>
                  </a:solidFill>
                  <a:latin typeface="Garamond" pitchFamily="18" charset="0"/>
                  <a:ea typeface="华文彩云" pitchFamily="2" charset="-122"/>
                </a:rPr>
                <a:t>1</a:t>
              </a:r>
            </a:p>
          </p:txBody>
        </p:sp>
        <p:sp>
          <p:nvSpPr>
            <p:cNvPr id="85012" name="Text Box 21"/>
            <p:cNvSpPr txBox="1">
              <a:spLocks noChangeArrowheads="1"/>
            </p:cNvSpPr>
            <p:nvPr/>
          </p:nvSpPr>
          <p:spPr bwMode="auto">
            <a:xfrm>
              <a:off x="435" y="3158"/>
              <a:ext cx="224"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algn="ctr" eaLnBrk="1" hangingPunct="1"/>
              <a:r>
                <a:rPr lang="en-US" altLang="zh-CN" sz="2000" b="1">
                  <a:solidFill>
                    <a:srgbClr val="CCCC00"/>
                  </a:solidFill>
                  <a:latin typeface="Garamond" pitchFamily="18" charset="0"/>
                  <a:ea typeface="华文彩云" pitchFamily="2" charset="-122"/>
                </a:rPr>
                <a:t>2</a:t>
              </a:r>
            </a:p>
          </p:txBody>
        </p:sp>
        <p:sp>
          <p:nvSpPr>
            <p:cNvPr id="85013" name="Text Box 22"/>
            <p:cNvSpPr txBox="1">
              <a:spLocks noChangeArrowheads="1"/>
            </p:cNvSpPr>
            <p:nvPr/>
          </p:nvSpPr>
          <p:spPr bwMode="auto">
            <a:xfrm>
              <a:off x="1039" y="3022"/>
              <a:ext cx="21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algn="ctr" eaLnBrk="1" hangingPunct="1"/>
              <a:r>
                <a:rPr lang="en-US" altLang="zh-CN" sz="2000" b="1">
                  <a:solidFill>
                    <a:srgbClr val="CCCC00"/>
                  </a:solidFill>
                  <a:latin typeface="Garamond" pitchFamily="18" charset="0"/>
                  <a:ea typeface="华文彩云" pitchFamily="2" charset="-122"/>
                </a:rPr>
                <a:t>1</a:t>
              </a:r>
            </a:p>
          </p:txBody>
        </p:sp>
        <p:sp>
          <p:nvSpPr>
            <p:cNvPr id="85014" name="Text Box 23"/>
            <p:cNvSpPr txBox="1">
              <a:spLocks noChangeArrowheads="1"/>
            </p:cNvSpPr>
            <p:nvPr/>
          </p:nvSpPr>
          <p:spPr bwMode="auto">
            <a:xfrm>
              <a:off x="1705" y="2387"/>
              <a:ext cx="224"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algn="ctr" eaLnBrk="1" hangingPunct="1"/>
              <a:r>
                <a:rPr lang="en-US" altLang="zh-CN" sz="2000" b="1">
                  <a:solidFill>
                    <a:srgbClr val="CCCC00"/>
                  </a:solidFill>
                  <a:latin typeface="Garamond" pitchFamily="18" charset="0"/>
                  <a:ea typeface="华文彩云" pitchFamily="2" charset="-122"/>
                </a:rPr>
                <a:t>7</a:t>
              </a:r>
            </a:p>
          </p:txBody>
        </p:sp>
        <p:sp>
          <p:nvSpPr>
            <p:cNvPr id="85015" name="Text Box 24"/>
            <p:cNvSpPr txBox="1">
              <a:spLocks noChangeArrowheads="1"/>
            </p:cNvSpPr>
            <p:nvPr/>
          </p:nvSpPr>
          <p:spPr bwMode="auto">
            <a:xfrm>
              <a:off x="1395" y="2886"/>
              <a:ext cx="224"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algn="ctr" eaLnBrk="1" hangingPunct="1"/>
              <a:r>
                <a:rPr lang="en-US" altLang="zh-CN" sz="2000" b="1">
                  <a:solidFill>
                    <a:srgbClr val="CCCC00"/>
                  </a:solidFill>
                  <a:latin typeface="Garamond" pitchFamily="18" charset="0"/>
                  <a:ea typeface="华文彩云" pitchFamily="2" charset="-122"/>
                </a:rPr>
                <a:t>3</a:t>
              </a:r>
            </a:p>
          </p:txBody>
        </p:sp>
        <p:sp>
          <p:nvSpPr>
            <p:cNvPr id="85016" name="Text Box 25"/>
            <p:cNvSpPr txBox="1">
              <a:spLocks noChangeArrowheads="1"/>
            </p:cNvSpPr>
            <p:nvPr/>
          </p:nvSpPr>
          <p:spPr bwMode="auto">
            <a:xfrm>
              <a:off x="2166" y="2931"/>
              <a:ext cx="224"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algn="ctr" eaLnBrk="1" hangingPunct="1"/>
              <a:r>
                <a:rPr lang="en-US" altLang="zh-CN" sz="2000" b="1">
                  <a:solidFill>
                    <a:srgbClr val="CCCC00"/>
                  </a:solidFill>
                  <a:latin typeface="Garamond" pitchFamily="18" charset="0"/>
                  <a:ea typeface="华文彩云" pitchFamily="2" charset="-122"/>
                </a:rPr>
                <a:t>3</a:t>
              </a:r>
            </a:p>
          </p:txBody>
        </p:sp>
        <p:sp>
          <p:nvSpPr>
            <p:cNvPr id="85017" name="Text Box 26"/>
            <p:cNvSpPr txBox="1">
              <a:spLocks noChangeArrowheads="1"/>
            </p:cNvSpPr>
            <p:nvPr/>
          </p:nvSpPr>
          <p:spPr bwMode="auto">
            <a:xfrm>
              <a:off x="2529" y="3158"/>
              <a:ext cx="224"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algn="ctr" eaLnBrk="1" hangingPunct="1"/>
              <a:r>
                <a:rPr lang="en-US" altLang="zh-CN" sz="2000" b="1">
                  <a:solidFill>
                    <a:srgbClr val="CCCC00"/>
                  </a:solidFill>
                  <a:latin typeface="Garamond" pitchFamily="18" charset="0"/>
                  <a:ea typeface="华文彩云" pitchFamily="2" charset="-122"/>
                </a:rPr>
                <a:t>6</a:t>
              </a:r>
            </a:p>
          </p:txBody>
        </p:sp>
        <p:sp>
          <p:nvSpPr>
            <p:cNvPr id="85018" name="Text Box 27"/>
            <p:cNvSpPr txBox="1">
              <a:spLocks noChangeArrowheads="1"/>
            </p:cNvSpPr>
            <p:nvPr/>
          </p:nvSpPr>
          <p:spPr bwMode="auto">
            <a:xfrm>
              <a:off x="1803" y="3566"/>
              <a:ext cx="224"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algn="ctr" eaLnBrk="1" hangingPunct="1"/>
              <a:r>
                <a:rPr lang="en-US" altLang="zh-CN" sz="2000" b="1">
                  <a:solidFill>
                    <a:srgbClr val="CCCC00"/>
                  </a:solidFill>
                  <a:latin typeface="Garamond" pitchFamily="18" charset="0"/>
                  <a:ea typeface="华文彩云" pitchFamily="2" charset="-122"/>
                </a:rPr>
                <a:t>2</a:t>
              </a:r>
            </a:p>
          </p:txBody>
        </p:sp>
        <p:sp>
          <p:nvSpPr>
            <p:cNvPr id="85019" name="Text Box 28"/>
            <p:cNvSpPr txBox="1">
              <a:spLocks noChangeArrowheads="1"/>
            </p:cNvSpPr>
            <p:nvPr/>
          </p:nvSpPr>
          <p:spPr bwMode="auto">
            <a:xfrm>
              <a:off x="1440" y="3294"/>
              <a:ext cx="21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algn="ctr" eaLnBrk="1" hangingPunct="1"/>
              <a:r>
                <a:rPr lang="en-US" altLang="zh-CN" sz="2000" b="1">
                  <a:solidFill>
                    <a:srgbClr val="CCCC00"/>
                  </a:solidFill>
                  <a:latin typeface="Garamond" pitchFamily="18" charset="0"/>
                  <a:ea typeface="华文彩云" pitchFamily="2" charset="-122"/>
                </a:rPr>
                <a:t>1</a:t>
              </a:r>
            </a:p>
          </p:txBody>
        </p:sp>
        <p:sp>
          <p:nvSpPr>
            <p:cNvPr id="85020" name="AutoShape 29"/>
            <p:cNvSpPr>
              <a:spLocks noChangeArrowheads="1"/>
            </p:cNvSpPr>
            <p:nvPr/>
          </p:nvSpPr>
          <p:spPr bwMode="auto">
            <a:xfrm>
              <a:off x="3333" y="2478"/>
              <a:ext cx="2064" cy="1542"/>
            </a:xfrm>
            <a:prstGeom prst="bracketPair">
              <a:avLst>
                <a:gd name="adj" fmla="val 16667"/>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algn="ctr" eaLnBrk="1" hangingPunct="1"/>
              <a:endParaRPr lang="zh-CN" altLang="en-US">
                <a:solidFill>
                  <a:schemeClr val="accent2"/>
                </a:solidFill>
                <a:latin typeface="Garamond" pitchFamily="18" charset="0"/>
                <a:ea typeface="华文彩云" pitchFamily="2" charset="-122"/>
              </a:endParaRPr>
            </a:p>
          </p:txBody>
        </p:sp>
        <p:sp>
          <p:nvSpPr>
            <p:cNvPr id="85021" name="Text Box 30"/>
            <p:cNvSpPr txBox="1">
              <a:spLocks noChangeArrowheads="1"/>
            </p:cNvSpPr>
            <p:nvPr/>
          </p:nvSpPr>
          <p:spPr bwMode="auto">
            <a:xfrm>
              <a:off x="2727" y="3113"/>
              <a:ext cx="603"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algn="ctr" eaLnBrk="1" hangingPunct="1"/>
              <a:r>
                <a:rPr lang="en-US" altLang="zh-CN">
                  <a:latin typeface="Garamond" pitchFamily="18" charset="0"/>
                  <a:ea typeface="华文彩云" pitchFamily="2" charset="-122"/>
                </a:rPr>
                <a:t>D</a:t>
              </a:r>
              <a:r>
                <a:rPr lang="zh-CN" altLang="en-US">
                  <a:latin typeface="Garamond" pitchFamily="18" charset="0"/>
                </a:rPr>
                <a:t>＝</a:t>
              </a:r>
            </a:p>
          </p:txBody>
        </p:sp>
        <p:sp>
          <p:nvSpPr>
            <p:cNvPr id="423967" name="Text Box 31"/>
            <p:cNvSpPr txBox="1">
              <a:spLocks noChangeArrowheads="1"/>
            </p:cNvSpPr>
            <p:nvPr/>
          </p:nvSpPr>
          <p:spPr bwMode="auto">
            <a:xfrm>
              <a:off x="3531" y="2389"/>
              <a:ext cx="1726" cy="1730"/>
            </a:xfrm>
            <a:prstGeom prst="rect">
              <a:avLst/>
            </a:prstGeom>
            <a:noFill/>
            <a:ln w="38100" algn="ctr">
              <a:noFill/>
              <a:miter lim="800000"/>
              <a:headEnd/>
              <a:tailEnd/>
            </a:ln>
            <a:effectLst/>
          </p:spPr>
          <p:txBody>
            <a:bodyPr wrap="none">
              <a:spAutoFit/>
            </a:bodyPr>
            <a:lstStyle/>
            <a:p>
              <a:pPr>
                <a:defRPr/>
              </a:pPr>
              <a:r>
                <a:rPr lang="en-US" altLang="zh-CN" sz="2000" b="1" dirty="0">
                  <a:effectLst>
                    <a:outerShdw blurRad="38100" dist="38100" dir="2700000" algn="tl">
                      <a:srgbClr val="C0C0C0"/>
                    </a:outerShdw>
                  </a:effectLst>
                  <a:latin typeface="Garamond" pitchFamily="18" charset="0"/>
                </a:rPr>
                <a:t>∞    1    2   ∞    ∞   ∞</a:t>
              </a:r>
            </a:p>
            <a:p>
              <a:pPr>
                <a:defRPr/>
              </a:pPr>
              <a:r>
                <a:rPr lang="en-US" altLang="zh-CN" sz="2000" b="1" dirty="0">
                  <a:effectLst>
                    <a:outerShdw blurRad="38100" dist="38100" dir="2700000" algn="tl">
                      <a:srgbClr val="C0C0C0"/>
                    </a:outerShdw>
                  </a:effectLst>
                  <a:latin typeface="Garamond" pitchFamily="18" charset="0"/>
                </a:rPr>
                <a:t>∞   ∞    1     3   ∞    7</a:t>
              </a:r>
            </a:p>
            <a:p>
              <a:pPr>
                <a:defRPr/>
              </a:pPr>
              <a:r>
                <a:rPr lang="en-US" altLang="zh-CN" sz="2000" b="1" dirty="0">
                  <a:effectLst>
                    <a:outerShdw blurRad="38100" dist="38100" dir="2700000" algn="tl">
                      <a:srgbClr val="C0C0C0"/>
                    </a:outerShdw>
                  </a:effectLst>
                  <a:latin typeface="Garamond" pitchFamily="18" charset="0"/>
                </a:rPr>
                <a:t>∞   ∞   ∞     1    2    ∞</a:t>
              </a:r>
            </a:p>
            <a:p>
              <a:pPr>
                <a:defRPr/>
              </a:pPr>
              <a:r>
                <a:rPr lang="en-US" altLang="zh-CN" sz="2000" b="1" dirty="0">
                  <a:effectLst>
                    <a:outerShdw blurRad="38100" dist="38100" dir="2700000" algn="tl">
                      <a:srgbClr val="C0C0C0"/>
                    </a:outerShdw>
                  </a:effectLst>
                  <a:latin typeface="Garamond" pitchFamily="18" charset="0"/>
                </a:rPr>
                <a:t>∞   ∞   ∞    ∞   ∞    3</a:t>
              </a:r>
            </a:p>
            <a:p>
              <a:pPr>
                <a:defRPr/>
              </a:pPr>
              <a:r>
                <a:rPr lang="en-US" altLang="zh-CN" sz="2000" b="1" dirty="0">
                  <a:effectLst>
                    <a:outerShdw blurRad="38100" dist="38100" dir="2700000" algn="tl">
                      <a:srgbClr val="C0C0C0"/>
                    </a:outerShdw>
                  </a:effectLst>
                  <a:latin typeface="Garamond" pitchFamily="18" charset="0"/>
                </a:rPr>
                <a:t>∞   ∞   ∞    ∞   ∞    6</a:t>
              </a:r>
            </a:p>
            <a:p>
              <a:pPr>
                <a:defRPr/>
              </a:pPr>
              <a:r>
                <a:rPr lang="en-US" altLang="zh-CN" sz="2000" b="1" dirty="0">
                  <a:effectLst>
                    <a:outerShdw blurRad="38100" dist="38100" dir="2700000" algn="tl">
                      <a:srgbClr val="C0C0C0"/>
                    </a:outerShdw>
                  </a:effectLst>
                  <a:latin typeface="Garamond" pitchFamily="18" charset="0"/>
                </a:rPr>
                <a:t>∞   ∞   ∞    ∞   ∞    ∞</a:t>
              </a:r>
              <a:endParaRPr lang="zh-CN" altLang="en-US" sz="2000" b="1" dirty="0">
                <a:effectLst>
                  <a:outerShdw blurRad="38100" dist="38100" dir="2700000" algn="tl">
                    <a:srgbClr val="C0C0C0"/>
                  </a:outerShdw>
                </a:effectLst>
                <a:latin typeface="Garamond" pitchFamily="18" charset="0"/>
              </a:endParaRPr>
            </a:p>
          </p:txBody>
        </p:sp>
        <p:sp>
          <p:nvSpPr>
            <p:cNvPr id="85023" name="Text Box 32"/>
            <p:cNvSpPr txBox="1">
              <a:spLocks noChangeArrowheads="1"/>
            </p:cNvSpPr>
            <p:nvPr/>
          </p:nvSpPr>
          <p:spPr bwMode="auto">
            <a:xfrm>
              <a:off x="3367" y="2182"/>
              <a:ext cx="2001"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spAutoFit/>
            </a:bodyP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algn="ctr" eaLnBrk="1" hangingPunct="1"/>
              <a:r>
                <a:rPr lang="en-US" altLang="zh-CN" sz="2000" b="1">
                  <a:solidFill>
                    <a:srgbClr val="0000FF"/>
                  </a:solidFill>
                  <a:latin typeface="Garamond" pitchFamily="18" charset="0"/>
                </a:rPr>
                <a:t>1     2    3     4    5    6</a:t>
              </a:r>
            </a:p>
          </p:txBody>
        </p:sp>
        <p:sp>
          <p:nvSpPr>
            <p:cNvPr id="85024" name="Text Box 33"/>
            <p:cNvSpPr txBox="1">
              <a:spLocks noChangeArrowheads="1"/>
            </p:cNvSpPr>
            <p:nvPr/>
          </p:nvSpPr>
          <p:spPr bwMode="auto">
            <a:xfrm>
              <a:off x="5432" y="2359"/>
              <a:ext cx="224" cy="1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algn="ctr" eaLnBrk="1" hangingPunct="1"/>
              <a:r>
                <a:rPr lang="en-US" altLang="zh-CN" sz="2000" b="1">
                  <a:solidFill>
                    <a:srgbClr val="0000FF"/>
                  </a:solidFill>
                  <a:latin typeface="Garamond" pitchFamily="18" charset="0"/>
                </a:rPr>
                <a:t>1</a:t>
              </a:r>
            </a:p>
            <a:p>
              <a:pPr algn="ctr" eaLnBrk="1" hangingPunct="1"/>
              <a:r>
                <a:rPr lang="en-US" altLang="zh-CN" sz="2000" b="1">
                  <a:solidFill>
                    <a:srgbClr val="0000FF"/>
                  </a:solidFill>
                  <a:latin typeface="Garamond" pitchFamily="18" charset="0"/>
                </a:rPr>
                <a:t>2</a:t>
              </a:r>
            </a:p>
            <a:p>
              <a:pPr algn="ctr" eaLnBrk="1" hangingPunct="1"/>
              <a:r>
                <a:rPr lang="en-US" altLang="zh-CN" sz="2000" b="1">
                  <a:solidFill>
                    <a:srgbClr val="0000FF"/>
                  </a:solidFill>
                  <a:latin typeface="Garamond" pitchFamily="18" charset="0"/>
                </a:rPr>
                <a:t>3</a:t>
              </a:r>
            </a:p>
            <a:p>
              <a:pPr algn="ctr" eaLnBrk="1" hangingPunct="1"/>
              <a:r>
                <a:rPr lang="en-US" altLang="zh-CN" sz="2000" b="1">
                  <a:solidFill>
                    <a:srgbClr val="0000FF"/>
                  </a:solidFill>
                  <a:latin typeface="Garamond" pitchFamily="18" charset="0"/>
                </a:rPr>
                <a:t>4</a:t>
              </a:r>
            </a:p>
            <a:p>
              <a:pPr algn="ctr" eaLnBrk="1" hangingPunct="1"/>
              <a:r>
                <a:rPr lang="en-US" altLang="zh-CN" sz="2000" b="1">
                  <a:solidFill>
                    <a:srgbClr val="0000FF"/>
                  </a:solidFill>
                  <a:latin typeface="Garamond" pitchFamily="18" charset="0"/>
                </a:rPr>
                <a:t>5</a:t>
              </a:r>
            </a:p>
            <a:p>
              <a:pPr algn="ctr" eaLnBrk="1" hangingPunct="1"/>
              <a:r>
                <a:rPr lang="en-US" altLang="zh-CN" sz="2000" b="1">
                  <a:solidFill>
                    <a:srgbClr val="0000FF"/>
                  </a:solidFill>
                  <a:latin typeface="Garamond" pitchFamily="18" charset="0"/>
                </a:rPr>
                <a:t>6</a:t>
              </a:r>
            </a:p>
          </p:txBody>
        </p:sp>
      </p:grpSp>
      <p:sp>
        <p:nvSpPr>
          <p:cNvPr id="3" name="日期占位符 2"/>
          <p:cNvSpPr>
            <a:spLocks noGrp="1"/>
          </p:cNvSpPr>
          <p:nvPr>
            <p:ph type="dt" sz="half" idx="10"/>
          </p:nvPr>
        </p:nvSpPr>
        <p:spPr/>
        <p:txBody>
          <a:bodyPr/>
          <a:lstStyle/>
          <a:p>
            <a:fld id="{F91F2264-43F8-4087-B780-3ED6C0EF067C}" type="datetime3">
              <a:rPr lang="zh-CN" altLang="en-US" smtClean="0"/>
              <a:t>2016年7月13日星期三</a:t>
            </a:fld>
            <a:endParaRPr lang="zh-CN" altLang="en-US"/>
          </a:p>
        </p:txBody>
      </p:sp>
      <p:sp>
        <p:nvSpPr>
          <p:cNvPr id="4" name="页脚占位符 3"/>
          <p:cNvSpPr>
            <a:spLocks noGrp="1"/>
          </p:cNvSpPr>
          <p:nvPr>
            <p:ph type="ftr" sz="quarter" idx="11"/>
          </p:nvPr>
        </p:nvSpPr>
        <p:spPr/>
        <p:txBody>
          <a:bodyPr/>
          <a:lstStyle/>
          <a:p>
            <a:r>
              <a:rPr lang="zh-CN" altLang="en-US" smtClean="0"/>
              <a:t>重庆邮电大学                      理学院           </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27</a:t>
            </a:fld>
            <a:endParaRPr lang="zh-CN" altLang="en-US"/>
          </a:p>
        </p:txBody>
      </p:sp>
    </p:spTree>
    <p:extLst>
      <p:ext uri="{BB962C8B-B14F-4D97-AF65-F5344CB8AC3E}">
        <p14:creationId xmlns:p14="http://schemas.microsoft.com/office/powerpoint/2010/main" val="2264875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3"/>
          <p:cNvSpPr>
            <a:spLocks noGrp="1" noRot="1" noChangeArrowheads="1"/>
          </p:cNvSpPr>
          <p:nvPr>
            <p:ph idx="1"/>
          </p:nvPr>
        </p:nvSpPr>
        <p:spPr>
          <a:xfrm>
            <a:off x="7770" y="845080"/>
            <a:ext cx="2843808" cy="792088"/>
          </a:xfrm>
        </p:spPr>
        <p:txBody>
          <a:bodyPr/>
          <a:lstStyle/>
          <a:p>
            <a:pPr eaLnBrk="1" hangingPunct="1"/>
            <a:r>
              <a:rPr lang="zh-CN" altLang="en-US" dirty="0" smtClean="0"/>
              <a:t>解：</a:t>
            </a:r>
          </a:p>
        </p:txBody>
      </p:sp>
      <p:sp>
        <p:nvSpPr>
          <p:cNvPr id="86019" name="AutoShape 20"/>
          <p:cNvSpPr>
            <a:spLocks noChangeArrowheads="1"/>
          </p:cNvSpPr>
          <p:nvPr/>
        </p:nvSpPr>
        <p:spPr bwMode="auto">
          <a:xfrm>
            <a:off x="1643063" y="1214438"/>
            <a:ext cx="2808287" cy="1884362"/>
          </a:xfrm>
          <a:prstGeom prst="bracketPair">
            <a:avLst>
              <a:gd name="adj" fmla="val 16667"/>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76810" tIns="38405" rIns="76810" bIns="38405" anchor="ct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algn="ctr" eaLnBrk="1" hangingPunct="1"/>
            <a:endParaRPr lang="zh-CN" altLang="en-US">
              <a:solidFill>
                <a:schemeClr val="accent2"/>
              </a:solidFill>
              <a:latin typeface="Garamond" pitchFamily="18" charset="0"/>
              <a:ea typeface="华文彩云" pitchFamily="2" charset="-122"/>
            </a:endParaRPr>
          </a:p>
        </p:txBody>
      </p:sp>
      <mc:AlternateContent xmlns:mc="http://schemas.openxmlformats.org/markup-compatibility/2006" xmlns:a14="http://schemas.microsoft.com/office/drawing/2010/main">
        <mc:Choice Requires="a14">
          <p:sp>
            <p:nvSpPr>
              <p:cNvPr id="86020" name="Text Box 21"/>
              <p:cNvSpPr txBox="1">
                <a:spLocks noChangeArrowheads="1"/>
              </p:cNvSpPr>
              <p:nvPr/>
            </p:nvSpPr>
            <p:spPr bwMode="auto">
              <a:xfrm>
                <a:off x="409895" y="1893194"/>
                <a:ext cx="1218360" cy="526850"/>
              </a:xfrm>
              <a:prstGeom prst="rect">
                <a:avLst/>
              </a:prstGeom>
              <a:noFill/>
              <a:ln>
                <a:noFill/>
              </a:ln>
              <a:extLst>
                <a:ext uri="{909E8E84-426E-40DD-AFC4-6F175D3DCCD1}">
                  <a14:hiddenFill>
                    <a:solidFill>
                      <a:srgbClr val="FFFFFF"/>
                    </a:solidFill>
                  </a14:hiddenFill>
                </a:ext>
                <a:ext uri="{91240B29-F687-4F45-9708-019B960494DF}">
                  <a14:hiddenLine w="38100" algn="ctr">
                    <a:solidFill>
                      <a:srgbClr val="000000"/>
                    </a:solidFill>
                    <a:miter lim="800000"/>
                    <a:headEnd/>
                    <a:tailEnd/>
                  </a14:hiddenLine>
                </a:ext>
              </a:extLst>
            </p:spPr>
            <p:txBody>
              <a:bodyPr wrap="none" lIns="76810" tIns="38405" rIns="76810" bIns="38405">
                <a:spAutoFit/>
              </a:bodyPr>
              <a:lstStyle>
                <a:lvl1pPr marL="342900" indent="-342900"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eaLnBrk="1" hangingPunct="1"/>
                <a14:m>
                  <m:oMath xmlns:m="http://schemas.openxmlformats.org/officeDocument/2006/math">
                    <m:sSup>
                      <m:sSupPr>
                        <m:ctrlPr>
                          <a:rPr lang="en-US" altLang="zh-CN" b="1" i="1" smtClean="0">
                            <a:latin typeface="Cambria Math"/>
                          </a:rPr>
                        </m:ctrlPr>
                      </m:sSupPr>
                      <m:e>
                        <m:r>
                          <a:rPr lang="en-US" altLang="zh-CN" b="1" i="1">
                            <a:latin typeface="Cambria Math"/>
                          </a:rPr>
                          <m:t>𝑫</m:t>
                        </m:r>
                      </m:e>
                      <m:sup>
                        <m:r>
                          <a:rPr lang="en-US" altLang="zh-CN" b="1" i="1">
                            <a:latin typeface="Cambria Math"/>
                          </a:rPr>
                          <m:t>[</m:t>
                        </m:r>
                        <m:r>
                          <a:rPr lang="en-US" altLang="zh-CN" b="1" i="1" smtClean="0">
                            <a:latin typeface="Cambria Math"/>
                          </a:rPr>
                          <m:t>𝟐</m:t>
                        </m:r>
                        <m:r>
                          <a:rPr lang="en-US" altLang="zh-CN" b="1" i="1">
                            <a:latin typeface="Cambria Math"/>
                          </a:rPr>
                          <m:t>]</m:t>
                        </m:r>
                      </m:sup>
                    </m:sSup>
                    <m:r>
                      <a:rPr lang="en-US" altLang="zh-CN" b="1" i="1">
                        <a:latin typeface="Cambria Math"/>
                      </a:rPr>
                      <m:t> </m:t>
                    </m:r>
                  </m:oMath>
                </a14:m>
                <a:r>
                  <a:rPr lang="zh-CN" altLang="en-US" b="1" dirty="0">
                    <a:solidFill>
                      <a:srgbClr val="0000FF"/>
                    </a:solidFill>
                    <a:cs typeface="Times New Roman" pitchFamily="18" charset="0"/>
                    <a:sym typeface="Wingdings" pitchFamily="2" charset="2"/>
                  </a:rPr>
                  <a:t>＝</a:t>
                </a:r>
              </a:p>
            </p:txBody>
          </p:sp>
        </mc:Choice>
        <mc:Fallback xmlns="">
          <p:sp>
            <p:nvSpPr>
              <p:cNvPr id="86020" name="Text Box 21"/>
              <p:cNvSpPr txBox="1">
                <a:spLocks noRot="1" noChangeAspect="1" noMove="1" noResize="1" noEditPoints="1" noAdjustHandles="1" noChangeArrowheads="1" noChangeShapeType="1" noTextEdit="1"/>
              </p:cNvSpPr>
              <p:nvPr/>
            </p:nvSpPr>
            <p:spPr bwMode="auto">
              <a:xfrm>
                <a:off x="409895" y="1893194"/>
                <a:ext cx="1218360" cy="526850"/>
              </a:xfrm>
              <a:prstGeom prst="rect">
                <a:avLst/>
              </a:prstGeom>
              <a:blipFill rotWithShape="1">
                <a:blip r:embed="rId2"/>
                <a:stretch>
                  <a:fillRect t="-15116" r="-10500" b="-2790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lstStyle/>
              <a:p>
                <a:r>
                  <a:rPr lang="zh-CN" altLang="en-US">
                    <a:noFill/>
                  </a:rPr>
                  <a:t> </a:t>
                </a:r>
              </a:p>
            </p:txBody>
          </p:sp>
        </mc:Fallback>
      </mc:AlternateContent>
      <p:sp>
        <p:nvSpPr>
          <p:cNvPr id="424982" name="Text Box 22"/>
          <p:cNvSpPr txBox="1">
            <a:spLocks noChangeArrowheads="1"/>
          </p:cNvSpPr>
          <p:nvPr/>
        </p:nvSpPr>
        <p:spPr bwMode="auto">
          <a:xfrm>
            <a:off x="1900238" y="1071563"/>
            <a:ext cx="2386012" cy="2232025"/>
          </a:xfrm>
          <a:prstGeom prst="rect">
            <a:avLst/>
          </a:prstGeom>
          <a:noFill/>
          <a:ln w="38100" algn="ctr">
            <a:noFill/>
            <a:miter lim="800000"/>
            <a:headEnd/>
            <a:tailEnd/>
          </a:ln>
          <a:effectLst/>
        </p:spPr>
        <p:txBody>
          <a:bodyPr wrap="none" lIns="76810" tIns="38405" rIns="76810" bIns="38405">
            <a:spAutoFit/>
          </a:bodyPr>
          <a:lstStyle/>
          <a:p>
            <a:pPr>
              <a:defRPr/>
            </a:pPr>
            <a:r>
              <a:rPr lang="en-US" altLang="zh-CN" sz="2000" b="1" dirty="0">
                <a:effectLst>
                  <a:outerShdw blurRad="38100" dist="38100" dir="2700000" algn="tl">
                    <a:srgbClr val="C0C0C0"/>
                  </a:outerShdw>
                </a:effectLst>
                <a:latin typeface="Garamond" pitchFamily="18" charset="0"/>
              </a:rPr>
              <a:t>∞    1      2    ∞    ∞  ∞</a:t>
            </a:r>
          </a:p>
          <a:p>
            <a:pPr>
              <a:defRPr/>
            </a:pPr>
            <a:r>
              <a:rPr lang="en-US" altLang="zh-CN" sz="2000" b="1" dirty="0">
                <a:effectLst>
                  <a:outerShdw blurRad="38100" dist="38100" dir="2700000" algn="tl">
                    <a:srgbClr val="C0C0C0"/>
                  </a:outerShdw>
                </a:effectLst>
                <a:latin typeface="Garamond" pitchFamily="18" charset="0"/>
              </a:rPr>
              <a:t>∞   ∞    1      3     ∞   7</a:t>
            </a:r>
          </a:p>
          <a:p>
            <a:pPr>
              <a:defRPr/>
            </a:pPr>
            <a:r>
              <a:rPr lang="en-US" altLang="zh-CN" sz="2000" b="1" dirty="0">
                <a:effectLst>
                  <a:outerShdw blurRad="38100" dist="38100" dir="2700000" algn="tl">
                    <a:srgbClr val="C0C0C0"/>
                  </a:outerShdw>
                </a:effectLst>
                <a:latin typeface="Garamond" pitchFamily="18" charset="0"/>
              </a:rPr>
              <a:t>∞   ∞   ∞     1      2   ∞</a:t>
            </a:r>
          </a:p>
          <a:p>
            <a:pPr>
              <a:defRPr/>
            </a:pPr>
            <a:r>
              <a:rPr lang="en-US" altLang="zh-CN" sz="2000" b="1" dirty="0">
                <a:effectLst>
                  <a:outerShdw blurRad="38100" dist="38100" dir="2700000" algn="tl">
                    <a:srgbClr val="C0C0C0"/>
                  </a:outerShdw>
                </a:effectLst>
                <a:latin typeface="Garamond" pitchFamily="18" charset="0"/>
              </a:rPr>
              <a:t>∞   ∞   ∞    ∞   ∞    3</a:t>
            </a:r>
          </a:p>
          <a:p>
            <a:pPr>
              <a:defRPr/>
            </a:pPr>
            <a:r>
              <a:rPr lang="en-US" altLang="zh-CN" sz="2000" b="1" dirty="0">
                <a:effectLst>
                  <a:outerShdw blurRad="38100" dist="38100" dir="2700000" algn="tl">
                    <a:srgbClr val="C0C0C0"/>
                  </a:outerShdw>
                </a:effectLst>
                <a:latin typeface="Garamond" pitchFamily="18" charset="0"/>
              </a:rPr>
              <a:t>∞   ∞   ∞    ∞   ∞    6</a:t>
            </a:r>
          </a:p>
          <a:p>
            <a:pPr>
              <a:defRPr/>
            </a:pPr>
            <a:r>
              <a:rPr lang="en-US" altLang="zh-CN" sz="2000" b="1" dirty="0">
                <a:effectLst>
                  <a:outerShdw blurRad="38100" dist="38100" dir="2700000" algn="tl">
                    <a:srgbClr val="C0C0C0"/>
                  </a:outerShdw>
                </a:effectLst>
                <a:latin typeface="Garamond" pitchFamily="18" charset="0"/>
              </a:rPr>
              <a:t>∞   ∞   ∞    ∞   ∞   ∞</a:t>
            </a:r>
            <a:endParaRPr lang="zh-CN" altLang="en-US" sz="2000" b="1" dirty="0">
              <a:effectLst>
                <a:outerShdw blurRad="38100" dist="38100" dir="2700000" algn="tl">
                  <a:srgbClr val="C0C0C0"/>
                </a:outerShdw>
              </a:effectLst>
              <a:latin typeface="Garamond" pitchFamily="18" charset="0"/>
            </a:endParaRPr>
          </a:p>
        </p:txBody>
      </p:sp>
      <p:sp>
        <p:nvSpPr>
          <p:cNvPr id="86022" name="AutoShape 23"/>
          <p:cNvSpPr>
            <a:spLocks noChangeArrowheads="1"/>
          </p:cNvSpPr>
          <p:nvPr/>
        </p:nvSpPr>
        <p:spPr bwMode="auto">
          <a:xfrm>
            <a:off x="4978400" y="1214438"/>
            <a:ext cx="2808288" cy="1884362"/>
          </a:xfrm>
          <a:prstGeom prst="bracketPair">
            <a:avLst>
              <a:gd name="adj" fmla="val 16667"/>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76810" tIns="38405" rIns="76810" bIns="38405" anchor="ct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algn="ctr" eaLnBrk="1" hangingPunct="1"/>
            <a:endParaRPr lang="zh-CN" altLang="en-US">
              <a:solidFill>
                <a:schemeClr val="accent2"/>
              </a:solidFill>
              <a:latin typeface="Garamond" pitchFamily="18" charset="0"/>
              <a:ea typeface="华文彩云" pitchFamily="2" charset="-122"/>
            </a:endParaRPr>
          </a:p>
        </p:txBody>
      </p:sp>
      <p:sp>
        <p:nvSpPr>
          <p:cNvPr id="424984" name="Text Box 24"/>
          <p:cNvSpPr txBox="1">
            <a:spLocks noChangeArrowheads="1"/>
          </p:cNvSpPr>
          <p:nvPr/>
        </p:nvSpPr>
        <p:spPr bwMode="auto">
          <a:xfrm>
            <a:off x="5257800" y="1071563"/>
            <a:ext cx="2386013" cy="2232025"/>
          </a:xfrm>
          <a:prstGeom prst="rect">
            <a:avLst/>
          </a:prstGeom>
          <a:noFill/>
          <a:ln w="38100" algn="ctr">
            <a:noFill/>
            <a:miter lim="800000"/>
            <a:headEnd/>
            <a:tailEnd/>
          </a:ln>
          <a:effectLst/>
        </p:spPr>
        <p:txBody>
          <a:bodyPr wrap="none" lIns="76810" tIns="38405" rIns="76810" bIns="38405">
            <a:spAutoFit/>
          </a:bodyPr>
          <a:lstStyle/>
          <a:p>
            <a:pPr>
              <a:defRPr/>
            </a:pPr>
            <a:r>
              <a:rPr lang="en-US" altLang="zh-CN" sz="2000" b="1" dirty="0">
                <a:effectLst>
                  <a:outerShdw blurRad="38100" dist="38100" dir="2700000" algn="tl">
                    <a:srgbClr val="C0C0C0"/>
                  </a:outerShdw>
                </a:effectLst>
                <a:latin typeface="Garamond" pitchFamily="18" charset="0"/>
              </a:rPr>
              <a:t>∞    1      2    ∞    ∞  ∞</a:t>
            </a:r>
          </a:p>
          <a:p>
            <a:pPr>
              <a:defRPr/>
            </a:pPr>
            <a:r>
              <a:rPr lang="en-US" altLang="zh-CN" sz="2000" b="1" dirty="0">
                <a:effectLst>
                  <a:outerShdw blurRad="38100" dist="38100" dir="2700000" algn="tl">
                    <a:srgbClr val="C0C0C0"/>
                  </a:outerShdw>
                </a:effectLst>
                <a:latin typeface="Garamond" pitchFamily="18" charset="0"/>
              </a:rPr>
              <a:t>∞   ∞    1      3     ∞   7</a:t>
            </a:r>
          </a:p>
          <a:p>
            <a:pPr>
              <a:defRPr/>
            </a:pPr>
            <a:r>
              <a:rPr lang="en-US" altLang="zh-CN" sz="2000" b="1" dirty="0">
                <a:effectLst>
                  <a:outerShdw blurRad="38100" dist="38100" dir="2700000" algn="tl">
                    <a:srgbClr val="C0C0C0"/>
                  </a:outerShdw>
                </a:effectLst>
                <a:latin typeface="Garamond" pitchFamily="18" charset="0"/>
              </a:rPr>
              <a:t>∞   ∞   ∞     1      2   ∞</a:t>
            </a:r>
          </a:p>
          <a:p>
            <a:pPr>
              <a:defRPr/>
            </a:pPr>
            <a:r>
              <a:rPr lang="en-US" altLang="zh-CN" sz="2000" b="1" dirty="0">
                <a:effectLst>
                  <a:outerShdw blurRad="38100" dist="38100" dir="2700000" algn="tl">
                    <a:srgbClr val="C0C0C0"/>
                  </a:outerShdw>
                </a:effectLst>
                <a:latin typeface="Garamond" pitchFamily="18" charset="0"/>
              </a:rPr>
              <a:t>∞   ∞   ∞    ∞   ∞    3</a:t>
            </a:r>
          </a:p>
          <a:p>
            <a:pPr>
              <a:defRPr/>
            </a:pPr>
            <a:r>
              <a:rPr lang="en-US" altLang="zh-CN" sz="2000" b="1" dirty="0">
                <a:effectLst>
                  <a:outerShdw blurRad="38100" dist="38100" dir="2700000" algn="tl">
                    <a:srgbClr val="C0C0C0"/>
                  </a:outerShdw>
                </a:effectLst>
                <a:latin typeface="Garamond" pitchFamily="18" charset="0"/>
              </a:rPr>
              <a:t>∞   ∞   ∞    ∞   ∞    6</a:t>
            </a:r>
          </a:p>
          <a:p>
            <a:pPr>
              <a:defRPr/>
            </a:pPr>
            <a:r>
              <a:rPr lang="en-US" altLang="zh-CN" sz="2000" b="1" dirty="0">
                <a:effectLst>
                  <a:outerShdw blurRad="38100" dist="38100" dir="2700000" algn="tl">
                    <a:srgbClr val="C0C0C0"/>
                  </a:outerShdw>
                </a:effectLst>
                <a:latin typeface="Garamond" pitchFamily="18" charset="0"/>
              </a:rPr>
              <a:t>∞   ∞   ∞    ∞   ∞   ∞</a:t>
            </a:r>
            <a:endParaRPr lang="zh-CN" altLang="en-US" sz="2000" b="1" dirty="0">
              <a:effectLst>
                <a:outerShdw blurRad="38100" dist="38100" dir="2700000" algn="tl">
                  <a:srgbClr val="C0C0C0"/>
                </a:outerShdw>
              </a:effectLst>
              <a:latin typeface="Garamond" pitchFamily="18" charset="0"/>
            </a:endParaRPr>
          </a:p>
        </p:txBody>
      </p:sp>
      <p:sp>
        <p:nvSpPr>
          <p:cNvPr id="86024" name="Text Box 25"/>
          <p:cNvSpPr txBox="1">
            <a:spLocks noChangeArrowheads="1"/>
          </p:cNvSpPr>
          <p:nvPr/>
        </p:nvSpPr>
        <p:spPr bwMode="auto">
          <a:xfrm>
            <a:off x="4525963" y="2054225"/>
            <a:ext cx="306387"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76810" tIns="38405" rIns="76810" bIns="38405">
            <a:spAutoFit/>
          </a:bodyP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algn="ctr" eaLnBrk="1" hangingPunct="1"/>
            <a:r>
              <a:rPr lang="en-US" altLang="zh-CN" sz="2400" b="1">
                <a:latin typeface="Garamond" pitchFamily="18" charset="0"/>
              </a:rPr>
              <a:t>*</a:t>
            </a:r>
          </a:p>
        </p:txBody>
      </p:sp>
      <p:sp>
        <p:nvSpPr>
          <p:cNvPr id="86025" name="Text Box 26"/>
          <p:cNvSpPr txBox="1">
            <a:spLocks noChangeArrowheads="1"/>
          </p:cNvSpPr>
          <p:nvPr/>
        </p:nvSpPr>
        <p:spPr bwMode="auto">
          <a:xfrm>
            <a:off x="1266825" y="4849813"/>
            <a:ext cx="51435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76810" tIns="38405" rIns="76810" bIns="38405">
            <a:spAutoFit/>
          </a:bodyP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algn="ctr" eaLnBrk="1" hangingPunct="1"/>
            <a:r>
              <a:rPr lang="zh-CN" altLang="en-US">
                <a:latin typeface="Garamond" pitchFamily="18" charset="0"/>
              </a:rPr>
              <a:t>＝</a:t>
            </a:r>
          </a:p>
        </p:txBody>
      </p:sp>
      <p:sp>
        <p:nvSpPr>
          <p:cNvPr id="86026" name="AutoShape 27"/>
          <p:cNvSpPr>
            <a:spLocks noChangeArrowheads="1"/>
          </p:cNvSpPr>
          <p:nvPr/>
        </p:nvSpPr>
        <p:spPr bwMode="auto">
          <a:xfrm>
            <a:off x="1857375" y="4143375"/>
            <a:ext cx="2808288" cy="1885950"/>
          </a:xfrm>
          <a:prstGeom prst="bracketPair">
            <a:avLst>
              <a:gd name="adj" fmla="val 16667"/>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76810" tIns="38405" rIns="76810" bIns="38405" anchor="ct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algn="ctr" eaLnBrk="1" hangingPunct="1"/>
            <a:endParaRPr lang="zh-CN" altLang="en-US">
              <a:solidFill>
                <a:schemeClr val="accent2"/>
              </a:solidFill>
              <a:latin typeface="Garamond" pitchFamily="18" charset="0"/>
              <a:ea typeface="华文彩云" pitchFamily="2" charset="-122"/>
            </a:endParaRPr>
          </a:p>
        </p:txBody>
      </p:sp>
      <p:sp>
        <p:nvSpPr>
          <p:cNvPr id="424988" name="Text Box 28"/>
          <p:cNvSpPr txBox="1">
            <a:spLocks noChangeArrowheads="1"/>
          </p:cNvSpPr>
          <p:nvPr/>
        </p:nvSpPr>
        <p:spPr bwMode="auto">
          <a:xfrm>
            <a:off x="2098675" y="3983038"/>
            <a:ext cx="2473325" cy="2232025"/>
          </a:xfrm>
          <a:prstGeom prst="rect">
            <a:avLst/>
          </a:prstGeom>
          <a:noFill/>
          <a:ln w="38100" algn="ctr">
            <a:noFill/>
            <a:miter lim="800000"/>
            <a:headEnd/>
            <a:tailEnd/>
          </a:ln>
          <a:effectLst/>
        </p:spPr>
        <p:txBody>
          <a:bodyPr wrap="none" lIns="76810" tIns="38405" rIns="76810" bIns="38405">
            <a:spAutoFit/>
          </a:bodyPr>
          <a:lstStyle/>
          <a:p>
            <a:pPr>
              <a:defRPr/>
            </a:pPr>
            <a:r>
              <a:rPr lang="en-US" altLang="zh-CN" sz="2000" b="1" dirty="0">
                <a:effectLst>
                  <a:outerShdw blurRad="38100" dist="38100" dir="2700000" algn="tl">
                    <a:srgbClr val="C0C0C0"/>
                  </a:outerShdw>
                </a:effectLst>
                <a:latin typeface="Garamond" pitchFamily="18" charset="0"/>
              </a:rPr>
              <a:t>∞   ∞    2      3     4     8</a:t>
            </a:r>
          </a:p>
          <a:p>
            <a:pPr>
              <a:defRPr/>
            </a:pPr>
            <a:r>
              <a:rPr lang="en-US" altLang="zh-CN" sz="2000" b="1" dirty="0">
                <a:effectLst>
                  <a:outerShdw blurRad="38100" dist="38100" dir="2700000" algn="tl">
                    <a:srgbClr val="C0C0C0"/>
                  </a:outerShdw>
                </a:effectLst>
                <a:latin typeface="Garamond" pitchFamily="18" charset="0"/>
              </a:rPr>
              <a:t>∞   ∞   ∞     2     3     6</a:t>
            </a:r>
          </a:p>
          <a:p>
            <a:pPr>
              <a:defRPr/>
            </a:pPr>
            <a:r>
              <a:rPr lang="en-US" altLang="zh-CN" sz="2000" b="1" dirty="0">
                <a:effectLst>
                  <a:outerShdw blurRad="38100" dist="38100" dir="2700000" algn="tl">
                    <a:srgbClr val="C0C0C0"/>
                  </a:outerShdw>
                </a:effectLst>
                <a:latin typeface="Garamond" pitchFamily="18" charset="0"/>
              </a:rPr>
              <a:t>∞   ∞   ∞    ∞   ∞    4</a:t>
            </a:r>
          </a:p>
          <a:p>
            <a:pPr>
              <a:defRPr/>
            </a:pPr>
            <a:r>
              <a:rPr lang="en-US" altLang="zh-CN" sz="2000" b="1" dirty="0">
                <a:effectLst>
                  <a:outerShdw blurRad="38100" dist="38100" dir="2700000" algn="tl">
                    <a:srgbClr val="C0C0C0"/>
                  </a:outerShdw>
                </a:effectLst>
                <a:latin typeface="Garamond" pitchFamily="18" charset="0"/>
              </a:rPr>
              <a:t>∞   ∞   ∞    ∞   ∞  ∞</a:t>
            </a:r>
          </a:p>
          <a:p>
            <a:pPr>
              <a:defRPr/>
            </a:pPr>
            <a:r>
              <a:rPr lang="en-US" altLang="zh-CN" sz="2000" b="1" dirty="0">
                <a:effectLst>
                  <a:outerShdw blurRad="38100" dist="38100" dir="2700000" algn="tl">
                    <a:srgbClr val="C0C0C0"/>
                  </a:outerShdw>
                </a:effectLst>
                <a:latin typeface="Garamond" pitchFamily="18" charset="0"/>
              </a:rPr>
              <a:t>∞   ∞   ∞    ∞   ∞  ∞ </a:t>
            </a:r>
          </a:p>
          <a:p>
            <a:pPr>
              <a:defRPr/>
            </a:pPr>
            <a:r>
              <a:rPr lang="en-US" altLang="zh-CN" sz="2000" b="1" dirty="0">
                <a:effectLst>
                  <a:outerShdw blurRad="38100" dist="38100" dir="2700000" algn="tl">
                    <a:srgbClr val="C0C0C0"/>
                  </a:outerShdw>
                </a:effectLst>
                <a:latin typeface="Garamond" pitchFamily="18" charset="0"/>
              </a:rPr>
              <a:t>∞   ∞   ∞    ∞   ∞  ∞</a:t>
            </a:r>
            <a:endParaRPr lang="zh-CN" altLang="en-US" sz="2000" b="1" dirty="0">
              <a:effectLst>
                <a:outerShdw blurRad="38100" dist="38100" dir="2700000" algn="tl">
                  <a:srgbClr val="C0C0C0"/>
                </a:outerShdw>
              </a:effectLst>
              <a:latin typeface="Garamond" pitchFamily="18" charset="0"/>
            </a:endParaRPr>
          </a:p>
        </p:txBody>
      </p:sp>
      <p:grpSp>
        <p:nvGrpSpPr>
          <p:cNvPr id="2" name="Group 29"/>
          <p:cNvGrpSpPr>
            <a:grpSpLocks/>
          </p:cNvGrpSpPr>
          <p:nvPr/>
        </p:nvGrpSpPr>
        <p:grpSpPr bwMode="auto">
          <a:xfrm>
            <a:off x="1357313" y="1357313"/>
            <a:ext cx="6789737" cy="3017837"/>
            <a:chOff x="567" y="714"/>
            <a:chExt cx="4989" cy="2324"/>
          </a:xfrm>
        </p:grpSpPr>
        <p:sp>
          <p:nvSpPr>
            <p:cNvPr id="86029" name="Text Box 30"/>
            <p:cNvSpPr txBox="1">
              <a:spLocks noChangeArrowheads="1"/>
            </p:cNvSpPr>
            <p:nvPr/>
          </p:nvSpPr>
          <p:spPr bwMode="auto">
            <a:xfrm>
              <a:off x="567" y="2254"/>
              <a:ext cx="4989" cy="357"/>
            </a:xfrm>
            <a:prstGeom prst="rect">
              <a:avLst/>
            </a:prstGeom>
            <a:noFill/>
            <a:ln w="38100" algn="ctr">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algn="ctr" eaLnBrk="1" hangingPunct="1"/>
              <a:r>
                <a:rPr lang="en-US" altLang="zh-CN" sz="2400" b="1" dirty="0">
                  <a:latin typeface="Garamond" pitchFamily="18" charset="0"/>
                  <a:ea typeface="华文彩云" pitchFamily="2" charset="-122"/>
                </a:rPr>
                <a:t>d</a:t>
              </a:r>
              <a:r>
                <a:rPr lang="en-US" altLang="zh-CN" sz="2400" b="1" baseline="-25000" dirty="0">
                  <a:latin typeface="Garamond" pitchFamily="18" charset="0"/>
                  <a:ea typeface="华文彩云" pitchFamily="2" charset="-122"/>
                </a:rPr>
                <a:t>14</a:t>
              </a:r>
              <a:r>
                <a:rPr lang="zh-CN" altLang="en-US" sz="2400" b="1" dirty="0">
                  <a:latin typeface="Garamond" pitchFamily="18" charset="0"/>
                </a:rPr>
                <a:t>＝</a:t>
              </a:r>
              <a:r>
                <a:rPr lang="en-US" altLang="zh-CN" sz="2400" b="1" dirty="0">
                  <a:latin typeface="Garamond" pitchFamily="18" charset="0"/>
                </a:rPr>
                <a:t>min{∞+∞,1+3,2+1, ∞+∞, ∞+∞, ∞+∞,}</a:t>
              </a:r>
            </a:p>
          </p:txBody>
        </p:sp>
        <p:sp>
          <p:nvSpPr>
            <p:cNvPr id="86030" name="Freeform 31"/>
            <p:cNvSpPr>
              <a:spLocks/>
            </p:cNvSpPr>
            <p:nvPr/>
          </p:nvSpPr>
          <p:spPr bwMode="auto">
            <a:xfrm>
              <a:off x="859" y="714"/>
              <a:ext cx="1972" cy="405"/>
            </a:xfrm>
            <a:custGeom>
              <a:avLst/>
              <a:gdLst>
                <a:gd name="T0" fmla="*/ 19 w 1972"/>
                <a:gd name="T1" fmla="*/ 0 h 1561"/>
                <a:gd name="T2" fmla="*/ 211 w 1972"/>
                <a:gd name="T3" fmla="*/ 0 h 1561"/>
                <a:gd name="T4" fmla="*/ 650 w 1972"/>
                <a:gd name="T5" fmla="*/ 0 h 1561"/>
                <a:gd name="T6" fmla="*/ 1244 w 1972"/>
                <a:gd name="T7" fmla="*/ 0 h 1561"/>
                <a:gd name="T8" fmla="*/ 1482 w 1972"/>
                <a:gd name="T9" fmla="*/ 0 h 1561"/>
                <a:gd name="T10" fmla="*/ 1792 w 1972"/>
                <a:gd name="T11" fmla="*/ 0 h 1561"/>
                <a:gd name="T12" fmla="*/ 1930 w 1972"/>
                <a:gd name="T13" fmla="*/ 0 h 1561"/>
                <a:gd name="T14" fmla="*/ 1939 w 1972"/>
                <a:gd name="T15" fmla="*/ 0 h 1561"/>
                <a:gd name="T16" fmla="*/ 1674 w 1972"/>
                <a:gd name="T17" fmla="*/ 0 h 1561"/>
                <a:gd name="T18" fmla="*/ 165 w 1972"/>
                <a:gd name="T19" fmla="*/ 0 h 1561"/>
                <a:gd name="T20" fmla="*/ 37 w 1972"/>
                <a:gd name="T21" fmla="*/ 0 h 1561"/>
                <a:gd name="T22" fmla="*/ 19 w 1972"/>
                <a:gd name="T23" fmla="*/ 0 h 1561"/>
                <a:gd name="T24" fmla="*/ 0 w 1972"/>
                <a:gd name="T25" fmla="*/ 0 h 1561"/>
                <a:gd name="T26" fmla="*/ 46 w 1972"/>
                <a:gd name="T27" fmla="*/ 0 h 1561"/>
                <a:gd name="T28" fmla="*/ 83 w 1972"/>
                <a:gd name="T29" fmla="*/ 0 h 1561"/>
                <a:gd name="T30" fmla="*/ 119 w 1972"/>
                <a:gd name="T31" fmla="*/ 0 h 1561"/>
                <a:gd name="T32" fmla="*/ 156 w 1972"/>
                <a:gd name="T33" fmla="*/ 0 h 1561"/>
                <a:gd name="T34" fmla="*/ 202 w 1972"/>
                <a:gd name="T35" fmla="*/ 0 h 1561"/>
                <a:gd name="T36" fmla="*/ 247 w 1972"/>
                <a:gd name="T37" fmla="*/ 0 h 1561"/>
                <a:gd name="T38" fmla="*/ 384 w 1972"/>
                <a:gd name="T39" fmla="*/ 0 h 1561"/>
                <a:gd name="T40" fmla="*/ 430 w 1972"/>
                <a:gd name="T41" fmla="*/ 0 h 1561"/>
                <a:gd name="T42" fmla="*/ 448 w 1972"/>
                <a:gd name="T43" fmla="*/ 0 h 1561"/>
                <a:gd name="T44" fmla="*/ 668 w 1972"/>
                <a:gd name="T45" fmla="*/ 0 h 1561"/>
                <a:gd name="T46" fmla="*/ 1034 w 1972"/>
                <a:gd name="T47" fmla="*/ 0 h 1561"/>
                <a:gd name="T48" fmla="*/ 1198 w 1972"/>
                <a:gd name="T49" fmla="*/ 0 h 1561"/>
                <a:gd name="T50" fmla="*/ 1326 w 1972"/>
                <a:gd name="T51" fmla="*/ 0 h 1561"/>
                <a:gd name="T52" fmla="*/ 1399 w 1972"/>
                <a:gd name="T53" fmla="*/ 0 h 156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972"/>
                <a:gd name="T82" fmla="*/ 0 h 1561"/>
                <a:gd name="T83" fmla="*/ 1972 w 1972"/>
                <a:gd name="T84" fmla="*/ 1561 h 156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972" h="1561">
                  <a:moveTo>
                    <a:pt x="19" y="219"/>
                  </a:moveTo>
                  <a:cubicBezTo>
                    <a:pt x="73" y="255"/>
                    <a:pt x="148" y="272"/>
                    <a:pt x="211" y="292"/>
                  </a:cubicBezTo>
                  <a:cubicBezTo>
                    <a:pt x="360" y="282"/>
                    <a:pt x="500" y="254"/>
                    <a:pt x="650" y="246"/>
                  </a:cubicBezTo>
                  <a:cubicBezTo>
                    <a:pt x="849" y="255"/>
                    <a:pt x="1045" y="278"/>
                    <a:pt x="1244" y="292"/>
                  </a:cubicBezTo>
                  <a:cubicBezTo>
                    <a:pt x="1323" y="282"/>
                    <a:pt x="1403" y="259"/>
                    <a:pt x="1482" y="255"/>
                  </a:cubicBezTo>
                  <a:cubicBezTo>
                    <a:pt x="1585" y="250"/>
                    <a:pt x="1689" y="249"/>
                    <a:pt x="1792" y="246"/>
                  </a:cubicBezTo>
                  <a:cubicBezTo>
                    <a:pt x="1839" y="238"/>
                    <a:pt x="1884" y="230"/>
                    <a:pt x="1930" y="219"/>
                  </a:cubicBezTo>
                  <a:cubicBezTo>
                    <a:pt x="1972" y="175"/>
                    <a:pt x="1954" y="203"/>
                    <a:pt x="1939" y="91"/>
                  </a:cubicBezTo>
                  <a:cubicBezTo>
                    <a:pt x="1927" y="0"/>
                    <a:pt x="1717" y="20"/>
                    <a:pt x="1674" y="17"/>
                  </a:cubicBezTo>
                  <a:cubicBezTo>
                    <a:pt x="1172" y="25"/>
                    <a:pt x="666" y="1"/>
                    <a:pt x="165" y="27"/>
                  </a:cubicBezTo>
                  <a:cubicBezTo>
                    <a:pt x="122" y="41"/>
                    <a:pt x="79" y="49"/>
                    <a:pt x="37" y="63"/>
                  </a:cubicBezTo>
                  <a:cubicBezTo>
                    <a:pt x="31" y="72"/>
                    <a:pt x="23" y="81"/>
                    <a:pt x="19" y="91"/>
                  </a:cubicBezTo>
                  <a:cubicBezTo>
                    <a:pt x="10" y="115"/>
                    <a:pt x="0" y="164"/>
                    <a:pt x="0" y="164"/>
                  </a:cubicBezTo>
                  <a:cubicBezTo>
                    <a:pt x="8" y="294"/>
                    <a:pt x="21" y="412"/>
                    <a:pt x="46" y="539"/>
                  </a:cubicBezTo>
                  <a:cubicBezTo>
                    <a:pt x="55" y="583"/>
                    <a:pt x="61" y="636"/>
                    <a:pt x="83" y="676"/>
                  </a:cubicBezTo>
                  <a:cubicBezTo>
                    <a:pt x="93" y="695"/>
                    <a:pt x="107" y="713"/>
                    <a:pt x="119" y="731"/>
                  </a:cubicBezTo>
                  <a:cubicBezTo>
                    <a:pt x="133" y="753"/>
                    <a:pt x="143" y="795"/>
                    <a:pt x="156" y="822"/>
                  </a:cubicBezTo>
                  <a:cubicBezTo>
                    <a:pt x="170" y="850"/>
                    <a:pt x="202" y="904"/>
                    <a:pt x="202" y="904"/>
                  </a:cubicBezTo>
                  <a:cubicBezTo>
                    <a:pt x="224" y="971"/>
                    <a:pt x="207" y="945"/>
                    <a:pt x="247" y="987"/>
                  </a:cubicBezTo>
                  <a:cubicBezTo>
                    <a:pt x="266" y="1043"/>
                    <a:pt x="335" y="1101"/>
                    <a:pt x="384" y="1133"/>
                  </a:cubicBezTo>
                  <a:cubicBezTo>
                    <a:pt x="424" y="1190"/>
                    <a:pt x="379" y="1137"/>
                    <a:pt x="430" y="1169"/>
                  </a:cubicBezTo>
                  <a:cubicBezTo>
                    <a:pt x="437" y="1174"/>
                    <a:pt x="441" y="1183"/>
                    <a:pt x="448" y="1188"/>
                  </a:cubicBezTo>
                  <a:cubicBezTo>
                    <a:pt x="513" y="1237"/>
                    <a:pt x="589" y="1278"/>
                    <a:pt x="668" y="1297"/>
                  </a:cubicBezTo>
                  <a:cubicBezTo>
                    <a:pt x="772" y="1352"/>
                    <a:pt x="916" y="1385"/>
                    <a:pt x="1034" y="1398"/>
                  </a:cubicBezTo>
                  <a:cubicBezTo>
                    <a:pt x="1087" y="1411"/>
                    <a:pt x="1149" y="1420"/>
                    <a:pt x="1198" y="1444"/>
                  </a:cubicBezTo>
                  <a:cubicBezTo>
                    <a:pt x="1242" y="1465"/>
                    <a:pt x="1281" y="1502"/>
                    <a:pt x="1326" y="1517"/>
                  </a:cubicBezTo>
                  <a:cubicBezTo>
                    <a:pt x="1351" y="1541"/>
                    <a:pt x="1365" y="1561"/>
                    <a:pt x="1399" y="1544"/>
                  </a:cubicBezTo>
                </a:path>
              </a:pathLst>
            </a:custGeom>
            <a:noFill/>
            <a:ln w="38100">
              <a:solidFill>
                <a:srgbClr val="FF99CC"/>
              </a:solidFill>
              <a:round/>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zh-CN" altLang="en-US"/>
            </a:p>
          </p:txBody>
        </p:sp>
        <p:sp>
          <p:nvSpPr>
            <p:cNvPr id="86031" name="Freeform 32"/>
            <p:cNvSpPr>
              <a:spLocks/>
            </p:cNvSpPr>
            <p:nvPr/>
          </p:nvSpPr>
          <p:spPr bwMode="auto">
            <a:xfrm>
              <a:off x="2336" y="786"/>
              <a:ext cx="2282" cy="405"/>
            </a:xfrm>
            <a:custGeom>
              <a:avLst/>
              <a:gdLst>
                <a:gd name="T0" fmla="*/ 1567 w 2351"/>
                <a:gd name="T1" fmla="*/ 0 h 1509"/>
                <a:gd name="T2" fmla="*/ 1532 w 2351"/>
                <a:gd name="T3" fmla="*/ 0 h 1509"/>
                <a:gd name="T4" fmla="*/ 1517 w 2351"/>
                <a:gd name="T5" fmla="*/ 0 h 1509"/>
                <a:gd name="T6" fmla="*/ 1545 w 2351"/>
                <a:gd name="T7" fmla="*/ 0 h 1509"/>
                <a:gd name="T8" fmla="*/ 1608 w 2351"/>
                <a:gd name="T9" fmla="*/ 0 h 1509"/>
                <a:gd name="T10" fmla="*/ 1665 w 2351"/>
                <a:gd name="T11" fmla="*/ 0 h 1509"/>
                <a:gd name="T12" fmla="*/ 1693 w 2351"/>
                <a:gd name="T13" fmla="*/ 0 h 1509"/>
                <a:gd name="T14" fmla="*/ 1729 w 2351"/>
                <a:gd name="T15" fmla="*/ 0 h 1509"/>
                <a:gd name="T16" fmla="*/ 1734 w 2351"/>
                <a:gd name="T17" fmla="*/ 0 h 1509"/>
                <a:gd name="T18" fmla="*/ 1749 w 2351"/>
                <a:gd name="T19" fmla="*/ 0 h 1509"/>
                <a:gd name="T20" fmla="*/ 1769 w 2351"/>
                <a:gd name="T21" fmla="*/ 0 h 1509"/>
                <a:gd name="T22" fmla="*/ 1777 w 2351"/>
                <a:gd name="T23" fmla="*/ 0 h 1509"/>
                <a:gd name="T24" fmla="*/ 1693 w 2351"/>
                <a:gd name="T25" fmla="*/ 0 h 1509"/>
                <a:gd name="T26" fmla="*/ 1602 w 2351"/>
                <a:gd name="T27" fmla="*/ 0 h 1509"/>
                <a:gd name="T28" fmla="*/ 1559 w 2351"/>
                <a:gd name="T29" fmla="*/ 0 h 1509"/>
                <a:gd name="T30" fmla="*/ 1545 w 2351"/>
                <a:gd name="T31" fmla="*/ 0 h 1509"/>
                <a:gd name="T32" fmla="*/ 1491 w 2351"/>
                <a:gd name="T33" fmla="*/ 0 h 1509"/>
                <a:gd name="T34" fmla="*/ 1448 w 2351"/>
                <a:gd name="T35" fmla="*/ 0 h 1509"/>
                <a:gd name="T36" fmla="*/ 1398 w 2351"/>
                <a:gd name="T37" fmla="*/ 0 h 1509"/>
                <a:gd name="T38" fmla="*/ 1224 w 2351"/>
                <a:gd name="T39" fmla="*/ 0 h 1509"/>
                <a:gd name="T40" fmla="*/ 1161 w 2351"/>
                <a:gd name="T41" fmla="*/ 0 h 1509"/>
                <a:gd name="T42" fmla="*/ 1135 w 2351"/>
                <a:gd name="T43" fmla="*/ 0 h 1509"/>
                <a:gd name="T44" fmla="*/ 1092 w 2351"/>
                <a:gd name="T45" fmla="*/ 0 h 1509"/>
                <a:gd name="T46" fmla="*/ 956 w 2351"/>
                <a:gd name="T47" fmla="*/ 0 h 1509"/>
                <a:gd name="T48" fmla="*/ 881 w 2351"/>
                <a:gd name="T49" fmla="*/ 0 h 1509"/>
                <a:gd name="T50" fmla="*/ 713 w 2351"/>
                <a:gd name="T51" fmla="*/ 0 h 1509"/>
                <a:gd name="T52" fmla="*/ 574 w 2351"/>
                <a:gd name="T53" fmla="*/ 0 h 1509"/>
                <a:gd name="T54" fmla="*/ 498 w 2351"/>
                <a:gd name="T55" fmla="*/ 0 h 1509"/>
                <a:gd name="T56" fmla="*/ 427 w 2351"/>
                <a:gd name="T57" fmla="*/ 0 h 1509"/>
                <a:gd name="T58" fmla="*/ 343 w 2351"/>
                <a:gd name="T59" fmla="*/ 0 h 1509"/>
                <a:gd name="T60" fmla="*/ 266 w 2351"/>
                <a:gd name="T61" fmla="*/ 0 h 1509"/>
                <a:gd name="T62" fmla="*/ 0 w 2351"/>
                <a:gd name="T63" fmla="*/ 0 h 150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351"/>
                <a:gd name="T97" fmla="*/ 0 h 1509"/>
                <a:gd name="T98" fmla="*/ 2351 w 2351"/>
                <a:gd name="T99" fmla="*/ 1509 h 150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351" h="1509">
                  <a:moveTo>
                    <a:pt x="2048" y="19"/>
                  </a:moveTo>
                  <a:cubicBezTo>
                    <a:pt x="2038" y="49"/>
                    <a:pt x="2003" y="101"/>
                    <a:pt x="2003" y="101"/>
                  </a:cubicBezTo>
                  <a:cubicBezTo>
                    <a:pt x="2000" y="122"/>
                    <a:pt x="1984" y="215"/>
                    <a:pt x="1984" y="229"/>
                  </a:cubicBezTo>
                  <a:cubicBezTo>
                    <a:pt x="1989" y="629"/>
                    <a:pt x="1992" y="675"/>
                    <a:pt x="2021" y="942"/>
                  </a:cubicBezTo>
                  <a:cubicBezTo>
                    <a:pt x="2033" y="1053"/>
                    <a:pt x="2038" y="1192"/>
                    <a:pt x="2103" y="1289"/>
                  </a:cubicBezTo>
                  <a:cubicBezTo>
                    <a:pt x="2116" y="1331"/>
                    <a:pt x="2134" y="1358"/>
                    <a:pt x="2176" y="1372"/>
                  </a:cubicBezTo>
                  <a:cubicBezTo>
                    <a:pt x="2188" y="1369"/>
                    <a:pt x="2202" y="1370"/>
                    <a:pt x="2213" y="1363"/>
                  </a:cubicBezTo>
                  <a:cubicBezTo>
                    <a:pt x="2231" y="1351"/>
                    <a:pt x="2259" y="1317"/>
                    <a:pt x="2259" y="1317"/>
                  </a:cubicBezTo>
                  <a:cubicBezTo>
                    <a:pt x="2262" y="1305"/>
                    <a:pt x="2264" y="1292"/>
                    <a:pt x="2268" y="1280"/>
                  </a:cubicBezTo>
                  <a:cubicBezTo>
                    <a:pt x="2273" y="1267"/>
                    <a:pt x="2282" y="1257"/>
                    <a:pt x="2286" y="1244"/>
                  </a:cubicBezTo>
                  <a:cubicBezTo>
                    <a:pt x="2298" y="1202"/>
                    <a:pt x="2302" y="1158"/>
                    <a:pt x="2314" y="1116"/>
                  </a:cubicBezTo>
                  <a:cubicBezTo>
                    <a:pt x="2317" y="954"/>
                    <a:pt x="2323" y="793"/>
                    <a:pt x="2323" y="631"/>
                  </a:cubicBezTo>
                  <a:cubicBezTo>
                    <a:pt x="2323" y="312"/>
                    <a:pt x="2351" y="278"/>
                    <a:pt x="2213" y="73"/>
                  </a:cubicBezTo>
                  <a:cubicBezTo>
                    <a:pt x="2195" y="46"/>
                    <a:pt x="2122" y="19"/>
                    <a:pt x="2094" y="0"/>
                  </a:cubicBezTo>
                  <a:cubicBezTo>
                    <a:pt x="2076" y="3"/>
                    <a:pt x="2056" y="2"/>
                    <a:pt x="2039" y="9"/>
                  </a:cubicBezTo>
                  <a:cubicBezTo>
                    <a:pt x="2031" y="12"/>
                    <a:pt x="2028" y="22"/>
                    <a:pt x="2021" y="28"/>
                  </a:cubicBezTo>
                  <a:cubicBezTo>
                    <a:pt x="1998" y="47"/>
                    <a:pt x="1969" y="62"/>
                    <a:pt x="1948" y="83"/>
                  </a:cubicBezTo>
                  <a:cubicBezTo>
                    <a:pt x="1884" y="147"/>
                    <a:pt x="1954" y="96"/>
                    <a:pt x="1893" y="137"/>
                  </a:cubicBezTo>
                  <a:cubicBezTo>
                    <a:pt x="1863" y="183"/>
                    <a:pt x="1883" y="157"/>
                    <a:pt x="1829" y="211"/>
                  </a:cubicBezTo>
                  <a:cubicBezTo>
                    <a:pt x="1750" y="290"/>
                    <a:pt x="1682" y="379"/>
                    <a:pt x="1600" y="457"/>
                  </a:cubicBezTo>
                  <a:cubicBezTo>
                    <a:pt x="1575" y="481"/>
                    <a:pt x="1549" y="505"/>
                    <a:pt x="1518" y="521"/>
                  </a:cubicBezTo>
                  <a:cubicBezTo>
                    <a:pt x="1506" y="527"/>
                    <a:pt x="1493" y="531"/>
                    <a:pt x="1482" y="540"/>
                  </a:cubicBezTo>
                  <a:cubicBezTo>
                    <a:pt x="1462" y="556"/>
                    <a:pt x="1451" y="586"/>
                    <a:pt x="1427" y="595"/>
                  </a:cubicBezTo>
                  <a:cubicBezTo>
                    <a:pt x="1362" y="621"/>
                    <a:pt x="1311" y="665"/>
                    <a:pt x="1253" y="704"/>
                  </a:cubicBezTo>
                  <a:cubicBezTo>
                    <a:pt x="1221" y="725"/>
                    <a:pt x="1184" y="738"/>
                    <a:pt x="1152" y="759"/>
                  </a:cubicBezTo>
                  <a:cubicBezTo>
                    <a:pt x="1080" y="807"/>
                    <a:pt x="1014" y="873"/>
                    <a:pt x="933" y="905"/>
                  </a:cubicBezTo>
                  <a:cubicBezTo>
                    <a:pt x="888" y="951"/>
                    <a:pt x="813" y="1004"/>
                    <a:pt x="750" y="1024"/>
                  </a:cubicBezTo>
                  <a:cubicBezTo>
                    <a:pt x="721" y="1055"/>
                    <a:pt x="683" y="1061"/>
                    <a:pt x="650" y="1088"/>
                  </a:cubicBezTo>
                  <a:cubicBezTo>
                    <a:pt x="618" y="1114"/>
                    <a:pt x="587" y="1142"/>
                    <a:pt x="558" y="1171"/>
                  </a:cubicBezTo>
                  <a:cubicBezTo>
                    <a:pt x="518" y="1211"/>
                    <a:pt x="494" y="1255"/>
                    <a:pt x="448" y="1289"/>
                  </a:cubicBezTo>
                  <a:cubicBezTo>
                    <a:pt x="420" y="1332"/>
                    <a:pt x="393" y="1387"/>
                    <a:pt x="348" y="1417"/>
                  </a:cubicBezTo>
                  <a:cubicBezTo>
                    <a:pt x="246" y="1485"/>
                    <a:pt x="122" y="1509"/>
                    <a:pt x="0" y="1509"/>
                  </a:cubicBezTo>
                </a:path>
              </a:pathLst>
            </a:custGeom>
            <a:noFill/>
            <a:ln w="38100">
              <a:solidFill>
                <a:srgbClr val="FF99CC"/>
              </a:solidFill>
              <a:round/>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zh-CN" altLang="en-US"/>
            </a:p>
          </p:txBody>
        </p:sp>
        <p:sp>
          <p:nvSpPr>
            <p:cNvPr id="86032" name="Freeform 33"/>
            <p:cNvSpPr>
              <a:spLocks/>
            </p:cNvSpPr>
            <p:nvPr/>
          </p:nvSpPr>
          <p:spPr bwMode="auto">
            <a:xfrm>
              <a:off x="1929" y="2633"/>
              <a:ext cx="347" cy="405"/>
            </a:xfrm>
            <a:custGeom>
              <a:avLst/>
              <a:gdLst>
                <a:gd name="T0" fmla="*/ 137 w 347"/>
                <a:gd name="T1" fmla="*/ 45 h 503"/>
                <a:gd name="T2" fmla="*/ 220 w 347"/>
                <a:gd name="T3" fmla="*/ 72 h 503"/>
                <a:gd name="T4" fmla="*/ 320 w 347"/>
                <a:gd name="T5" fmla="*/ 62 h 503"/>
                <a:gd name="T6" fmla="*/ 265 w 347"/>
                <a:gd name="T7" fmla="*/ 35 h 503"/>
                <a:gd name="T8" fmla="*/ 210 w 347"/>
                <a:gd name="T9" fmla="*/ 31 h 503"/>
                <a:gd name="T10" fmla="*/ 156 w 347"/>
                <a:gd name="T11" fmla="*/ 28 h 503"/>
                <a:gd name="T12" fmla="*/ 110 w 347"/>
                <a:gd name="T13" fmla="*/ 23 h 503"/>
                <a:gd name="T14" fmla="*/ 46 w 347"/>
                <a:gd name="T15" fmla="*/ 13 h 503"/>
                <a:gd name="T16" fmla="*/ 0 w 347"/>
                <a:gd name="T17" fmla="*/ 0 h 50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7"/>
                <a:gd name="T28" fmla="*/ 0 h 503"/>
                <a:gd name="T29" fmla="*/ 347 w 347"/>
                <a:gd name="T30" fmla="*/ 503 h 50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7" h="503">
                  <a:moveTo>
                    <a:pt x="137" y="320"/>
                  </a:moveTo>
                  <a:cubicBezTo>
                    <a:pt x="145" y="407"/>
                    <a:pt x="146" y="456"/>
                    <a:pt x="220" y="503"/>
                  </a:cubicBezTo>
                  <a:cubicBezTo>
                    <a:pt x="272" y="490"/>
                    <a:pt x="290" y="484"/>
                    <a:pt x="320" y="439"/>
                  </a:cubicBezTo>
                  <a:cubicBezTo>
                    <a:pt x="315" y="359"/>
                    <a:pt x="347" y="273"/>
                    <a:pt x="265" y="247"/>
                  </a:cubicBezTo>
                  <a:cubicBezTo>
                    <a:pt x="227" y="222"/>
                    <a:pt x="251" y="234"/>
                    <a:pt x="210" y="220"/>
                  </a:cubicBezTo>
                  <a:cubicBezTo>
                    <a:pt x="192" y="214"/>
                    <a:pt x="156" y="201"/>
                    <a:pt x="156" y="201"/>
                  </a:cubicBezTo>
                  <a:cubicBezTo>
                    <a:pt x="95" y="143"/>
                    <a:pt x="187" y="228"/>
                    <a:pt x="110" y="165"/>
                  </a:cubicBezTo>
                  <a:cubicBezTo>
                    <a:pt x="85" y="145"/>
                    <a:pt x="69" y="115"/>
                    <a:pt x="46" y="92"/>
                  </a:cubicBezTo>
                  <a:cubicBezTo>
                    <a:pt x="20" y="13"/>
                    <a:pt x="29" y="58"/>
                    <a:pt x="0" y="0"/>
                  </a:cubicBezTo>
                </a:path>
              </a:pathLst>
            </a:custGeom>
            <a:noFill/>
            <a:ln w="38100">
              <a:solidFill>
                <a:srgbClr val="FF99CC"/>
              </a:solidFill>
              <a:round/>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zh-CN" altLang="en-US"/>
            </a:p>
          </p:txBody>
        </p:sp>
      </p:grpSp>
      <p:sp>
        <p:nvSpPr>
          <p:cNvPr id="3" name="日期占位符 2"/>
          <p:cNvSpPr>
            <a:spLocks noGrp="1"/>
          </p:cNvSpPr>
          <p:nvPr>
            <p:ph type="dt" sz="half" idx="10"/>
          </p:nvPr>
        </p:nvSpPr>
        <p:spPr/>
        <p:txBody>
          <a:bodyPr/>
          <a:lstStyle/>
          <a:p>
            <a:fld id="{6554C76B-5586-43A0-905F-CBB48BD6A1BA}" type="datetime3">
              <a:rPr lang="zh-CN" altLang="en-US" smtClean="0"/>
              <a:t>2016年7月13日星期三</a:t>
            </a:fld>
            <a:endParaRPr lang="zh-CN" altLang="en-US"/>
          </a:p>
        </p:txBody>
      </p:sp>
      <p:sp>
        <p:nvSpPr>
          <p:cNvPr id="4" name="页脚占位符 3"/>
          <p:cNvSpPr>
            <a:spLocks noGrp="1"/>
          </p:cNvSpPr>
          <p:nvPr>
            <p:ph type="ftr" sz="quarter" idx="11"/>
          </p:nvPr>
        </p:nvSpPr>
        <p:spPr/>
        <p:txBody>
          <a:bodyPr/>
          <a:lstStyle/>
          <a:p>
            <a:r>
              <a:rPr lang="zh-CN" altLang="en-US" smtClean="0"/>
              <a:t>重庆邮电大学                      理学院           </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28</a:t>
            </a:fld>
            <a:endParaRPr lang="zh-CN" altLang="en-US"/>
          </a:p>
        </p:txBody>
      </p:sp>
    </p:spTree>
    <p:extLst>
      <p:ext uri="{BB962C8B-B14F-4D97-AF65-F5344CB8AC3E}">
        <p14:creationId xmlns:p14="http://schemas.microsoft.com/office/powerpoint/2010/main" val="16253846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AutoShape 18"/>
          <p:cNvSpPr>
            <a:spLocks noChangeArrowheads="1"/>
          </p:cNvSpPr>
          <p:nvPr/>
        </p:nvSpPr>
        <p:spPr bwMode="auto">
          <a:xfrm>
            <a:off x="1671638" y="1897063"/>
            <a:ext cx="2808287" cy="1885950"/>
          </a:xfrm>
          <a:prstGeom prst="bracketPair">
            <a:avLst>
              <a:gd name="adj" fmla="val 16667"/>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76810" tIns="38405" rIns="76810" bIns="38405" anchor="ct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algn="ctr" eaLnBrk="1" hangingPunct="1"/>
            <a:endParaRPr lang="zh-CN" altLang="en-US">
              <a:solidFill>
                <a:schemeClr val="accent2"/>
              </a:solidFill>
              <a:latin typeface="Garamond" pitchFamily="18" charset="0"/>
              <a:ea typeface="华文彩云" pitchFamily="2" charset="-122"/>
            </a:endParaRPr>
          </a:p>
        </p:txBody>
      </p:sp>
      <p:sp>
        <p:nvSpPr>
          <p:cNvPr id="426003" name="Text Box 19"/>
          <p:cNvSpPr txBox="1">
            <a:spLocks noChangeArrowheads="1"/>
          </p:cNvSpPr>
          <p:nvPr/>
        </p:nvSpPr>
        <p:spPr bwMode="auto">
          <a:xfrm>
            <a:off x="2016125" y="1714500"/>
            <a:ext cx="2341563" cy="2232025"/>
          </a:xfrm>
          <a:prstGeom prst="rect">
            <a:avLst/>
          </a:prstGeom>
          <a:noFill/>
          <a:ln w="38100" algn="ctr">
            <a:noFill/>
            <a:miter lim="800000"/>
            <a:headEnd/>
            <a:tailEnd/>
          </a:ln>
          <a:effectLst/>
        </p:spPr>
        <p:txBody>
          <a:bodyPr wrap="none" lIns="76810" tIns="38405" rIns="76810" bIns="38405">
            <a:spAutoFit/>
          </a:bodyPr>
          <a:lstStyle/>
          <a:p>
            <a:pPr>
              <a:defRPr/>
            </a:pPr>
            <a:r>
              <a:rPr lang="en-US" altLang="zh-CN" sz="2000" b="1" dirty="0">
                <a:effectLst>
                  <a:outerShdw blurRad="38100" dist="38100" dir="2700000" algn="tl">
                    <a:srgbClr val="C0C0C0"/>
                  </a:outerShdw>
                </a:effectLst>
                <a:latin typeface="Garamond" pitchFamily="18" charset="0"/>
              </a:rPr>
              <a:t>∞   ∞   ∞     3   4   6</a:t>
            </a:r>
          </a:p>
          <a:p>
            <a:pPr>
              <a:defRPr/>
            </a:pPr>
            <a:r>
              <a:rPr lang="en-US" altLang="zh-CN" sz="2000" b="1" dirty="0">
                <a:effectLst>
                  <a:outerShdw blurRad="38100" dist="38100" dir="2700000" algn="tl">
                    <a:srgbClr val="C0C0C0"/>
                  </a:outerShdw>
                </a:effectLst>
                <a:latin typeface="Garamond" pitchFamily="18" charset="0"/>
              </a:rPr>
              <a:t>∞   ∞   ∞    ∞   ∞   5</a:t>
            </a:r>
          </a:p>
          <a:p>
            <a:pPr>
              <a:defRPr/>
            </a:pPr>
            <a:r>
              <a:rPr lang="en-US" altLang="zh-CN" sz="2000" b="1" dirty="0">
                <a:effectLst>
                  <a:outerShdw blurRad="38100" dist="38100" dir="2700000" algn="tl">
                    <a:srgbClr val="C0C0C0"/>
                  </a:outerShdw>
                </a:effectLst>
                <a:latin typeface="Garamond" pitchFamily="18" charset="0"/>
              </a:rPr>
              <a:t>∞   ∞   ∞    ∞   ∞  ∞ </a:t>
            </a:r>
          </a:p>
          <a:p>
            <a:pPr>
              <a:defRPr/>
            </a:pPr>
            <a:r>
              <a:rPr lang="en-US" altLang="zh-CN" sz="2000" b="1" dirty="0">
                <a:effectLst>
                  <a:outerShdw blurRad="38100" dist="38100" dir="2700000" algn="tl">
                    <a:srgbClr val="C0C0C0"/>
                  </a:outerShdw>
                </a:effectLst>
                <a:latin typeface="Garamond" pitchFamily="18" charset="0"/>
              </a:rPr>
              <a:t>∞   ∞   ∞    ∞   ∞  ∞</a:t>
            </a:r>
          </a:p>
          <a:p>
            <a:pPr>
              <a:defRPr/>
            </a:pPr>
            <a:r>
              <a:rPr lang="en-US" altLang="zh-CN" sz="2000" b="1" dirty="0">
                <a:effectLst>
                  <a:outerShdw blurRad="38100" dist="38100" dir="2700000" algn="tl">
                    <a:srgbClr val="C0C0C0"/>
                  </a:outerShdw>
                </a:effectLst>
                <a:latin typeface="Garamond" pitchFamily="18" charset="0"/>
              </a:rPr>
              <a:t>∞   ∞   ∞    ∞   ∞  ∞ </a:t>
            </a:r>
          </a:p>
          <a:p>
            <a:pPr>
              <a:defRPr/>
            </a:pPr>
            <a:r>
              <a:rPr lang="en-US" altLang="zh-CN" sz="2000" b="1" dirty="0">
                <a:effectLst>
                  <a:outerShdw blurRad="38100" dist="38100" dir="2700000" algn="tl">
                    <a:srgbClr val="C0C0C0"/>
                  </a:outerShdw>
                </a:effectLst>
                <a:latin typeface="Garamond" pitchFamily="18" charset="0"/>
              </a:rPr>
              <a:t>∞   ∞   ∞    ∞   ∞  ∞</a:t>
            </a:r>
            <a:endParaRPr lang="zh-CN" altLang="en-US" sz="2000" b="1" dirty="0">
              <a:effectLst>
                <a:outerShdw blurRad="38100" dist="38100" dir="2700000" algn="tl">
                  <a:srgbClr val="C0C0C0"/>
                </a:outerShdw>
              </a:effectLst>
              <a:latin typeface="Garamond" pitchFamily="18" charset="0"/>
            </a:endParaRPr>
          </a:p>
        </p:txBody>
      </p:sp>
      <mc:AlternateContent xmlns:mc="http://schemas.openxmlformats.org/markup-compatibility/2006" xmlns:a14="http://schemas.microsoft.com/office/drawing/2010/main">
        <mc:Choice Requires="a14">
          <p:sp>
            <p:nvSpPr>
              <p:cNvPr id="87044" name="Text Box 20"/>
              <p:cNvSpPr txBox="1">
                <a:spLocks noChangeArrowheads="1"/>
              </p:cNvSpPr>
              <p:nvPr/>
            </p:nvSpPr>
            <p:spPr bwMode="auto">
              <a:xfrm>
                <a:off x="639397" y="2428875"/>
                <a:ext cx="1216757" cy="526850"/>
              </a:xfrm>
              <a:prstGeom prst="rect">
                <a:avLst/>
              </a:prstGeom>
              <a:noFill/>
              <a:ln>
                <a:noFill/>
              </a:ln>
              <a:extLst>
                <a:ext uri="{909E8E84-426E-40DD-AFC4-6F175D3DCCD1}">
                  <a14:hiddenFill>
                    <a:solidFill>
                      <a:srgbClr val="FFFFFF"/>
                    </a:solidFill>
                  </a14:hiddenFill>
                </a:ext>
                <a:ext uri="{91240B29-F687-4F45-9708-019B960494DF}">
                  <a14:hiddenLine w="38100" algn="ctr">
                    <a:solidFill>
                      <a:srgbClr val="000000"/>
                    </a:solidFill>
                    <a:miter lim="800000"/>
                    <a:headEnd/>
                    <a:tailEnd/>
                  </a14:hiddenLine>
                </a:ext>
              </a:extLst>
            </p:spPr>
            <p:txBody>
              <a:bodyPr wrap="none" lIns="76810" tIns="38405" rIns="76810" bIns="38405">
                <a:spAutoFit/>
              </a:bodyP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algn="ctr" eaLnBrk="1" hangingPunct="1"/>
                <a14:m>
                  <m:oMath xmlns:m="http://schemas.openxmlformats.org/officeDocument/2006/math">
                    <m:sSup>
                      <m:sSupPr>
                        <m:ctrlPr>
                          <a:rPr lang="en-US" altLang="zh-CN" b="1" i="1">
                            <a:latin typeface="Cambria Math"/>
                          </a:rPr>
                        </m:ctrlPr>
                      </m:sSupPr>
                      <m:e>
                        <m:r>
                          <a:rPr lang="en-US" altLang="zh-CN" b="1" i="1">
                            <a:latin typeface="Cambria Math"/>
                          </a:rPr>
                          <m:t>𝑫</m:t>
                        </m:r>
                      </m:e>
                      <m:sup>
                        <m:r>
                          <a:rPr lang="en-US" altLang="zh-CN" b="1" i="1">
                            <a:latin typeface="Cambria Math"/>
                          </a:rPr>
                          <m:t>[</m:t>
                        </m:r>
                        <m:r>
                          <a:rPr lang="en-US" altLang="zh-CN" b="1" i="1">
                            <a:latin typeface="Cambria Math"/>
                          </a:rPr>
                          <m:t>𝟑</m:t>
                        </m:r>
                        <m:r>
                          <a:rPr lang="en-US" altLang="zh-CN" b="1" i="1">
                            <a:latin typeface="Cambria Math"/>
                          </a:rPr>
                          <m:t>]</m:t>
                        </m:r>
                      </m:sup>
                    </m:sSup>
                    <m:r>
                      <a:rPr lang="en-US" altLang="zh-CN" b="1" i="1">
                        <a:latin typeface="Cambria Math"/>
                      </a:rPr>
                      <m:t> </m:t>
                    </m:r>
                  </m:oMath>
                </a14:m>
                <a:r>
                  <a:rPr lang="zh-CN" altLang="en-US" dirty="0">
                    <a:latin typeface="Garamond" pitchFamily="18" charset="0"/>
                  </a:rPr>
                  <a:t>＝</a:t>
                </a:r>
              </a:p>
            </p:txBody>
          </p:sp>
        </mc:Choice>
        <mc:Fallback xmlns="">
          <p:sp>
            <p:nvSpPr>
              <p:cNvPr id="87044" name="Text Box 20"/>
              <p:cNvSpPr txBox="1">
                <a:spLocks noRot="1" noChangeAspect="1" noMove="1" noResize="1" noEditPoints="1" noAdjustHandles="1" noChangeArrowheads="1" noChangeShapeType="1" noTextEdit="1"/>
              </p:cNvSpPr>
              <p:nvPr/>
            </p:nvSpPr>
            <p:spPr bwMode="auto">
              <a:xfrm>
                <a:off x="639397" y="2428875"/>
                <a:ext cx="1216757" cy="526850"/>
              </a:xfrm>
              <a:prstGeom prst="rect">
                <a:avLst/>
              </a:prstGeom>
              <a:blipFill rotWithShape="1">
                <a:blip r:embed="rId2"/>
                <a:stretch>
                  <a:fillRect t="-16092" r="-11055" b="-2528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lstStyle/>
              <a:p>
                <a:r>
                  <a:rPr lang="zh-CN" altLang="en-US">
                    <a:noFill/>
                  </a:rPr>
                  <a:t> </a:t>
                </a:r>
              </a:p>
            </p:txBody>
          </p:sp>
        </mc:Fallback>
      </mc:AlternateContent>
      <p:sp>
        <p:nvSpPr>
          <p:cNvPr id="87045" name="AutoShape 21"/>
          <p:cNvSpPr>
            <a:spLocks noChangeArrowheads="1"/>
          </p:cNvSpPr>
          <p:nvPr/>
        </p:nvSpPr>
        <p:spPr bwMode="auto">
          <a:xfrm>
            <a:off x="1714500" y="4000500"/>
            <a:ext cx="2808288" cy="1885950"/>
          </a:xfrm>
          <a:prstGeom prst="bracketPair">
            <a:avLst>
              <a:gd name="adj" fmla="val 16667"/>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76810" tIns="38405" rIns="76810" bIns="38405" anchor="ct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algn="ctr" eaLnBrk="1" hangingPunct="1"/>
            <a:endParaRPr lang="zh-CN" altLang="en-US">
              <a:solidFill>
                <a:schemeClr val="accent2"/>
              </a:solidFill>
              <a:latin typeface="Garamond" pitchFamily="18" charset="0"/>
              <a:ea typeface="华文彩云" pitchFamily="2" charset="-122"/>
            </a:endParaRPr>
          </a:p>
        </p:txBody>
      </p:sp>
      <mc:AlternateContent xmlns:mc="http://schemas.openxmlformats.org/markup-compatibility/2006" xmlns:a14="http://schemas.microsoft.com/office/drawing/2010/main">
        <mc:Choice Requires="a14">
          <p:sp>
            <p:nvSpPr>
              <p:cNvPr id="87046" name="Text Box 22"/>
              <p:cNvSpPr txBox="1">
                <a:spLocks noChangeArrowheads="1"/>
              </p:cNvSpPr>
              <p:nvPr/>
            </p:nvSpPr>
            <p:spPr bwMode="auto">
              <a:xfrm>
                <a:off x="693372" y="4649788"/>
                <a:ext cx="1216757" cy="526850"/>
              </a:xfrm>
              <a:prstGeom prst="rect">
                <a:avLst/>
              </a:prstGeom>
              <a:noFill/>
              <a:ln>
                <a:noFill/>
              </a:ln>
              <a:extLst>
                <a:ext uri="{909E8E84-426E-40DD-AFC4-6F175D3DCCD1}">
                  <a14:hiddenFill>
                    <a:solidFill>
                      <a:srgbClr val="FFFFFF"/>
                    </a:solidFill>
                  </a14:hiddenFill>
                </a:ext>
                <a:ext uri="{91240B29-F687-4F45-9708-019B960494DF}">
                  <a14:hiddenLine w="38100" algn="ctr">
                    <a:solidFill>
                      <a:srgbClr val="000000"/>
                    </a:solidFill>
                    <a:miter lim="800000"/>
                    <a:headEnd/>
                    <a:tailEnd/>
                  </a14:hiddenLine>
                </a:ext>
              </a:extLst>
            </p:spPr>
            <p:txBody>
              <a:bodyPr wrap="none" lIns="76810" tIns="38405" rIns="76810" bIns="38405">
                <a:spAutoFit/>
              </a:bodyP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algn="ctr" eaLnBrk="1" hangingPunct="1"/>
                <a14:m>
                  <m:oMath xmlns:m="http://schemas.openxmlformats.org/officeDocument/2006/math">
                    <m:sSup>
                      <m:sSupPr>
                        <m:ctrlPr>
                          <a:rPr lang="en-US" altLang="zh-CN" b="1" i="1" smtClean="0">
                            <a:latin typeface="Cambria Math"/>
                          </a:rPr>
                        </m:ctrlPr>
                      </m:sSupPr>
                      <m:e>
                        <m:r>
                          <a:rPr lang="en-US" altLang="zh-CN" b="1" i="1">
                            <a:latin typeface="Cambria Math"/>
                          </a:rPr>
                          <m:t>𝑫</m:t>
                        </m:r>
                      </m:e>
                      <m:sup>
                        <m:r>
                          <a:rPr lang="en-US" altLang="zh-CN" b="1" i="1">
                            <a:latin typeface="Cambria Math"/>
                          </a:rPr>
                          <m:t>[</m:t>
                        </m:r>
                        <m:r>
                          <a:rPr lang="en-US" altLang="zh-CN" b="1" i="1" smtClean="0">
                            <a:latin typeface="Cambria Math"/>
                          </a:rPr>
                          <m:t>𝟓</m:t>
                        </m:r>
                        <m:r>
                          <a:rPr lang="en-US" altLang="zh-CN" b="1" i="1">
                            <a:latin typeface="Cambria Math"/>
                          </a:rPr>
                          <m:t>]</m:t>
                        </m:r>
                      </m:sup>
                    </m:sSup>
                    <m:r>
                      <a:rPr lang="en-US" altLang="zh-CN" b="1" i="1">
                        <a:latin typeface="Cambria Math"/>
                      </a:rPr>
                      <m:t> </m:t>
                    </m:r>
                  </m:oMath>
                </a14:m>
                <a:r>
                  <a:rPr lang="zh-CN" altLang="en-US" dirty="0">
                    <a:latin typeface="Garamond" pitchFamily="18" charset="0"/>
                  </a:rPr>
                  <a:t>＝</a:t>
                </a:r>
              </a:p>
            </p:txBody>
          </p:sp>
        </mc:Choice>
        <mc:Fallback xmlns="">
          <p:sp>
            <p:nvSpPr>
              <p:cNvPr id="87046" name="Text Box 22"/>
              <p:cNvSpPr txBox="1">
                <a:spLocks noRot="1" noChangeAspect="1" noMove="1" noResize="1" noEditPoints="1" noAdjustHandles="1" noChangeArrowheads="1" noChangeShapeType="1" noTextEdit="1"/>
              </p:cNvSpPr>
              <p:nvPr/>
            </p:nvSpPr>
            <p:spPr bwMode="auto">
              <a:xfrm>
                <a:off x="693372" y="4649788"/>
                <a:ext cx="1216757" cy="526850"/>
              </a:xfrm>
              <a:prstGeom prst="rect">
                <a:avLst/>
              </a:prstGeom>
              <a:blipFill rotWithShape="1">
                <a:blip r:embed="rId3"/>
                <a:stretch>
                  <a:fillRect t="-16279" r="-11055" b="-2674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lstStyle/>
              <a:p>
                <a:r>
                  <a:rPr lang="zh-CN" altLang="en-US">
                    <a:noFill/>
                  </a:rPr>
                  <a:t> </a:t>
                </a:r>
              </a:p>
            </p:txBody>
          </p:sp>
        </mc:Fallback>
      </mc:AlternateContent>
      <p:sp>
        <p:nvSpPr>
          <p:cNvPr id="87047" name="AutoShape 23"/>
          <p:cNvSpPr>
            <a:spLocks noChangeArrowheads="1"/>
          </p:cNvSpPr>
          <p:nvPr/>
        </p:nvSpPr>
        <p:spPr bwMode="auto">
          <a:xfrm>
            <a:off x="5683250" y="1820863"/>
            <a:ext cx="2808288" cy="1885950"/>
          </a:xfrm>
          <a:prstGeom prst="bracketPair">
            <a:avLst>
              <a:gd name="adj" fmla="val 16667"/>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76810" tIns="38405" rIns="76810" bIns="38405" anchor="ct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algn="ctr" eaLnBrk="1" hangingPunct="1"/>
            <a:endParaRPr lang="zh-CN" altLang="en-US">
              <a:solidFill>
                <a:schemeClr val="accent2"/>
              </a:solidFill>
              <a:latin typeface="Garamond" pitchFamily="18" charset="0"/>
              <a:ea typeface="华文彩云" pitchFamily="2" charset="-122"/>
            </a:endParaRPr>
          </a:p>
        </p:txBody>
      </p:sp>
      <mc:AlternateContent xmlns:mc="http://schemas.openxmlformats.org/markup-compatibility/2006" xmlns:a14="http://schemas.microsoft.com/office/drawing/2010/main">
        <mc:Choice Requires="a14">
          <p:sp>
            <p:nvSpPr>
              <p:cNvPr id="87048" name="Text Box 24"/>
              <p:cNvSpPr txBox="1">
                <a:spLocks noChangeArrowheads="1"/>
              </p:cNvSpPr>
              <p:nvPr/>
            </p:nvSpPr>
            <p:spPr bwMode="auto">
              <a:xfrm>
                <a:off x="4624022" y="2352675"/>
                <a:ext cx="1216757" cy="526850"/>
              </a:xfrm>
              <a:prstGeom prst="rect">
                <a:avLst/>
              </a:prstGeom>
              <a:noFill/>
              <a:ln>
                <a:noFill/>
              </a:ln>
              <a:extLst>
                <a:ext uri="{909E8E84-426E-40DD-AFC4-6F175D3DCCD1}">
                  <a14:hiddenFill>
                    <a:solidFill>
                      <a:srgbClr val="FFFFFF"/>
                    </a:solidFill>
                  </a14:hiddenFill>
                </a:ext>
                <a:ext uri="{91240B29-F687-4F45-9708-019B960494DF}">
                  <a14:hiddenLine w="38100" algn="ctr">
                    <a:solidFill>
                      <a:srgbClr val="000000"/>
                    </a:solidFill>
                    <a:miter lim="800000"/>
                    <a:headEnd/>
                    <a:tailEnd/>
                  </a14:hiddenLine>
                </a:ext>
              </a:extLst>
            </p:spPr>
            <p:txBody>
              <a:bodyPr wrap="none" lIns="76810" tIns="38405" rIns="76810" bIns="38405">
                <a:spAutoFit/>
              </a:bodyP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algn="ctr" eaLnBrk="1" hangingPunct="1"/>
                <a14:m>
                  <m:oMath xmlns:m="http://schemas.openxmlformats.org/officeDocument/2006/math">
                    <m:sSup>
                      <m:sSupPr>
                        <m:ctrlPr>
                          <a:rPr lang="en-US" altLang="zh-CN" b="1" i="1" smtClean="0">
                            <a:latin typeface="Cambria Math"/>
                          </a:rPr>
                        </m:ctrlPr>
                      </m:sSupPr>
                      <m:e>
                        <m:r>
                          <a:rPr lang="en-US" altLang="zh-CN" b="1" i="1">
                            <a:latin typeface="Cambria Math"/>
                          </a:rPr>
                          <m:t>𝑫</m:t>
                        </m:r>
                      </m:e>
                      <m:sup>
                        <m:r>
                          <a:rPr lang="en-US" altLang="zh-CN" b="1" i="1">
                            <a:latin typeface="Cambria Math"/>
                          </a:rPr>
                          <m:t>[</m:t>
                        </m:r>
                        <m:r>
                          <a:rPr lang="en-US" altLang="zh-CN" b="1" i="1" smtClean="0">
                            <a:latin typeface="Cambria Math"/>
                          </a:rPr>
                          <m:t>𝟒</m:t>
                        </m:r>
                        <m:r>
                          <a:rPr lang="en-US" altLang="zh-CN" b="1" i="1">
                            <a:latin typeface="Cambria Math"/>
                          </a:rPr>
                          <m:t>]</m:t>
                        </m:r>
                      </m:sup>
                    </m:sSup>
                    <m:r>
                      <a:rPr lang="en-US" altLang="zh-CN" b="1" i="1">
                        <a:latin typeface="Cambria Math"/>
                      </a:rPr>
                      <m:t> </m:t>
                    </m:r>
                  </m:oMath>
                </a14:m>
                <a:r>
                  <a:rPr lang="zh-CN" altLang="en-US" dirty="0" smtClean="0">
                    <a:latin typeface="Garamond" pitchFamily="18" charset="0"/>
                  </a:rPr>
                  <a:t>＝</a:t>
                </a:r>
                <a:endParaRPr lang="zh-CN" altLang="en-US" dirty="0">
                  <a:latin typeface="Garamond" pitchFamily="18" charset="0"/>
                </a:endParaRPr>
              </a:p>
            </p:txBody>
          </p:sp>
        </mc:Choice>
        <mc:Fallback xmlns="">
          <p:sp>
            <p:nvSpPr>
              <p:cNvPr id="87048" name="Text Box 24"/>
              <p:cNvSpPr txBox="1">
                <a:spLocks noRot="1" noChangeAspect="1" noMove="1" noResize="1" noEditPoints="1" noAdjustHandles="1" noChangeArrowheads="1" noChangeShapeType="1" noTextEdit="1"/>
              </p:cNvSpPr>
              <p:nvPr/>
            </p:nvSpPr>
            <p:spPr bwMode="auto">
              <a:xfrm>
                <a:off x="4624022" y="2352675"/>
                <a:ext cx="1216757" cy="526850"/>
              </a:xfrm>
              <a:prstGeom prst="rect">
                <a:avLst/>
              </a:prstGeom>
              <a:blipFill rotWithShape="1">
                <a:blip r:embed="rId4"/>
                <a:stretch>
                  <a:fillRect t="-16279" r="-11055" b="-2674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lstStyle/>
              <a:p>
                <a:r>
                  <a:rPr lang="zh-CN" altLang="en-US">
                    <a:noFill/>
                  </a:rPr>
                  <a:t> </a:t>
                </a:r>
              </a:p>
            </p:txBody>
          </p:sp>
        </mc:Fallback>
      </mc:AlternateContent>
      <p:sp>
        <p:nvSpPr>
          <p:cNvPr id="426009" name="Text Box 25"/>
          <p:cNvSpPr txBox="1">
            <a:spLocks noChangeArrowheads="1"/>
          </p:cNvSpPr>
          <p:nvPr/>
        </p:nvSpPr>
        <p:spPr bwMode="auto">
          <a:xfrm>
            <a:off x="5946775" y="1643063"/>
            <a:ext cx="2268538" cy="2232025"/>
          </a:xfrm>
          <a:prstGeom prst="rect">
            <a:avLst/>
          </a:prstGeom>
          <a:noFill/>
          <a:ln w="38100" algn="ctr">
            <a:noFill/>
            <a:miter lim="800000"/>
            <a:headEnd/>
            <a:tailEnd/>
          </a:ln>
          <a:effectLst/>
        </p:spPr>
        <p:txBody>
          <a:bodyPr wrap="none" lIns="76810" tIns="38405" rIns="76810" bIns="38405">
            <a:spAutoFit/>
          </a:bodyPr>
          <a:lstStyle/>
          <a:p>
            <a:pPr>
              <a:defRPr/>
            </a:pPr>
            <a:r>
              <a:rPr lang="en-US" altLang="zh-CN" sz="2000" b="1" dirty="0">
                <a:effectLst>
                  <a:outerShdw blurRad="38100" dist="38100" dir="2700000" algn="tl">
                    <a:srgbClr val="C0C0C0"/>
                  </a:outerShdw>
                </a:effectLst>
                <a:latin typeface="Garamond" pitchFamily="18" charset="0"/>
              </a:rPr>
              <a:t>∞   ∞   ∞    ∞   ∞   6</a:t>
            </a:r>
          </a:p>
          <a:p>
            <a:pPr>
              <a:defRPr/>
            </a:pPr>
            <a:r>
              <a:rPr lang="en-US" altLang="zh-CN" sz="2000" b="1" dirty="0">
                <a:effectLst>
                  <a:outerShdw blurRad="38100" dist="38100" dir="2700000" algn="tl">
                    <a:srgbClr val="C0C0C0"/>
                  </a:outerShdw>
                </a:effectLst>
                <a:latin typeface="Garamond" pitchFamily="18" charset="0"/>
              </a:rPr>
              <a:t>∞   ∞   ∞    ∞   ∞  ∞</a:t>
            </a:r>
          </a:p>
          <a:p>
            <a:pPr>
              <a:defRPr/>
            </a:pPr>
            <a:r>
              <a:rPr lang="en-US" altLang="zh-CN" sz="2000" b="1" dirty="0">
                <a:effectLst>
                  <a:outerShdw blurRad="38100" dist="38100" dir="2700000" algn="tl">
                    <a:srgbClr val="C0C0C0"/>
                  </a:outerShdw>
                </a:effectLst>
                <a:latin typeface="Garamond" pitchFamily="18" charset="0"/>
              </a:rPr>
              <a:t>∞   ∞   ∞    ∞   ∞  ∞ </a:t>
            </a:r>
          </a:p>
          <a:p>
            <a:pPr>
              <a:defRPr/>
            </a:pPr>
            <a:r>
              <a:rPr lang="en-US" altLang="zh-CN" sz="2000" b="1" dirty="0">
                <a:effectLst>
                  <a:outerShdw blurRad="38100" dist="38100" dir="2700000" algn="tl">
                    <a:srgbClr val="C0C0C0"/>
                  </a:outerShdw>
                </a:effectLst>
                <a:latin typeface="Garamond" pitchFamily="18" charset="0"/>
              </a:rPr>
              <a:t>∞   ∞   ∞    ∞   ∞  ∞</a:t>
            </a:r>
          </a:p>
          <a:p>
            <a:pPr>
              <a:defRPr/>
            </a:pPr>
            <a:r>
              <a:rPr lang="en-US" altLang="zh-CN" sz="2000" b="1" dirty="0">
                <a:effectLst>
                  <a:outerShdw blurRad="38100" dist="38100" dir="2700000" algn="tl">
                    <a:srgbClr val="C0C0C0"/>
                  </a:outerShdw>
                </a:effectLst>
                <a:latin typeface="Garamond" pitchFamily="18" charset="0"/>
              </a:rPr>
              <a:t>∞   ∞   ∞    ∞   ∞  ∞ </a:t>
            </a:r>
          </a:p>
          <a:p>
            <a:pPr>
              <a:defRPr/>
            </a:pPr>
            <a:r>
              <a:rPr lang="en-US" altLang="zh-CN" sz="2000" b="1" dirty="0">
                <a:effectLst>
                  <a:outerShdw blurRad="38100" dist="38100" dir="2700000" algn="tl">
                    <a:srgbClr val="C0C0C0"/>
                  </a:outerShdw>
                </a:effectLst>
                <a:latin typeface="Garamond" pitchFamily="18" charset="0"/>
              </a:rPr>
              <a:t>∞   ∞   ∞    ∞   ∞  ∞</a:t>
            </a:r>
            <a:endParaRPr lang="zh-CN" altLang="en-US" sz="2000" b="1" dirty="0">
              <a:effectLst>
                <a:outerShdw blurRad="38100" dist="38100" dir="2700000" algn="tl">
                  <a:srgbClr val="C0C0C0"/>
                </a:outerShdw>
              </a:effectLst>
              <a:latin typeface="Garamond" pitchFamily="18" charset="0"/>
            </a:endParaRPr>
          </a:p>
        </p:txBody>
      </p:sp>
      <p:sp>
        <p:nvSpPr>
          <p:cNvPr id="426010" name="Text Box 26"/>
          <p:cNvSpPr txBox="1">
            <a:spLocks noChangeArrowheads="1"/>
          </p:cNvSpPr>
          <p:nvPr/>
        </p:nvSpPr>
        <p:spPr bwMode="auto">
          <a:xfrm>
            <a:off x="2000250" y="3857625"/>
            <a:ext cx="2268538" cy="2232025"/>
          </a:xfrm>
          <a:prstGeom prst="rect">
            <a:avLst/>
          </a:prstGeom>
          <a:noFill/>
          <a:ln w="38100" algn="ctr">
            <a:noFill/>
            <a:miter lim="800000"/>
            <a:headEnd/>
            <a:tailEnd/>
          </a:ln>
          <a:effectLst/>
        </p:spPr>
        <p:txBody>
          <a:bodyPr wrap="none" lIns="76810" tIns="38405" rIns="76810" bIns="38405">
            <a:spAutoFit/>
          </a:bodyPr>
          <a:lstStyle/>
          <a:p>
            <a:pPr>
              <a:defRPr/>
            </a:pPr>
            <a:r>
              <a:rPr lang="en-US" altLang="zh-CN" sz="2000" b="1" dirty="0">
                <a:effectLst>
                  <a:outerShdw blurRad="38100" dist="38100" dir="2700000" algn="tl">
                    <a:srgbClr val="C0C0C0"/>
                  </a:outerShdw>
                </a:effectLst>
                <a:latin typeface="Garamond" pitchFamily="18" charset="0"/>
              </a:rPr>
              <a:t>∞   ∞   ∞    ∞   ∞  ∞</a:t>
            </a:r>
          </a:p>
          <a:p>
            <a:pPr>
              <a:defRPr/>
            </a:pPr>
            <a:r>
              <a:rPr lang="en-US" altLang="zh-CN" sz="2000" b="1" dirty="0">
                <a:effectLst>
                  <a:outerShdw blurRad="38100" dist="38100" dir="2700000" algn="tl">
                    <a:srgbClr val="C0C0C0"/>
                  </a:outerShdw>
                </a:effectLst>
                <a:latin typeface="Garamond" pitchFamily="18" charset="0"/>
              </a:rPr>
              <a:t>∞   ∞   ∞    ∞   ∞  ∞</a:t>
            </a:r>
          </a:p>
          <a:p>
            <a:pPr>
              <a:defRPr/>
            </a:pPr>
            <a:r>
              <a:rPr lang="en-US" altLang="zh-CN" sz="2000" b="1" dirty="0">
                <a:effectLst>
                  <a:outerShdw blurRad="38100" dist="38100" dir="2700000" algn="tl">
                    <a:srgbClr val="C0C0C0"/>
                  </a:outerShdw>
                </a:effectLst>
                <a:latin typeface="Garamond" pitchFamily="18" charset="0"/>
              </a:rPr>
              <a:t>∞   ∞   ∞    ∞   ∞  ∞ </a:t>
            </a:r>
          </a:p>
          <a:p>
            <a:pPr>
              <a:defRPr/>
            </a:pPr>
            <a:r>
              <a:rPr lang="en-US" altLang="zh-CN" sz="2000" b="1" dirty="0">
                <a:effectLst>
                  <a:outerShdw blurRad="38100" dist="38100" dir="2700000" algn="tl">
                    <a:srgbClr val="C0C0C0"/>
                  </a:outerShdw>
                </a:effectLst>
                <a:latin typeface="Garamond" pitchFamily="18" charset="0"/>
              </a:rPr>
              <a:t>∞   ∞   ∞    ∞   ∞  ∞</a:t>
            </a:r>
          </a:p>
          <a:p>
            <a:pPr>
              <a:defRPr/>
            </a:pPr>
            <a:r>
              <a:rPr lang="en-US" altLang="zh-CN" sz="2000" b="1" dirty="0">
                <a:effectLst>
                  <a:outerShdw blurRad="38100" dist="38100" dir="2700000" algn="tl">
                    <a:srgbClr val="C0C0C0"/>
                  </a:outerShdw>
                </a:effectLst>
                <a:latin typeface="Garamond" pitchFamily="18" charset="0"/>
              </a:rPr>
              <a:t>∞   ∞   ∞    ∞   ∞  ∞ </a:t>
            </a:r>
          </a:p>
          <a:p>
            <a:pPr>
              <a:defRPr/>
            </a:pPr>
            <a:r>
              <a:rPr lang="en-US" altLang="zh-CN" sz="2000" b="1" dirty="0">
                <a:effectLst>
                  <a:outerShdw blurRad="38100" dist="38100" dir="2700000" algn="tl">
                    <a:srgbClr val="C0C0C0"/>
                  </a:outerShdw>
                </a:effectLst>
                <a:latin typeface="Garamond" pitchFamily="18" charset="0"/>
              </a:rPr>
              <a:t>∞   ∞   ∞    ∞   ∞  ∞</a:t>
            </a:r>
            <a:endParaRPr lang="zh-CN" altLang="en-US" sz="2000" b="1" dirty="0">
              <a:effectLst>
                <a:outerShdw blurRad="38100" dist="38100" dir="2700000" algn="tl">
                  <a:srgbClr val="C0C0C0"/>
                </a:outerShdw>
              </a:effectLst>
              <a:latin typeface="Garamond" pitchFamily="18" charset="0"/>
            </a:endParaRPr>
          </a:p>
        </p:txBody>
      </p:sp>
      <p:sp>
        <p:nvSpPr>
          <p:cNvPr id="87051" name="矩形 13"/>
          <p:cNvSpPr>
            <a:spLocks noChangeArrowheads="1"/>
          </p:cNvSpPr>
          <p:nvPr/>
        </p:nvSpPr>
        <p:spPr bwMode="auto">
          <a:xfrm>
            <a:off x="1020763" y="598488"/>
            <a:ext cx="19796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eaLnBrk="1" hangingPunct="1"/>
            <a:r>
              <a:rPr lang="zh-CN" altLang="en-US" b="1">
                <a:solidFill>
                  <a:srgbClr val="0000FF"/>
                </a:solidFill>
                <a:cs typeface="Times New Roman" pitchFamily="18" charset="0"/>
                <a:sym typeface="Wingdings" pitchFamily="2" charset="2"/>
              </a:rPr>
              <a:t>类似可得：</a:t>
            </a:r>
          </a:p>
        </p:txBody>
      </p:sp>
      <p:sp>
        <p:nvSpPr>
          <p:cNvPr id="2" name="日期占位符 1"/>
          <p:cNvSpPr>
            <a:spLocks noGrp="1"/>
          </p:cNvSpPr>
          <p:nvPr>
            <p:ph type="dt" sz="half" idx="10"/>
          </p:nvPr>
        </p:nvSpPr>
        <p:spPr/>
        <p:txBody>
          <a:bodyPr/>
          <a:lstStyle/>
          <a:p>
            <a:fld id="{53F2EB36-7C56-4ABF-BE74-EED576166C2F}" type="datetime3">
              <a:rPr lang="zh-CN" altLang="en-US" smtClean="0"/>
              <a:t>2016年7月13日星期三</a:t>
            </a:fld>
            <a:endParaRPr lang="zh-CN" altLang="en-US"/>
          </a:p>
        </p:txBody>
      </p:sp>
      <p:sp>
        <p:nvSpPr>
          <p:cNvPr id="3" name="页脚占位符 2"/>
          <p:cNvSpPr>
            <a:spLocks noGrp="1"/>
          </p:cNvSpPr>
          <p:nvPr>
            <p:ph type="ftr" sz="quarter" idx="11"/>
          </p:nvPr>
        </p:nvSpPr>
        <p:spPr/>
        <p:txBody>
          <a:bodyPr/>
          <a:lstStyle/>
          <a:p>
            <a:r>
              <a:rPr lang="zh-CN" altLang="en-US" smtClean="0"/>
              <a:t>重庆邮电大学                      理学院           </a:t>
            </a:r>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29</a:t>
            </a:fld>
            <a:endParaRPr lang="zh-CN" altLang="en-US"/>
          </a:p>
        </p:txBody>
      </p:sp>
    </p:spTree>
    <p:extLst>
      <p:ext uri="{BB962C8B-B14F-4D97-AF65-F5344CB8AC3E}">
        <p14:creationId xmlns:p14="http://schemas.microsoft.com/office/powerpoint/2010/main" val="5089900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2"/>
          <p:cNvGraphicFramePr>
            <a:graphicFrameLocks noChangeAspect="1"/>
          </p:cNvGraphicFramePr>
          <p:nvPr>
            <p:extLst>
              <p:ext uri="{D42A27DB-BD31-4B8C-83A1-F6EECF244321}">
                <p14:modId xmlns:p14="http://schemas.microsoft.com/office/powerpoint/2010/main" val="648322719"/>
              </p:ext>
            </p:extLst>
          </p:nvPr>
        </p:nvGraphicFramePr>
        <p:xfrm>
          <a:off x="5004048" y="461962"/>
          <a:ext cx="4006850" cy="5715000"/>
        </p:xfrm>
        <a:graphic>
          <a:graphicData uri="http://schemas.openxmlformats.org/presentationml/2006/ole">
            <mc:AlternateContent xmlns:mc="http://schemas.openxmlformats.org/markup-compatibility/2006">
              <mc:Choice xmlns:v="urn:schemas-microsoft-com:vml" Requires="v">
                <p:oleObj spid="_x0000_s1124" name="剪辑" r:id="rId3" imgW="4006800" imgH="2856960" progId="MS_ClipArt_Gallery.2">
                  <p:embed/>
                </p:oleObj>
              </mc:Choice>
              <mc:Fallback>
                <p:oleObj name="剪辑" r:id="rId3" imgW="4006800" imgH="2856960" progId="MS_ClipArt_Gallery.2">
                  <p:embed/>
                  <p:pic>
                    <p:nvPicPr>
                      <p:cNvPr id="0" name=""/>
                      <p:cNvPicPr>
                        <a:picLocks noChangeAspect="1" noChangeArrowheads="1"/>
                      </p:cNvPicPr>
                      <p:nvPr/>
                    </p:nvPicPr>
                    <p:blipFill>
                      <a:blip r:embed="rId4">
                        <a:lum bright="76000" contrast="-76000"/>
                        <a:extLst>
                          <a:ext uri="{28A0092B-C50C-407E-A947-70E740481C1C}">
                            <a14:useLocalDpi xmlns:a14="http://schemas.microsoft.com/office/drawing/2010/main" val="0"/>
                          </a:ext>
                        </a:extLst>
                      </a:blip>
                      <a:srcRect/>
                      <a:stretch>
                        <a:fillRect/>
                      </a:stretch>
                    </p:blipFill>
                    <p:spPr bwMode="auto">
                      <a:xfrm>
                        <a:off x="5004048" y="461962"/>
                        <a:ext cx="4006850" cy="571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195" name="Rectangle 3"/>
          <p:cNvSpPr>
            <a:spLocks noChangeArrowheads="1"/>
          </p:cNvSpPr>
          <p:nvPr/>
        </p:nvSpPr>
        <p:spPr bwMode="auto">
          <a:xfrm>
            <a:off x="1907704" y="790575"/>
            <a:ext cx="662473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3200" b="1" dirty="0" smtClean="0">
                <a:latin typeface="楷体_GB2312" pitchFamily="49" charset="-122"/>
                <a:ea typeface="楷体_GB2312" pitchFamily="49" charset="-122"/>
              </a:rPr>
              <a:t>一、图论的基本概念</a:t>
            </a:r>
            <a:endParaRPr kumimoji="1" lang="zh-CN" altLang="en-US" sz="2400" b="1" dirty="0">
              <a:latin typeface="楷体_GB2312" pitchFamily="49" charset="-122"/>
              <a:ea typeface="楷体_GB2312" pitchFamily="49" charset="-122"/>
            </a:endParaRPr>
          </a:p>
        </p:txBody>
      </p:sp>
      <p:sp>
        <p:nvSpPr>
          <p:cNvPr id="8196" name="Rectangle 4"/>
          <p:cNvSpPr>
            <a:spLocks noChangeArrowheads="1"/>
          </p:cNvSpPr>
          <p:nvPr/>
        </p:nvSpPr>
        <p:spPr bwMode="auto">
          <a:xfrm>
            <a:off x="2438400" y="1600200"/>
            <a:ext cx="3276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dirty="0" smtClean="0">
                <a:latin typeface="楷体_GB2312" pitchFamily="49" charset="-122"/>
                <a:ea typeface="楷体_GB2312" pitchFamily="49" charset="-122"/>
              </a:rPr>
              <a:t>（一） 图的概念</a:t>
            </a:r>
            <a:endParaRPr kumimoji="1" lang="zh-CN" altLang="en-US" sz="2400" dirty="0">
              <a:latin typeface="楷体_GB2312" pitchFamily="49" charset="-122"/>
              <a:ea typeface="楷体_GB2312" pitchFamily="49" charset="-122"/>
            </a:endParaRPr>
          </a:p>
        </p:txBody>
      </p:sp>
      <p:sp>
        <p:nvSpPr>
          <p:cNvPr id="8197" name="Rectangle 5"/>
          <p:cNvSpPr>
            <a:spLocks noChangeArrowheads="1"/>
          </p:cNvSpPr>
          <p:nvPr/>
        </p:nvSpPr>
        <p:spPr bwMode="auto">
          <a:xfrm>
            <a:off x="3200400" y="21336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b="1" dirty="0">
                <a:latin typeface="楷体_GB2312" pitchFamily="49" charset="-122"/>
                <a:ea typeface="楷体_GB2312" pitchFamily="49" charset="-122"/>
                <a:hlinkClick r:id="rId5" action="ppaction://hlinksldjump"/>
              </a:rPr>
              <a:t>1</a:t>
            </a:r>
            <a:r>
              <a:rPr kumimoji="1" lang="en-US" altLang="zh-CN" sz="2400" b="1" dirty="0" smtClean="0">
                <a:latin typeface="楷体_GB2312" pitchFamily="49" charset="-122"/>
                <a:ea typeface="楷体_GB2312" pitchFamily="49" charset="-122"/>
                <a:hlinkClick r:id="rId5" action="ppaction://hlinksldjump"/>
              </a:rPr>
              <a:t>. </a:t>
            </a:r>
            <a:r>
              <a:rPr kumimoji="1" lang="zh-CN" altLang="en-US" sz="2400" b="1" dirty="0" smtClean="0">
                <a:latin typeface="楷体_GB2312" pitchFamily="49" charset="-122"/>
                <a:ea typeface="楷体_GB2312" pitchFamily="49" charset="-122"/>
                <a:hlinkClick r:id="rId5" action="ppaction://hlinksldjump"/>
              </a:rPr>
              <a:t>图</a:t>
            </a:r>
            <a:r>
              <a:rPr kumimoji="1" lang="zh-CN" altLang="en-US" sz="2400" b="1" dirty="0">
                <a:latin typeface="楷体_GB2312" pitchFamily="49" charset="-122"/>
                <a:ea typeface="楷体_GB2312" pitchFamily="49" charset="-122"/>
                <a:hlinkClick r:id="rId5" action="ppaction://hlinksldjump"/>
              </a:rPr>
              <a:t>的定义</a:t>
            </a:r>
            <a:endParaRPr kumimoji="1" lang="zh-CN" altLang="en-US" sz="2400" dirty="0">
              <a:latin typeface="楷体_GB2312" pitchFamily="49" charset="-122"/>
              <a:ea typeface="楷体_GB2312" pitchFamily="49" charset="-122"/>
            </a:endParaRPr>
          </a:p>
        </p:txBody>
      </p:sp>
      <p:sp>
        <p:nvSpPr>
          <p:cNvPr id="8198" name="Rectangle 6"/>
          <p:cNvSpPr>
            <a:spLocks noChangeArrowheads="1"/>
          </p:cNvSpPr>
          <p:nvPr/>
        </p:nvSpPr>
        <p:spPr bwMode="auto">
          <a:xfrm>
            <a:off x="3200400" y="26670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b="1" dirty="0">
                <a:latin typeface="楷体_GB2312" pitchFamily="49" charset="-122"/>
                <a:ea typeface="楷体_GB2312" pitchFamily="49" charset="-122"/>
                <a:hlinkClick r:id="rId6" action="ppaction://hlinksldjump"/>
              </a:rPr>
              <a:t>2</a:t>
            </a:r>
            <a:r>
              <a:rPr kumimoji="1" lang="en-US" altLang="zh-CN" sz="2400" b="1" dirty="0" smtClean="0">
                <a:latin typeface="楷体_GB2312" pitchFamily="49" charset="-122"/>
                <a:ea typeface="楷体_GB2312" pitchFamily="49" charset="-122"/>
                <a:hlinkClick r:id="rId6" action="ppaction://hlinksldjump"/>
              </a:rPr>
              <a:t>. </a:t>
            </a:r>
            <a:r>
              <a:rPr kumimoji="1" lang="zh-CN" altLang="en-US" sz="2400" b="1" dirty="0" smtClean="0">
                <a:latin typeface="楷体_GB2312" pitchFamily="49" charset="-122"/>
                <a:ea typeface="楷体_GB2312" pitchFamily="49" charset="-122"/>
                <a:hlinkClick r:id="rId6" action="ppaction://hlinksldjump"/>
              </a:rPr>
              <a:t>顶点</a:t>
            </a:r>
            <a:r>
              <a:rPr kumimoji="1" lang="zh-CN" altLang="en-US" sz="2400" b="1" dirty="0">
                <a:latin typeface="楷体_GB2312" pitchFamily="49" charset="-122"/>
                <a:ea typeface="楷体_GB2312" pitchFamily="49" charset="-122"/>
                <a:hlinkClick r:id="rId6" action="ppaction://hlinksldjump"/>
              </a:rPr>
              <a:t>的次数</a:t>
            </a:r>
            <a:endParaRPr kumimoji="1" lang="zh-CN" altLang="en-US" sz="2400" dirty="0">
              <a:latin typeface="楷体_GB2312" pitchFamily="49" charset="-122"/>
              <a:ea typeface="楷体_GB2312" pitchFamily="49" charset="-122"/>
            </a:endParaRPr>
          </a:p>
        </p:txBody>
      </p:sp>
      <p:sp>
        <p:nvSpPr>
          <p:cNvPr id="8199" name="Rectangle 7"/>
          <p:cNvSpPr>
            <a:spLocks noChangeArrowheads="1"/>
          </p:cNvSpPr>
          <p:nvPr/>
        </p:nvSpPr>
        <p:spPr bwMode="auto">
          <a:xfrm>
            <a:off x="3124200" y="3200400"/>
            <a:ext cx="31035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dirty="0">
                <a:latin typeface="楷体_GB2312" pitchFamily="49" charset="-122"/>
                <a:ea typeface="楷体_GB2312" pitchFamily="49" charset="-122"/>
              </a:rPr>
              <a:t> </a:t>
            </a:r>
            <a:r>
              <a:rPr kumimoji="1" lang="en-US" altLang="zh-CN" sz="2400" b="1" dirty="0">
                <a:latin typeface="楷体_GB2312" pitchFamily="49" charset="-122"/>
                <a:ea typeface="楷体_GB2312" pitchFamily="49" charset="-122"/>
                <a:hlinkClick r:id="rId5" action="ppaction://hlinksldjump"/>
              </a:rPr>
              <a:t>3</a:t>
            </a:r>
            <a:r>
              <a:rPr kumimoji="1" lang="en-US" altLang="zh-CN" sz="2400" b="1" dirty="0" smtClean="0">
                <a:latin typeface="楷体_GB2312" pitchFamily="49" charset="-122"/>
                <a:ea typeface="楷体_GB2312" pitchFamily="49" charset="-122"/>
                <a:hlinkClick r:id="rId5" action="ppaction://hlinksldjump"/>
              </a:rPr>
              <a:t>. </a:t>
            </a:r>
            <a:r>
              <a:rPr kumimoji="1" lang="zh-CN" altLang="en-US" sz="2400" b="1" dirty="0" smtClean="0">
                <a:latin typeface="楷体_GB2312" pitchFamily="49" charset="-122"/>
                <a:ea typeface="楷体_GB2312" pitchFamily="49" charset="-122"/>
                <a:hlinkClick r:id="rId5" action="ppaction://hlinksldjump"/>
              </a:rPr>
              <a:t>子图</a:t>
            </a:r>
            <a:endParaRPr kumimoji="1" lang="zh-CN" altLang="en-US" sz="2400" dirty="0">
              <a:latin typeface="楷体_GB2312" pitchFamily="49" charset="-122"/>
              <a:ea typeface="楷体_GB2312" pitchFamily="49" charset="-122"/>
            </a:endParaRPr>
          </a:p>
        </p:txBody>
      </p:sp>
      <p:sp>
        <p:nvSpPr>
          <p:cNvPr id="8200" name="Rectangle 8"/>
          <p:cNvSpPr>
            <a:spLocks noChangeArrowheads="1"/>
          </p:cNvSpPr>
          <p:nvPr/>
        </p:nvSpPr>
        <p:spPr bwMode="auto">
          <a:xfrm>
            <a:off x="2362200" y="3810000"/>
            <a:ext cx="403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dirty="0" smtClean="0">
                <a:latin typeface="楷体_GB2312" pitchFamily="49" charset="-122"/>
                <a:ea typeface="楷体_GB2312" pitchFamily="49" charset="-122"/>
              </a:rPr>
              <a:t>（二） 图的矩阵表示</a:t>
            </a:r>
            <a:endParaRPr kumimoji="1" lang="zh-CN" altLang="en-US" sz="2400" dirty="0">
              <a:latin typeface="楷体_GB2312" pitchFamily="49" charset="-122"/>
              <a:ea typeface="楷体_GB2312" pitchFamily="49" charset="-122"/>
            </a:endParaRPr>
          </a:p>
        </p:txBody>
      </p:sp>
      <p:sp>
        <p:nvSpPr>
          <p:cNvPr id="8201" name="Rectangle 9"/>
          <p:cNvSpPr>
            <a:spLocks noChangeArrowheads="1"/>
          </p:cNvSpPr>
          <p:nvPr/>
        </p:nvSpPr>
        <p:spPr bwMode="auto">
          <a:xfrm>
            <a:off x="3124200" y="4419600"/>
            <a:ext cx="259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b="1" dirty="0">
                <a:latin typeface="楷体_GB2312" pitchFamily="49" charset="-122"/>
                <a:ea typeface="楷体_GB2312" pitchFamily="49" charset="-122"/>
                <a:hlinkClick r:id="rId7" action="ppaction://hlinksldjump"/>
              </a:rPr>
              <a:t>1. </a:t>
            </a:r>
            <a:r>
              <a:rPr kumimoji="1" lang="zh-CN" altLang="en-US" sz="2400" b="1" dirty="0">
                <a:latin typeface="楷体_GB2312" pitchFamily="49" charset="-122"/>
                <a:ea typeface="楷体_GB2312" pitchFamily="49" charset="-122"/>
                <a:hlinkClick r:id="rId7" action="ppaction://hlinksldjump"/>
              </a:rPr>
              <a:t>关联矩阵</a:t>
            </a:r>
            <a:endParaRPr kumimoji="1" lang="zh-CN" altLang="en-US" sz="2400" dirty="0">
              <a:latin typeface="楷体_GB2312" pitchFamily="49" charset="-122"/>
              <a:ea typeface="楷体_GB2312" pitchFamily="49" charset="-122"/>
            </a:endParaRPr>
          </a:p>
        </p:txBody>
      </p:sp>
      <p:sp>
        <p:nvSpPr>
          <p:cNvPr id="8202" name="Rectangle 10"/>
          <p:cNvSpPr>
            <a:spLocks noChangeArrowheads="1"/>
          </p:cNvSpPr>
          <p:nvPr/>
        </p:nvSpPr>
        <p:spPr bwMode="auto">
          <a:xfrm>
            <a:off x="3124200" y="5181600"/>
            <a:ext cx="259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b="1">
                <a:latin typeface="楷体_GB2312" pitchFamily="49" charset="-122"/>
                <a:ea typeface="楷体_GB2312" pitchFamily="49" charset="-122"/>
                <a:hlinkClick r:id="rId8" action="ppaction://hlinksldjump"/>
              </a:rPr>
              <a:t>2. </a:t>
            </a:r>
            <a:r>
              <a:rPr kumimoji="1" lang="zh-CN" altLang="en-US" sz="2400" b="1">
                <a:latin typeface="楷体_GB2312" pitchFamily="49" charset="-122"/>
                <a:ea typeface="楷体_GB2312" pitchFamily="49" charset="-122"/>
                <a:hlinkClick r:id="rId8" action="ppaction://hlinksldjump"/>
              </a:rPr>
              <a:t>邻接矩阵</a:t>
            </a:r>
            <a:endParaRPr kumimoji="1" lang="zh-CN" altLang="en-US" sz="2400">
              <a:latin typeface="楷体_GB2312" pitchFamily="49" charset="-122"/>
              <a:ea typeface="楷体_GB2312" pitchFamily="49" charset="-122"/>
            </a:endParaRPr>
          </a:p>
        </p:txBody>
      </p:sp>
      <p:sp>
        <p:nvSpPr>
          <p:cNvPr id="8203" name="Rectangle 11"/>
          <p:cNvSpPr>
            <a:spLocks noChangeArrowheads="1"/>
          </p:cNvSpPr>
          <p:nvPr/>
        </p:nvSpPr>
        <p:spPr bwMode="auto">
          <a:xfrm>
            <a:off x="7848600" y="5943600"/>
            <a:ext cx="806450" cy="466725"/>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latin typeface="楷体_GB2312" pitchFamily="49" charset="-122"/>
                <a:ea typeface="楷体_GB2312" pitchFamily="49" charset="-122"/>
                <a:hlinkClick r:id="rId9" action="ppaction://hlinksldjump"/>
              </a:rPr>
              <a:t>返回</a:t>
            </a:r>
            <a:endParaRPr kumimoji="1" lang="zh-CN" altLang="en-US" sz="2400" b="1">
              <a:latin typeface="楷体_GB2312" pitchFamily="49" charset="-122"/>
              <a:ea typeface="楷体_GB2312" pitchFamily="49" charset="-122"/>
            </a:endParaRPr>
          </a:p>
        </p:txBody>
      </p:sp>
      <p:sp>
        <p:nvSpPr>
          <p:cNvPr id="2" name="页脚占位符 1"/>
          <p:cNvSpPr>
            <a:spLocks noGrp="1"/>
          </p:cNvSpPr>
          <p:nvPr>
            <p:ph type="ftr" sz="quarter" idx="11"/>
          </p:nvPr>
        </p:nvSpPr>
        <p:spPr/>
        <p:txBody>
          <a:bodyPr/>
          <a:lstStyle/>
          <a:p>
            <a:r>
              <a:rPr lang="zh-CN" altLang="en-US" smtClean="0"/>
              <a:t>重庆邮电大学                      理学院           </a:t>
            </a:r>
            <a:endParaRPr lang="zh-CN" altLang="en-US"/>
          </a:p>
        </p:txBody>
      </p:sp>
      <p:sp>
        <p:nvSpPr>
          <p:cNvPr id="3" name="灯片编号占位符 2"/>
          <p:cNvSpPr>
            <a:spLocks noGrp="1"/>
          </p:cNvSpPr>
          <p:nvPr>
            <p:ph type="sldNum" sz="quarter" idx="12"/>
          </p:nvPr>
        </p:nvSpPr>
        <p:spPr/>
        <p:txBody>
          <a:bodyPr/>
          <a:lstStyle/>
          <a:p>
            <a:fld id="{0C913308-F349-4B6D-A68A-DD1791B4A57B}" type="slidenum">
              <a:rPr lang="zh-CN" altLang="en-US" smtClean="0"/>
              <a:t>3</a:t>
            </a:fld>
            <a:endParaRPr lang="zh-CN" altLang="en-US"/>
          </a:p>
        </p:txBody>
      </p:sp>
      <p:sp>
        <p:nvSpPr>
          <p:cNvPr id="4" name="日期占位符 3"/>
          <p:cNvSpPr>
            <a:spLocks noGrp="1"/>
          </p:cNvSpPr>
          <p:nvPr>
            <p:ph type="dt" sz="half" idx="10"/>
          </p:nvPr>
        </p:nvSpPr>
        <p:spPr/>
        <p:txBody>
          <a:bodyPr/>
          <a:lstStyle/>
          <a:p>
            <a:fld id="{6166FCE5-873C-4F4B-BD32-438FD09F58DA}" type="datetime3">
              <a:rPr lang="zh-CN" altLang="en-US" smtClean="0"/>
              <a:t>2016年7月13日星期三</a:t>
            </a:fld>
            <a:endParaRPr lang="zh-CN" altLang="en-US"/>
          </a:p>
        </p:txBody>
      </p:sp>
    </p:spTree>
    <p:extLst>
      <p:ext uri="{BB962C8B-B14F-4D97-AF65-F5344CB8AC3E}">
        <p14:creationId xmlns:p14="http://schemas.microsoft.com/office/powerpoint/2010/main" val="42219654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203"/>
                                        </p:tgtEl>
                                        <p:attrNameLst>
                                          <p:attrName>style.visibility</p:attrName>
                                        </p:attrNameLst>
                                      </p:cBhvr>
                                      <p:to>
                                        <p:strVal val="visible"/>
                                      </p:to>
                                    </p:set>
                                    <p:animEffect transition="in" filter="slide(fromBottom)">
                                      <p:cBhvr>
                                        <p:cTn id="7" dur="500"/>
                                        <p:tgtEl>
                                          <p:spTgt spid="8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3" grpId="0" animBg="1"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4994" name="Rectangle 3"/>
              <p:cNvSpPr>
                <a:spLocks noGrp="1" noRot="1" noChangeArrowheads="1"/>
              </p:cNvSpPr>
              <p:nvPr>
                <p:ph idx="1"/>
              </p:nvPr>
            </p:nvSpPr>
            <p:spPr>
              <a:xfrm>
                <a:off x="176205" y="1844824"/>
                <a:ext cx="8724007" cy="720080"/>
              </a:xfrm>
            </p:spPr>
            <p:txBody>
              <a:bodyPr/>
              <a:lstStyle/>
              <a:p>
                <a:pPr>
                  <a:buNone/>
                  <a:defRPr/>
                </a:pPr>
                <a:r>
                  <a:rPr kumimoji="1" lang="zh-CN" altLang="en-US" sz="2800" b="1" kern="1200" dirty="0" smtClean="0">
                    <a:solidFill>
                      <a:srgbClr val="0000FF"/>
                    </a:solidFill>
                    <a:latin typeface="Times New Roman" pitchFamily="18" charset="0"/>
                    <a:ea typeface="楷体_GB2312" pitchFamily="49" charset="-122"/>
                    <a:cs typeface="Times New Roman" pitchFamily="18" charset="0"/>
                    <a:sym typeface="Wingdings" pitchFamily="2" charset="2"/>
                  </a:rPr>
                  <a:t>所以：</a:t>
                </a:r>
                <a:r>
                  <a:rPr lang="en-US" altLang="zh-CN" sz="2800" b="1" dirty="0"/>
                  <a:t> </a:t>
                </a:r>
                <a14:m>
                  <m:oMath xmlns:m="http://schemas.openxmlformats.org/officeDocument/2006/math">
                    <m:r>
                      <a:rPr lang="en-US" altLang="zh-CN" sz="2800" b="1" i="1">
                        <a:latin typeface="Cambria Math"/>
                      </a:rPr>
                      <m:t>𝑺</m:t>
                    </m:r>
                    <m:r>
                      <a:rPr lang="en-US" altLang="zh-CN" sz="2800" b="1">
                        <a:latin typeface="Cambria Math"/>
                      </a:rPr>
                      <m:t>=</m:t>
                    </m:r>
                    <m:r>
                      <a:rPr lang="en-US" altLang="zh-CN" sz="2800" b="1" i="1">
                        <a:latin typeface="Cambria Math"/>
                      </a:rPr>
                      <m:t>𝑫</m:t>
                    </m:r>
                    <m:r>
                      <a:rPr lang="en-US" altLang="zh-CN" sz="2800" b="1" i="1">
                        <a:latin typeface="Cambria Math"/>
                        <a:ea typeface="Cambria Math"/>
                      </a:rPr>
                      <m:t>⊗</m:t>
                    </m:r>
                    <m:sSup>
                      <m:sSupPr>
                        <m:ctrlPr>
                          <a:rPr lang="en-US" altLang="zh-CN" sz="2800" b="1" i="1">
                            <a:latin typeface="Cambria Math"/>
                          </a:rPr>
                        </m:ctrlPr>
                      </m:sSupPr>
                      <m:e>
                        <m:r>
                          <a:rPr lang="en-US" altLang="zh-CN" sz="2800" b="1" i="1">
                            <a:latin typeface="Cambria Math"/>
                          </a:rPr>
                          <m:t>𝑫</m:t>
                        </m:r>
                      </m:e>
                      <m:sup>
                        <m:r>
                          <a:rPr lang="en-US" altLang="zh-CN" sz="2800" b="1" i="1">
                            <a:latin typeface="Cambria Math"/>
                          </a:rPr>
                          <m:t>[</m:t>
                        </m:r>
                        <m:r>
                          <a:rPr lang="en-US" altLang="zh-CN" sz="2800" b="1" i="1">
                            <a:latin typeface="Cambria Math"/>
                          </a:rPr>
                          <m:t>𝟐</m:t>
                        </m:r>
                        <m:r>
                          <a:rPr lang="en-US" altLang="zh-CN" sz="2800" b="1" i="1">
                            <a:latin typeface="Cambria Math"/>
                          </a:rPr>
                          <m:t>]</m:t>
                        </m:r>
                      </m:sup>
                    </m:sSup>
                    <m:r>
                      <a:rPr lang="en-US" altLang="zh-CN" sz="2800" b="1" i="1">
                        <a:latin typeface="Cambria Math"/>
                        <a:ea typeface="Cambria Math"/>
                      </a:rPr>
                      <m:t>⊗</m:t>
                    </m:r>
                    <m:sSup>
                      <m:sSupPr>
                        <m:ctrlPr>
                          <a:rPr lang="en-US" altLang="zh-CN" sz="2800" b="1" i="1">
                            <a:latin typeface="Cambria Math"/>
                          </a:rPr>
                        </m:ctrlPr>
                      </m:sSupPr>
                      <m:e>
                        <m:r>
                          <a:rPr lang="en-US" altLang="zh-CN" sz="2800" b="1" i="1">
                            <a:latin typeface="Cambria Math"/>
                          </a:rPr>
                          <m:t>𝑫</m:t>
                        </m:r>
                      </m:e>
                      <m:sup>
                        <m:r>
                          <a:rPr lang="en-US" altLang="zh-CN" sz="2800" b="1" i="1">
                            <a:latin typeface="Cambria Math"/>
                          </a:rPr>
                          <m:t>[</m:t>
                        </m:r>
                        <m:r>
                          <a:rPr lang="en-US" altLang="zh-CN" sz="2800" b="1" i="1">
                            <a:latin typeface="Cambria Math"/>
                          </a:rPr>
                          <m:t>𝟑</m:t>
                        </m:r>
                        <m:r>
                          <a:rPr lang="en-US" altLang="zh-CN" sz="2800" b="1" i="1">
                            <a:latin typeface="Cambria Math"/>
                          </a:rPr>
                          <m:t>]</m:t>
                        </m:r>
                      </m:sup>
                    </m:sSup>
                    <m:r>
                      <a:rPr lang="en-US" altLang="zh-CN" sz="2800" b="1" i="1">
                        <a:latin typeface="Cambria Math"/>
                        <a:ea typeface="Cambria Math"/>
                      </a:rPr>
                      <m:t>⊗</m:t>
                    </m:r>
                    <m:sSup>
                      <m:sSupPr>
                        <m:ctrlPr>
                          <a:rPr lang="en-US" altLang="zh-CN" sz="2800" b="1" i="1">
                            <a:latin typeface="Cambria Math"/>
                          </a:rPr>
                        </m:ctrlPr>
                      </m:sSupPr>
                      <m:e>
                        <m:r>
                          <a:rPr lang="en-US" altLang="zh-CN" sz="2800" b="1" i="1">
                            <a:latin typeface="Cambria Math"/>
                          </a:rPr>
                          <m:t>𝑫</m:t>
                        </m:r>
                      </m:e>
                      <m:sup>
                        <m:r>
                          <a:rPr lang="en-US" altLang="zh-CN" sz="2800" b="1" i="1">
                            <a:latin typeface="Cambria Math"/>
                          </a:rPr>
                          <m:t>[</m:t>
                        </m:r>
                        <m:r>
                          <a:rPr lang="en-US" altLang="zh-CN" sz="2800" b="1" i="1">
                            <a:latin typeface="Cambria Math"/>
                          </a:rPr>
                          <m:t>𝟒</m:t>
                        </m:r>
                        <m:r>
                          <a:rPr lang="en-US" altLang="zh-CN" sz="2800" b="1" i="1">
                            <a:latin typeface="Cambria Math"/>
                          </a:rPr>
                          <m:t>]</m:t>
                        </m:r>
                      </m:sup>
                    </m:sSup>
                    <m:r>
                      <a:rPr lang="en-US" altLang="zh-CN" sz="2800" b="1" i="1">
                        <a:latin typeface="Cambria Math"/>
                        <a:ea typeface="Cambria Math"/>
                      </a:rPr>
                      <m:t>⊗</m:t>
                    </m:r>
                    <m:sSup>
                      <m:sSupPr>
                        <m:ctrlPr>
                          <a:rPr lang="en-US" altLang="zh-CN" sz="2800" b="1" i="1">
                            <a:latin typeface="Cambria Math"/>
                          </a:rPr>
                        </m:ctrlPr>
                      </m:sSupPr>
                      <m:e>
                        <m:r>
                          <a:rPr lang="en-US" altLang="zh-CN" sz="2800" b="1" i="1">
                            <a:latin typeface="Cambria Math"/>
                          </a:rPr>
                          <m:t>𝑫</m:t>
                        </m:r>
                      </m:e>
                      <m:sup>
                        <m:r>
                          <a:rPr lang="en-US" altLang="zh-CN" sz="2800" b="1" i="1">
                            <a:latin typeface="Cambria Math"/>
                          </a:rPr>
                          <m:t>[</m:t>
                        </m:r>
                        <m:r>
                          <a:rPr lang="en-US" altLang="zh-CN" sz="2800" b="1" i="1">
                            <a:latin typeface="Cambria Math"/>
                          </a:rPr>
                          <m:t>𝟓</m:t>
                        </m:r>
                        <m:r>
                          <a:rPr lang="en-US" altLang="zh-CN" sz="2800" b="1" i="1">
                            <a:latin typeface="Cambria Math"/>
                          </a:rPr>
                          <m:t>]</m:t>
                        </m:r>
                      </m:sup>
                    </m:sSup>
                    <m:r>
                      <a:rPr lang="en-US" altLang="zh-CN" sz="2800" b="1" i="1">
                        <a:latin typeface="Cambria Math"/>
                      </a:rPr>
                      <m:t>=</m:t>
                    </m:r>
                    <m:sSub>
                      <m:sSubPr>
                        <m:ctrlPr>
                          <a:rPr lang="en-US" altLang="zh-CN" sz="2800" b="1" i="1">
                            <a:latin typeface="Cambria Math"/>
                          </a:rPr>
                        </m:ctrlPr>
                      </m:sSubPr>
                      <m:e>
                        <m:r>
                          <a:rPr lang="en-US" altLang="zh-CN" sz="2800" b="1" i="1">
                            <a:latin typeface="Cambria Math"/>
                          </a:rPr>
                          <m:t>(</m:t>
                        </m:r>
                        <m:sSub>
                          <m:sSubPr>
                            <m:ctrlPr>
                              <a:rPr lang="en-US" altLang="zh-CN" sz="2800" b="1" i="1">
                                <a:latin typeface="Cambria Math"/>
                              </a:rPr>
                            </m:ctrlPr>
                          </m:sSubPr>
                          <m:e>
                            <m:r>
                              <a:rPr lang="en-US" altLang="zh-CN" sz="2800" b="1" i="1">
                                <a:latin typeface="Cambria Math"/>
                              </a:rPr>
                              <m:t>𝒔</m:t>
                            </m:r>
                          </m:e>
                          <m:sub>
                            <m:r>
                              <a:rPr lang="en-US" altLang="zh-CN" sz="2800" b="1" i="1">
                                <a:latin typeface="Cambria Math"/>
                              </a:rPr>
                              <m:t>𝒊𝒋</m:t>
                            </m:r>
                          </m:sub>
                        </m:sSub>
                        <m:r>
                          <a:rPr lang="en-US" altLang="zh-CN" sz="2800" b="1" i="1">
                            <a:latin typeface="Cambria Math"/>
                          </a:rPr>
                          <m:t>)</m:t>
                        </m:r>
                      </m:e>
                      <m:sub>
                        <m:r>
                          <a:rPr lang="en-US" altLang="zh-CN" sz="2800" b="1" i="1">
                            <a:latin typeface="Cambria Math"/>
                          </a:rPr>
                          <m:t>𝟔</m:t>
                        </m:r>
                        <m:r>
                          <a:rPr lang="en-US" altLang="zh-CN" sz="2800" b="1" i="1">
                            <a:latin typeface="Cambria Math"/>
                            <a:ea typeface="Cambria Math"/>
                          </a:rPr>
                          <m:t>×</m:t>
                        </m:r>
                        <m:r>
                          <a:rPr lang="en-US" altLang="zh-CN" sz="2800" b="1" i="1">
                            <a:latin typeface="Cambria Math"/>
                            <a:ea typeface="Cambria Math"/>
                          </a:rPr>
                          <m:t>𝟔</m:t>
                        </m:r>
                      </m:sub>
                    </m:sSub>
                  </m:oMath>
                </a14:m>
                <a:endParaRPr kumimoji="1" lang="zh-CN" altLang="en-US" sz="2800" b="1" kern="1200" dirty="0" smtClean="0">
                  <a:solidFill>
                    <a:srgbClr val="0000FF"/>
                  </a:solidFill>
                  <a:latin typeface="Times New Roman" pitchFamily="18" charset="0"/>
                  <a:ea typeface="楷体_GB2312" pitchFamily="49" charset="-122"/>
                  <a:cs typeface="Times New Roman" pitchFamily="18" charset="0"/>
                  <a:sym typeface="Wingdings" pitchFamily="2" charset="2"/>
                </a:endParaRPr>
              </a:p>
            </p:txBody>
          </p:sp>
        </mc:Choice>
        <mc:Fallback xmlns="">
          <p:sp>
            <p:nvSpPr>
              <p:cNvPr id="84994" name="Rectangle 3"/>
              <p:cNvSpPr>
                <a:spLocks noGrp="1" noRot="1" noChangeAspect="1" noMove="1" noResize="1" noEditPoints="1" noAdjustHandles="1" noChangeArrowheads="1" noChangeShapeType="1" noTextEdit="1"/>
              </p:cNvSpPr>
              <p:nvPr>
                <p:ph idx="1"/>
              </p:nvPr>
            </p:nvSpPr>
            <p:spPr>
              <a:xfrm>
                <a:off x="176205" y="1844824"/>
                <a:ext cx="8724007" cy="720080"/>
              </a:xfrm>
              <a:blipFill rotWithShape="1">
                <a:blip r:embed="rId2"/>
                <a:stretch>
                  <a:fillRect l="-1468" t="-8475"/>
                </a:stretch>
              </a:blipFill>
            </p:spPr>
            <p:txBody>
              <a:bodyPr/>
              <a:lstStyle/>
              <a:p>
                <a:r>
                  <a:rPr lang="zh-CN" altLang="en-US">
                    <a:noFill/>
                  </a:rPr>
                  <a:t> </a:t>
                </a:r>
              </a:p>
            </p:txBody>
          </p:sp>
        </mc:Fallback>
      </mc:AlternateContent>
      <p:grpSp>
        <p:nvGrpSpPr>
          <p:cNvPr id="2" name="Group 14"/>
          <p:cNvGrpSpPr>
            <a:grpSpLocks/>
          </p:cNvGrpSpPr>
          <p:nvPr/>
        </p:nvGrpSpPr>
        <p:grpSpPr bwMode="auto">
          <a:xfrm>
            <a:off x="477838" y="3429000"/>
            <a:ext cx="7439025" cy="2247900"/>
            <a:chOff x="98" y="1570"/>
            <a:chExt cx="5467" cy="1730"/>
          </a:xfrm>
        </p:grpSpPr>
        <p:sp>
          <p:nvSpPr>
            <p:cNvPr id="88082" name="AutoShape 15"/>
            <p:cNvSpPr>
              <a:spLocks noChangeArrowheads="1"/>
            </p:cNvSpPr>
            <p:nvPr/>
          </p:nvSpPr>
          <p:spPr bwMode="auto">
            <a:xfrm>
              <a:off x="652" y="1706"/>
              <a:ext cx="2064" cy="1452"/>
            </a:xfrm>
            <a:prstGeom prst="bracketPair">
              <a:avLst>
                <a:gd name="adj" fmla="val 16667"/>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algn="ctr" eaLnBrk="1" hangingPunct="1"/>
              <a:endParaRPr lang="zh-CN" altLang="en-US">
                <a:solidFill>
                  <a:schemeClr val="accent2"/>
                </a:solidFill>
                <a:latin typeface="Garamond" pitchFamily="18" charset="0"/>
                <a:ea typeface="华文彩云" pitchFamily="2" charset="-122"/>
              </a:endParaRPr>
            </a:p>
          </p:txBody>
        </p:sp>
        <p:sp>
          <p:nvSpPr>
            <p:cNvPr id="88083" name="Text Box 16"/>
            <p:cNvSpPr txBox="1">
              <a:spLocks noChangeArrowheads="1"/>
            </p:cNvSpPr>
            <p:nvPr/>
          </p:nvSpPr>
          <p:spPr bwMode="auto">
            <a:xfrm>
              <a:off x="98" y="2203"/>
              <a:ext cx="547"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algn="ctr" eaLnBrk="1" hangingPunct="1"/>
              <a:r>
                <a:rPr lang="en-US" altLang="zh-CN" b="1">
                  <a:cs typeface="Times New Roman" pitchFamily="18" charset="0"/>
                  <a:sym typeface="Wingdings" pitchFamily="2" charset="2"/>
                </a:rPr>
                <a:t>S</a:t>
              </a:r>
              <a:r>
                <a:rPr lang="zh-CN" altLang="en-US" b="1">
                  <a:cs typeface="Times New Roman" pitchFamily="18" charset="0"/>
                  <a:sym typeface="Wingdings" pitchFamily="2" charset="2"/>
                </a:rPr>
                <a:t>＝</a:t>
              </a:r>
            </a:p>
          </p:txBody>
        </p:sp>
        <p:sp>
          <p:nvSpPr>
            <p:cNvPr id="427025" name="Text Box 17"/>
            <p:cNvSpPr txBox="1">
              <a:spLocks noChangeArrowheads="1"/>
            </p:cNvSpPr>
            <p:nvPr/>
          </p:nvSpPr>
          <p:spPr bwMode="auto">
            <a:xfrm>
              <a:off x="906" y="1570"/>
              <a:ext cx="1728" cy="1730"/>
            </a:xfrm>
            <a:prstGeom prst="rect">
              <a:avLst/>
            </a:prstGeom>
            <a:noFill/>
            <a:ln w="38100" algn="ctr">
              <a:noFill/>
              <a:miter lim="800000"/>
              <a:headEnd/>
              <a:tailEnd/>
            </a:ln>
            <a:effectLst/>
          </p:spPr>
          <p:txBody>
            <a:bodyPr wrap="none">
              <a:spAutoFit/>
            </a:bodyPr>
            <a:lstStyle/>
            <a:p>
              <a:pPr>
                <a:defRPr/>
              </a:pPr>
              <a:r>
                <a:rPr lang="en-US" altLang="zh-CN" sz="2000" b="1" dirty="0">
                  <a:effectLst>
                    <a:outerShdw blurRad="38100" dist="38100" dir="2700000" algn="tl">
                      <a:srgbClr val="C0C0C0"/>
                    </a:outerShdw>
                  </a:effectLst>
                  <a:latin typeface="Garamond" pitchFamily="18" charset="0"/>
                </a:rPr>
                <a:t>∞   1     2    3    4    6</a:t>
              </a:r>
            </a:p>
            <a:p>
              <a:pPr>
                <a:defRPr/>
              </a:pPr>
              <a:r>
                <a:rPr lang="en-US" altLang="zh-CN" sz="2000" b="1" dirty="0">
                  <a:effectLst>
                    <a:outerShdw blurRad="38100" dist="38100" dir="2700000" algn="tl">
                      <a:srgbClr val="C0C0C0"/>
                    </a:outerShdw>
                  </a:effectLst>
                  <a:latin typeface="Garamond" pitchFamily="18" charset="0"/>
                </a:rPr>
                <a:t>∞   ∞    1    2    3    5</a:t>
              </a:r>
            </a:p>
            <a:p>
              <a:pPr>
                <a:defRPr/>
              </a:pPr>
              <a:r>
                <a:rPr lang="en-US" altLang="zh-CN" sz="2000" b="1" dirty="0">
                  <a:effectLst>
                    <a:outerShdw blurRad="38100" dist="38100" dir="2700000" algn="tl">
                      <a:srgbClr val="C0C0C0"/>
                    </a:outerShdw>
                  </a:effectLst>
                  <a:latin typeface="Garamond" pitchFamily="18" charset="0"/>
                </a:rPr>
                <a:t>∞   ∞   ∞    1    2    4 </a:t>
              </a:r>
            </a:p>
            <a:p>
              <a:pPr>
                <a:defRPr/>
              </a:pPr>
              <a:r>
                <a:rPr lang="en-US" altLang="zh-CN" sz="2000" b="1" dirty="0">
                  <a:effectLst>
                    <a:outerShdw blurRad="38100" dist="38100" dir="2700000" algn="tl">
                      <a:srgbClr val="C0C0C0"/>
                    </a:outerShdw>
                  </a:effectLst>
                  <a:latin typeface="Garamond" pitchFamily="18" charset="0"/>
                </a:rPr>
                <a:t>∞   ∞   ∞    ∞   ∞   3</a:t>
              </a:r>
            </a:p>
            <a:p>
              <a:pPr>
                <a:defRPr/>
              </a:pPr>
              <a:r>
                <a:rPr lang="en-US" altLang="zh-CN" sz="2000" b="1" dirty="0">
                  <a:effectLst>
                    <a:outerShdw blurRad="38100" dist="38100" dir="2700000" algn="tl">
                      <a:srgbClr val="C0C0C0"/>
                    </a:outerShdw>
                  </a:effectLst>
                  <a:latin typeface="Garamond" pitchFamily="18" charset="0"/>
                </a:rPr>
                <a:t>∞   ∞   ∞    ∞   ∞   6 </a:t>
              </a:r>
            </a:p>
            <a:p>
              <a:pPr>
                <a:defRPr/>
              </a:pPr>
              <a:r>
                <a:rPr lang="en-US" altLang="zh-CN" sz="2000" b="1" dirty="0">
                  <a:effectLst>
                    <a:outerShdw blurRad="38100" dist="38100" dir="2700000" algn="tl">
                      <a:srgbClr val="C0C0C0"/>
                    </a:outerShdw>
                  </a:effectLst>
                  <a:latin typeface="Garamond" pitchFamily="18" charset="0"/>
                </a:rPr>
                <a:t>∞   ∞   ∞    ∞   ∞  ∞</a:t>
              </a:r>
              <a:endParaRPr lang="zh-CN" altLang="en-US" sz="2000" b="1" dirty="0">
                <a:effectLst>
                  <a:outerShdw blurRad="38100" dist="38100" dir="2700000" algn="tl">
                    <a:srgbClr val="C0C0C0"/>
                  </a:outerShdw>
                </a:effectLst>
                <a:latin typeface="Garamond" pitchFamily="18" charset="0"/>
              </a:endParaRPr>
            </a:p>
          </p:txBody>
        </p:sp>
        <p:sp>
          <p:nvSpPr>
            <p:cNvPr id="88085" name="Oval 18"/>
            <p:cNvSpPr>
              <a:spLocks noChangeArrowheads="1"/>
            </p:cNvSpPr>
            <p:nvPr/>
          </p:nvSpPr>
          <p:spPr bwMode="auto">
            <a:xfrm>
              <a:off x="3989" y="1752"/>
              <a:ext cx="227" cy="227"/>
            </a:xfrm>
            <a:prstGeom prst="ellipse">
              <a:avLst/>
            </a:prstGeom>
            <a:solidFill>
              <a:srgbClr val="CC99FF"/>
            </a:solidFill>
            <a:ln w="38100" algn="ctr">
              <a:solidFill>
                <a:schemeClr val="tx1"/>
              </a:solidFill>
              <a:round/>
              <a:headEnd/>
              <a:tailEnd/>
            </a:ln>
          </p:spPr>
          <p:txBody>
            <a:bodyPr wrap="none" anchor="ct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algn="ctr" eaLnBrk="1" hangingPunct="1"/>
              <a:r>
                <a:rPr lang="en-US" altLang="zh-CN" b="1">
                  <a:latin typeface="Garamond" pitchFamily="18" charset="0"/>
                  <a:ea typeface="华文彩云" pitchFamily="2" charset="-122"/>
                </a:rPr>
                <a:t>2</a:t>
              </a:r>
            </a:p>
          </p:txBody>
        </p:sp>
        <p:sp>
          <p:nvSpPr>
            <p:cNvPr id="88086" name="Oval 19"/>
            <p:cNvSpPr>
              <a:spLocks noChangeArrowheads="1"/>
            </p:cNvSpPr>
            <p:nvPr/>
          </p:nvSpPr>
          <p:spPr bwMode="auto">
            <a:xfrm>
              <a:off x="2900" y="1752"/>
              <a:ext cx="227" cy="227"/>
            </a:xfrm>
            <a:prstGeom prst="ellipse">
              <a:avLst/>
            </a:prstGeom>
            <a:solidFill>
              <a:srgbClr val="CC99FF"/>
            </a:solidFill>
            <a:ln w="38100" algn="ctr">
              <a:solidFill>
                <a:schemeClr val="tx1"/>
              </a:solidFill>
              <a:round/>
              <a:headEnd/>
              <a:tailEnd/>
            </a:ln>
          </p:spPr>
          <p:txBody>
            <a:bodyPr wrap="none" anchor="ct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algn="ctr" eaLnBrk="1" hangingPunct="1"/>
              <a:r>
                <a:rPr lang="en-US" altLang="zh-CN" b="1">
                  <a:latin typeface="Garamond" pitchFamily="18" charset="0"/>
                  <a:ea typeface="华文彩云" pitchFamily="2" charset="-122"/>
                </a:rPr>
                <a:t>1</a:t>
              </a:r>
            </a:p>
          </p:txBody>
        </p:sp>
        <p:sp>
          <p:nvSpPr>
            <p:cNvPr id="88087" name="Oval 20"/>
            <p:cNvSpPr>
              <a:spLocks noChangeArrowheads="1"/>
            </p:cNvSpPr>
            <p:nvPr/>
          </p:nvSpPr>
          <p:spPr bwMode="auto">
            <a:xfrm>
              <a:off x="3944" y="2931"/>
              <a:ext cx="227" cy="227"/>
            </a:xfrm>
            <a:prstGeom prst="ellipse">
              <a:avLst/>
            </a:prstGeom>
            <a:solidFill>
              <a:srgbClr val="CC99FF"/>
            </a:solidFill>
            <a:ln w="38100" algn="ctr">
              <a:solidFill>
                <a:schemeClr val="tx1"/>
              </a:solidFill>
              <a:round/>
              <a:headEnd/>
              <a:tailEnd/>
            </a:ln>
          </p:spPr>
          <p:txBody>
            <a:bodyPr wrap="none" anchor="ct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algn="ctr" eaLnBrk="1" hangingPunct="1"/>
              <a:r>
                <a:rPr lang="en-US" altLang="zh-CN" b="1">
                  <a:latin typeface="Garamond" pitchFamily="18" charset="0"/>
                  <a:ea typeface="华文彩云" pitchFamily="2" charset="-122"/>
                </a:rPr>
                <a:t>3</a:t>
              </a:r>
            </a:p>
          </p:txBody>
        </p:sp>
        <p:sp>
          <p:nvSpPr>
            <p:cNvPr id="88088" name="Oval 21"/>
            <p:cNvSpPr>
              <a:spLocks noChangeArrowheads="1"/>
            </p:cNvSpPr>
            <p:nvPr/>
          </p:nvSpPr>
          <p:spPr bwMode="auto">
            <a:xfrm>
              <a:off x="4624" y="2341"/>
              <a:ext cx="227" cy="227"/>
            </a:xfrm>
            <a:prstGeom prst="ellipse">
              <a:avLst/>
            </a:prstGeom>
            <a:solidFill>
              <a:srgbClr val="CC99FF"/>
            </a:solidFill>
            <a:ln w="38100" algn="ctr">
              <a:solidFill>
                <a:schemeClr val="tx1"/>
              </a:solidFill>
              <a:round/>
              <a:headEnd/>
              <a:tailEnd/>
            </a:ln>
          </p:spPr>
          <p:txBody>
            <a:bodyPr wrap="none" anchor="ct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algn="ctr" eaLnBrk="1" hangingPunct="1"/>
              <a:r>
                <a:rPr lang="en-US" altLang="zh-CN" b="1">
                  <a:latin typeface="Garamond" pitchFamily="18" charset="0"/>
                  <a:ea typeface="华文彩云" pitchFamily="2" charset="-122"/>
                </a:rPr>
                <a:t>4</a:t>
              </a:r>
            </a:p>
          </p:txBody>
        </p:sp>
        <p:sp>
          <p:nvSpPr>
            <p:cNvPr id="88089" name="Oval 22"/>
            <p:cNvSpPr>
              <a:spLocks noChangeArrowheads="1"/>
            </p:cNvSpPr>
            <p:nvPr/>
          </p:nvSpPr>
          <p:spPr bwMode="auto">
            <a:xfrm>
              <a:off x="5214" y="1752"/>
              <a:ext cx="227" cy="227"/>
            </a:xfrm>
            <a:prstGeom prst="ellipse">
              <a:avLst/>
            </a:prstGeom>
            <a:solidFill>
              <a:srgbClr val="CC99FF"/>
            </a:solidFill>
            <a:ln w="38100" algn="ctr">
              <a:solidFill>
                <a:schemeClr val="tx1"/>
              </a:solidFill>
              <a:round/>
              <a:headEnd/>
              <a:tailEnd/>
            </a:ln>
          </p:spPr>
          <p:txBody>
            <a:bodyPr wrap="none" anchor="ct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algn="ctr" eaLnBrk="1" hangingPunct="1"/>
              <a:r>
                <a:rPr lang="en-US" altLang="zh-CN" b="1">
                  <a:latin typeface="Garamond" pitchFamily="18" charset="0"/>
                  <a:ea typeface="华文彩云" pitchFamily="2" charset="-122"/>
                </a:rPr>
                <a:t>6</a:t>
              </a:r>
            </a:p>
          </p:txBody>
        </p:sp>
        <p:sp>
          <p:nvSpPr>
            <p:cNvPr id="88090" name="Oval 23"/>
            <p:cNvSpPr>
              <a:spLocks noChangeArrowheads="1"/>
            </p:cNvSpPr>
            <p:nvPr/>
          </p:nvSpPr>
          <p:spPr bwMode="auto">
            <a:xfrm>
              <a:off x="5168" y="2976"/>
              <a:ext cx="227" cy="227"/>
            </a:xfrm>
            <a:prstGeom prst="ellipse">
              <a:avLst/>
            </a:prstGeom>
            <a:solidFill>
              <a:srgbClr val="CC99FF"/>
            </a:solidFill>
            <a:ln w="38100" algn="ctr">
              <a:solidFill>
                <a:schemeClr val="tx1"/>
              </a:solidFill>
              <a:round/>
              <a:headEnd/>
              <a:tailEnd/>
            </a:ln>
          </p:spPr>
          <p:txBody>
            <a:bodyPr wrap="none" anchor="ct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algn="ctr" eaLnBrk="1" hangingPunct="1"/>
              <a:r>
                <a:rPr lang="en-US" altLang="zh-CN" b="1">
                  <a:latin typeface="Garamond" pitchFamily="18" charset="0"/>
                  <a:ea typeface="华文彩云" pitchFamily="2" charset="-122"/>
                </a:rPr>
                <a:t>5</a:t>
              </a:r>
            </a:p>
          </p:txBody>
        </p:sp>
        <p:sp>
          <p:nvSpPr>
            <p:cNvPr id="88091" name="Line 24"/>
            <p:cNvSpPr>
              <a:spLocks noChangeShapeType="1"/>
            </p:cNvSpPr>
            <p:nvPr/>
          </p:nvSpPr>
          <p:spPr bwMode="auto">
            <a:xfrm>
              <a:off x="3127" y="1888"/>
              <a:ext cx="862"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nchor="ctr"/>
            <a:lstStyle/>
            <a:p>
              <a:endParaRPr lang="zh-CN" altLang="en-US"/>
            </a:p>
          </p:txBody>
        </p:sp>
        <p:sp>
          <p:nvSpPr>
            <p:cNvPr id="88092" name="Line 25"/>
            <p:cNvSpPr>
              <a:spLocks noChangeShapeType="1"/>
            </p:cNvSpPr>
            <p:nvPr/>
          </p:nvSpPr>
          <p:spPr bwMode="auto">
            <a:xfrm>
              <a:off x="4216" y="1888"/>
              <a:ext cx="998"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nchor="ctr"/>
            <a:lstStyle/>
            <a:p>
              <a:endParaRPr lang="zh-CN" altLang="en-US"/>
            </a:p>
          </p:txBody>
        </p:sp>
        <p:sp>
          <p:nvSpPr>
            <p:cNvPr id="88093" name="Line 26"/>
            <p:cNvSpPr>
              <a:spLocks noChangeShapeType="1"/>
            </p:cNvSpPr>
            <p:nvPr/>
          </p:nvSpPr>
          <p:spPr bwMode="auto">
            <a:xfrm>
              <a:off x="3082" y="1979"/>
              <a:ext cx="907" cy="997"/>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nchor="ctr"/>
            <a:lstStyle/>
            <a:p>
              <a:endParaRPr lang="zh-CN" altLang="en-US"/>
            </a:p>
          </p:txBody>
        </p:sp>
        <p:sp>
          <p:nvSpPr>
            <p:cNvPr id="88094" name="Line 27"/>
            <p:cNvSpPr>
              <a:spLocks noChangeShapeType="1"/>
            </p:cNvSpPr>
            <p:nvPr/>
          </p:nvSpPr>
          <p:spPr bwMode="auto">
            <a:xfrm flipH="1">
              <a:off x="4080" y="1979"/>
              <a:ext cx="0" cy="952"/>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nchor="ctr"/>
            <a:lstStyle/>
            <a:p>
              <a:endParaRPr lang="zh-CN" altLang="en-US"/>
            </a:p>
          </p:txBody>
        </p:sp>
        <p:sp>
          <p:nvSpPr>
            <p:cNvPr id="88095" name="Line 28"/>
            <p:cNvSpPr>
              <a:spLocks noChangeShapeType="1"/>
            </p:cNvSpPr>
            <p:nvPr/>
          </p:nvSpPr>
          <p:spPr bwMode="auto">
            <a:xfrm>
              <a:off x="4170" y="1979"/>
              <a:ext cx="454" cy="408"/>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nchor="ctr"/>
            <a:lstStyle/>
            <a:p>
              <a:endParaRPr lang="zh-CN" altLang="en-US"/>
            </a:p>
          </p:txBody>
        </p:sp>
        <p:sp>
          <p:nvSpPr>
            <p:cNvPr id="88096" name="Line 29"/>
            <p:cNvSpPr>
              <a:spLocks noChangeShapeType="1"/>
            </p:cNvSpPr>
            <p:nvPr/>
          </p:nvSpPr>
          <p:spPr bwMode="auto">
            <a:xfrm flipV="1">
              <a:off x="4170" y="2568"/>
              <a:ext cx="499" cy="408"/>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nchor="ctr"/>
            <a:lstStyle/>
            <a:p>
              <a:endParaRPr lang="zh-CN" altLang="en-US"/>
            </a:p>
          </p:txBody>
        </p:sp>
        <p:sp>
          <p:nvSpPr>
            <p:cNvPr id="88097" name="Line 30"/>
            <p:cNvSpPr>
              <a:spLocks noChangeShapeType="1"/>
            </p:cNvSpPr>
            <p:nvPr/>
          </p:nvSpPr>
          <p:spPr bwMode="auto">
            <a:xfrm flipV="1">
              <a:off x="4851" y="1979"/>
              <a:ext cx="408" cy="408"/>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nchor="ctr"/>
            <a:lstStyle/>
            <a:p>
              <a:endParaRPr lang="zh-CN" altLang="en-US"/>
            </a:p>
          </p:txBody>
        </p:sp>
        <p:sp>
          <p:nvSpPr>
            <p:cNvPr id="88098" name="Line 31"/>
            <p:cNvSpPr>
              <a:spLocks noChangeShapeType="1"/>
            </p:cNvSpPr>
            <p:nvPr/>
          </p:nvSpPr>
          <p:spPr bwMode="auto">
            <a:xfrm>
              <a:off x="4170" y="3067"/>
              <a:ext cx="978"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nchor="ctr"/>
            <a:lstStyle/>
            <a:p>
              <a:endParaRPr lang="zh-CN" altLang="en-US"/>
            </a:p>
          </p:txBody>
        </p:sp>
        <p:sp>
          <p:nvSpPr>
            <p:cNvPr id="88099" name="Line 32"/>
            <p:cNvSpPr>
              <a:spLocks noChangeShapeType="1"/>
            </p:cNvSpPr>
            <p:nvPr/>
          </p:nvSpPr>
          <p:spPr bwMode="auto">
            <a:xfrm flipV="1">
              <a:off x="5304" y="1979"/>
              <a:ext cx="0" cy="997"/>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nchor="ctr"/>
            <a:lstStyle/>
            <a:p>
              <a:endParaRPr lang="zh-CN" altLang="en-US"/>
            </a:p>
          </p:txBody>
        </p:sp>
        <p:sp>
          <p:nvSpPr>
            <p:cNvPr id="88100" name="Text Box 33"/>
            <p:cNvSpPr txBox="1">
              <a:spLocks noChangeArrowheads="1"/>
            </p:cNvSpPr>
            <p:nvPr/>
          </p:nvSpPr>
          <p:spPr bwMode="auto">
            <a:xfrm>
              <a:off x="3548" y="1630"/>
              <a:ext cx="21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algn="ctr" eaLnBrk="1" hangingPunct="1"/>
              <a:r>
                <a:rPr lang="en-US" altLang="zh-CN" sz="2000" b="1">
                  <a:solidFill>
                    <a:srgbClr val="CCCC00"/>
                  </a:solidFill>
                  <a:latin typeface="Garamond" pitchFamily="18" charset="0"/>
                  <a:ea typeface="华文彩云" pitchFamily="2" charset="-122"/>
                </a:rPr>
                <a:t>1</a:t>
              </a:r>
            </a:p>
          </p:txBody>
        </p:sp>
        <p:sp>
          <p:nvSpPr>
            <p:cNvPr id="88101" name="Text Box 34"/>
            <p:cNvSpPr txBox="1">
              <a:spLocks noChangeArrowheads="1"/>
            </p:cNvSpPr>
            <p:nvPr/>
          </p:nvSpPr>
          <p:spPr bwMode="auto">
            <a:xfrm>
              <a:off x="3247" y="2387"/>
              <a:ext cx="224"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algn="ctr" eaLnBrk="1" hangingPunct="1"/>
              <a:r>
                <a:rPr lang="en-US" altLang="zh-CN" sz="2000" b="1">
                  <a:solidFill>
                    <a:srgbClr val="CCCC00"/>
                  </a:solidFill>
                  <a:latin typeface="Garamond" pitchFamily="18" charset="0"/>
                  <a:ea typeface="华文彩云" pitchFamily="2" charset="-122"/>
                </a:rPr>
                <a:t>2</a:t>
              </a:r>
            </a:p>
          </p:txBody>
        </p:sp>
        <p:sp>
          <p:nvSpPr>
            <p:cNvPr id="88102" name="Text Box 35"/>
            <p:cNvSpPr txBox="1">
              <a:spLocks noChangeArrowheads="1"/>
            </p:cNvSpPr>
            <p:nvPr/>
          </p:nvSpPr>
          <p:spPr bwMode="auto">
            <a:xfrm>
              <a:off x="3851" y="2251"/>
              <a:ext cx="21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algn="ctr" eaLnBrk="1" hangingPunct="1"/>
              <a:r>
                <a:rPr lang="en-US" altLang="zh-CN" sz="2000" b="1">
                  <a:solidFill>
                    <a:srgbClr val="CCCC00"/>
                  </a:solidFill>
                  <a:latin typeface="Garamond" pitchFamily="18" charset="0"/>
                  <a:ea typeface="华文彩云" pitchFamily="2" charset="-122"/>
                </a:rPr>
                <a:t>1</a:t>
              </a:r>
            </a:p>
          </p:txBody>
        </p:sp>
        <p:sp>
          <p:nvSpPr>
            <p:cNvPr id="88103" name="Text Box 36"/>
            <p:cNvSpPr txBox="1">
              <a:spLocks noChangeArrowheads="1"/>
            </p:cNvSpPr>
            <p:nvPr/>
          </p:nvSpPr>
          <p:spPr bwMode="auto">
            <a:xfrm>
              <a:off x="4517" y="1616"/>
              <a:ext cx="224"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algn="ctr" eaLnBrk="1" hangingPunct="1"/>
              <a:r>
                <a:rPr lang="en-US" altLang="zh-CN" sz="2000" b="1">
                  <a:solidFill>
                    <a:srgbClr val="CCCC00"/>
                  </a:solidFill>
                  <a:latin typeface="Garamond" pitchFamily="18" charset="0"/>
                  <a:ea typeface="华文彩云" pitchFamily="2" charset="-122"/>
                </a:rPr>
                <a:t>7</a:t>
              </a:r>
            </a:p>
          </p:txBody>
        </p:sp>
        <p:sp>
          <p:nvSpPr>
            <p:cNvPr id="88104" name="Text Box 37"/>
            <p:cNvSpPr txBox="1">
              <a:spLocks noChangeArrowheads="1"/>
            </p:cNvSpPr>
            <p:nvPr/>
          </p:nvSpPr>
          <p:spPr bwMode="auto">
            <a:xfrm>
              <a:off x="4207" y="2115"/>
              <a:ext cx="224"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algn="ctr" eaLnBrk="1" hangingPunct="1"/>
              <a:r>
                <a:rPr lang="en-US" altLang="zh-CN" sz="2000" b="1">
                  <a:solidFill>
                    <a:srgbClr val="CCCC00"/>
                  </a:solidFill>
                  <a:latin typeface="Garamond" pitchFamily="18" charset="0"/>
                  <a:ea typeface="华文彩云" pitchFamily="2" charset="-122"/>
                </a:rPr>
                <a:t>3</a:t>
              </a:r>
            </a:p>
          </p:txBody>
        </p:sp>
        <p:sp>
          <p:nvSpPr>
            <p:cNvPr id="88105" name="Text Box 38"/>
            <p:cNvSpPr txBox="1">
              <a:spLocks noChangeArrowheads="1"/>
            </p:cNvSpPr>
            <p:nvPr/>
          </p:nvSpPr>
          <p:spPr bwMode="auto">
            <a:xfrm>
              <a:off x="4978" y="2160"/>
              <a:ext cx="224"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algn="ctr" eaLnBrk="1" hangingPunct="1"/>
              <a:r>
                <a:rPr lang="en-US" altLang="zh-CN" sz="2000" b="1">
                  <a:solidFill>
                    <a:srgbClr val="CCCC00"/>
                  </a:solidFill>
                  <a:latin typeface="Garamond" pitchFamily="18" charset="0"/>
                  <a:ea typeface="华文彩云" pitchFamily="2" charset="-122"/>
                </a:rPr>
                <a:t>3</a:t>
              </a:r>
            </a:p>
          </p:txBody>
        </p:sp>
        <p:sp>
          <p:nvSpPr>
            <p:cNvPr id="88106" name="Text Box 39"/>
            <p:cNvSpPr txBox="1">
              <a:spLocks noChangeArrowheads="1"/>
            </p:cNvSpPr>
            <p:nvPr/>
          </p:nvSpPr>
          <p:spPr bwMode="auto">
            <a:xfrm>
              <a:off x="5341" y="2387"/>
              <a:ext cx="224"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algn="ctr" eaLnBrk="1" hangingPunct="1"/>
              <a:r>
                <a:rPr lang="en-US" altLang="zh-CN" sz="2000" b="1">
                  <a:solidFill>
                    <a:srgbClr val="CCCC00"/>
                  </a:solidFill>
                  <a:latin typeface="Garamond" pitchFamily="18" charset="0"/>
                  <a:ea typeface="华文彩云" pitchFamily="2" charset="-122"/>
                </a:rPr>
                <a:t>6</a:t>
              </a:r>
            </a:p>
          </p:txBody>
        </p:sp>
        <p:sp>
          <p:nvSpPr>
            <p:cNvPr id="88107" name="Text Box 40"/>
            <p:cNvSpPr txBox="1">
              <a:spLocks noChangeArrowheads="1"/>
            </p:cNvSpPr>
            <p:nvPr/>
          </p:nvSpPr>
          <p:spPr bwMode="auto">
            <a:xfrm>
              <a:off x="4615" y="2795"/>
              <a:ext cx="224"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algn="ctr" eaLnBrk="1" hangingPunct="1"/>
              <a:r>
                <a:rPr lang="en-US" altLang="zh-CN" sz="2000" b="1">
                  <a:solidFill>
                    <a:srgbClr val="CCCC00"/>
                  </a:solidFill>
                  <a:latin typeface="Garamond" pitchFamily="18" charset="0"/>
                  <a:ea typeface="华文彩云" pitchFamily="2" charset="-122"/>
                </a:rPr>
                <a:t>2</a:t>
              </a:r>
            </a:p>
          </p:txBody>
        </p:sp>
        <p:sp>
          <p:nvSpPr>
            <p:cNvPr id="88108" name="Text Box 41"/>
            <p:cNvSpPr txBox="1">
              <a:spLocks noChangeArrowheads="1"/>
            </p:cNvSpPr>
            <p:nvPr/>
          </p:nvSpPr>
          <p:spPr bwMode="auto">
            <a:xfrm>
              <a:off x="4252" y="2523"/>
              <a:ext cx="21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a:spAutoFit/>
            </a:bodyPr>
            <a:lstStyle>
              <a:lvl1pPr eaLnBrk="0" hangingPunct="0">
                <a:defRPr kumimoji="1" sz="2800">
                  <a:solidFill>
                    <a:schemeClr val="tx1"/>
                  </a:solidFill>
                  <a:latin typeface="Times New Roman" pitchFamily="18" charset="0"/>
                  <a:ea typeface="楷体_GB2312" pitchFamily="49" charset="-122"/>
                </a:defRPr>
              </a:lvl1pPr>
              <a:lvl2pPr marL="742950" indent="-285750" eaLnBrk="0" hangingPunct="0">
                <a:defRPr kumimoji="1" sz="2800">
                  <a:solidFill>
                    <a:schemeClr val="tx1"/>
                  </a:solidFill>
                  <a:latin typeface="Times New Roman" pitchFamily="18" charset="0"/>
                  <a:ea typeface="楷体_GB2312" pitchFamily="49" charset="-122"/>
                </a:defRPr>
              </a:lvl2pPr>
              <a:lvl3pPr marL="1143000" indent="-228600" eaLnBrk="0" hangingPunct="0">
                <a:defRPr kumimoji="1" sz="2800">
                  <a:solidFill>
                    <a:schemeClr val="tx1"/>
                  </a:solidFill>
                  <a:latin typeface="Times New Roman" pitchFamily="18" charset="0"/>
                  <a:ea typeface="楷体_GB2312" pitchFamily="49" charset="-122"/>
                </a:defRPr>
              </a:lvl3pPr>
              <a:lvl4pPr marL="1600200" indent="-228600" eaLnBrk="0" hangingPunct="0">
                <a:defRPr kumimoji="1" sz="2800">
                  <a:solidFill>
                    <a:schemeClr val="tx1"/>
                  </a:solidFill>
                  <a:latin typeface="Times New Roman" pitchFamily="18" charset="0"/>
                  <a:ea typeface="楷体_GB2312" pitchFamily="49" charset="-122"/>
                </a:defRPr>
              </a:lvl4pPr>
              <a:lvl5pPr marL="2057400" indent="-228600" eaLnBrk="0" hangingPunct="0">
                <a:defRPr kumimoji="1" sz="2800">
                  <a:solidFill>
                    <a:schemeClr val="tx1"/>
                  </a:solidFill>
                  <a:latin typeface="Times New Roman" pitchFamily="18" charset="0"/>
                  <a:ea typeface="楷体_GB2312" pitchFamily="49" charset="-122"/>
                </a:defRPr>
              </a:lvl5pPr>
              <a:lvl6pPr marL="25146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6pPr>
              <a:lvl7pPr marL="29718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7pPr>
              <a:lvl8pPr marL="34290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8pPr>
              <a:lvl9pPr marL="3886200" indent="-228600" eaLnBrk="0" fontAlgn="base" hangingPunct="0">
                <a:spcBef>
                  <a:spcPct val="20000"/>
                </a:spcBef>
                <a:spcAft>
                  <a:spcPct val="0"/>
                </a:spcAft>
                <a:defRPr kumimoji="1" sz="2800">
                  <a:solidFill>
                    <a:schemeClr val="tx1"/>
                  </a:solidFill>
                  <a:latin typeface="Times New Roman" pitchFamily="18" charset="0"/>
                  <a:ea typeface="楷体_GB2312" pitchFamily="49" charset="-122"/>
                </a:defRPr>
              </a:lvl9pPr>
            </a:lstStyle>
            <a:p>
              <a:pPr algn="ctr" eaLnBrk="1" hangingPunct="1"/>
              <a:r>
                <a:rPr lang="en-US" altLang="zh-CN" sz="2000" b="1">
                  <a:solidFill>
                    <a:srgbClr val="CCCC00"/>
                  </a:solidFill>
                  <a:latin typeface="Garamond" pitchFamily="18" charset="0"/>
                  <a:ea typeface="华文彩云" pitchFamily="2" charset="-122"/>
                </a:rPr>
                <a:t>1</a:t>
              </a:r>
            </a:p>
          </p:txBody>
        </p:sp>
      </p:grpSp>
      <p:sp>
        <p:nvSpPr>
          <p:cNvPr id="3" name="日期占位符 2"/>
          <p:cNvSpPr>
            <a:spLocks noGrp="1"/>
          </p:cNvSpPr>
          <p:nvPr>
            <p:ph type="dt" sz="half" idx="10"/>
          </p:nvPr>
        </p:nvSpPr>
        <p:spPr/>
        <p:txBody>
          <a:bodyPr/>
          <a:lstStyle/>
          <a:p>
            <a:fld id="{00FB247D-EE20-4314-BCAD-CA44937C5AA0}" type="datetime3">
              <a:rPr lang="zh-CN" altLang="en-US" smtClean="0"/>
              <a:t>2016年7月13日星期三</a:t>
            </a:fld>
            <a:endParaRPr lang="zh-CN" altLang="en-US"/>
          </a:p>
        </p:txBody>
      </p:sp>
      <p:sp>
        <p:nvSpPr>
          <p:cNvPr id="4" name="页脚占位符 3"/>
          <p:cNvSpPr>
            <a:spLocks noGrp="1"/>
          </p:cNvSpPr>
          <p:nvPr>
            <p:ph type="ftr" sz="quarter" idx="11"/>
          </p:nvPr>
        </p:nvSpPr>
        <p:spPr/>
        <p:txBody>
          <a:bodyPr/>
          <a:lstStyle/>
          <a:p>
            <a:r>
              <a:rPr lang="zh-CN" altLang="en-US" smtClean="0"/>
              <a:t>重庆邮电大学                      理学院           </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30</a:t>
            </a:fld>
            <a:endParaRPr lang="zh-CN" altLang="en-US"/>
          </a:p>
        </p:txBody>
      </p:sp>
    </p:spTree>
    <p:extLst>
      <p:ext uri="{BB962C8B-B14F-4D97-AF65-F5344CB8AC3E}">
        <p14:creationId xmlns:p14="http://schemas.microsoft.com/office/powerpoint/2010/main" val="1340736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2971800" y="512763"/>
            <a:ext cx="3113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dirty="0" smtClean="0">
                <a:latin typeface="Times New Roman" pitchFamily="18" charset="0"/>
                <a:ea typeface="华文楷体" pitchFamily="2" charset="-122"/>
              </a:rPr>
              <a:t>（</a:t>
            </a:r>
            <a:r>
              <a:rPr kumimoji="1" lang="en-US" altLang="zh-CN" sz="2400" b="1" dirty="0" smtClean="0">
                <a:latin typeface="Times New Roman" pitchFamily="18" charset="0"/>
                <a:ea typeface="华文楷体" pitchFamily="2" charset="-122"/>
              </a:rPr>
              <a:t>2</a:t>
            </a:r>
            <a:r>
              <a:rPr kumimoji="1" lang="zh-CN" altLang="en-US" sz="2400" b="1" dirty="0" smtClean="0">
                <a:latin typeface="Times New Roman" pitchFamily="18" charset="0"/>
                <a:ea typeface="华文楷体" pitchFamily="2" charset="-122"/>
              </a:rPr>
              <a:t>）算法</a:t>
            </a:r>
            <a:r>
              <a:rPr kumimoji="1" lang="zh-CN" altLang="en-US" sz="2400" b="1" dirty="0">
                <a:latin typeface="Times New Roman" pitchFamily="18" charset="0"/>
                <a:ea typeface="华文楷体" pitchFamily="2" charset="-122"/>
              </a:rPr>
              <a:t>的基本思想</a:t>
            </a:r>
            <a:endParaRPr kumimoji="1" lang="zh-CN" altLang="en-US" sz="2400" dirty="0">
              <a:latin typeface="Times New Roman" pitchFamily="18" charset="0"/>
              <a:ea typeface="华文楷体" pitchFamily="2" charset="-122"/>
            </a:endParaRPr>
          </a:p>
        </p:txBody>
      </p:sp>
      <p:graphicFrame>
        <p:nvGraphicFramePr>
          <p:cNvPr id="30723" name="Object 3"/>
          <p:cNvGraphicFramePr>
            <a:graphicFrameLocks noChangeAspect="1"/>
          </p:cNvGraphicFramePr>
          <p:nvPr>
            <p:extLst>
              <p:ext uri="{D42A27DB-BD31-4B8C-83A1-F6EECF244321}">
                <p14:modId xmlns:p14="http://schemas.microsoft.com/office/powerpoint/2010/main" val="1278607901"/>
              </p:ext>
            </p:extLst>
          </p:nvPr>
        </p:nvGraphicFramePr>
        <p:xfrm>
          <a:off x="369093" y="969963"/>
          <a:ext cx="8405813" cy="2117725"/>
        </p:xfrm>
        <a:graphic>
          <a:graphicData uri="http://schemas.openxmlformats.org/presentationml/2006/ole">
            <mc:AlternateContent xmlns:mc="http://schemas.openxmlformats.org/markup-compatibility/2006">
              <mc:Choice xmlns:v="urn:schemas-microsoft-com:vml" Requires="v">
                <p:oleObj spid="_x0000_s22730" name="Document" r:id="rId3" imgW="3415123" imgH="866320" progId="Word.Document.8">
                  <p:embed/>
                </p:oleObj>
              </mc:Choice>
              <mc:Fallback>
                <p:oleObj name="Document" r:id="rId3" imgW="3415123" imgH="866320" progId="Word.Document.8">
                  <p:embed/>
                  <p:pic>
                    <p:nvPicPr>
                      <p:cNvPr id="0" name=""/>
                      <p:cNvPicPr>
                        <a:picLocks noChangeAspect="1" noChangeArrowheads="1"/>
                      </p:cNvPicPr>
                      <p:nvPr/>
                    </p:nvPicPr>
                    <p:blipFill>
                      <a:blip r:embed="rId4"/>
                      <a:srcRect/>
                      <a:stretch>
                        <a:fillRect/>
                      </a:stretch>
                    </p:blipFill>
                    <p:spPr bwMode="auto">
                      <a:xfrm>
                        <a:off x="369093" y="969963"/>
                        <a:ext cx="8405813" cy="211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24" name="Rectangle 4"/>
          <p:cNvSpPr>
            <a:spLocks noChangeArrowheads="1"/>
          </p:cNvSpPr>
          <p:nvPr/>
        </p:nvSpPr>
        <p:spPr bwMode="auto">
          <a:xfrm>
            <a:off x="7848600" y="5943600"/>
            <a:ext cx="1116013" cy="466725"/>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latin typeface="Times New Roman" pitchFamily="18" charset="0"/>
                <a:ea typeface="宋体" pitchFamily="2" charset="-122"/>
                <a:hlinkClick r:id="rId5" action="ppaction://hlinksldjump"/>
              </a:rPr>
              <a:t>返回</a:t>
            </a:r>
            <a:endParaRPr kumimoji="1" lang="zh-CN" altLang="en-US" sz="2400" b="1">
              <a:latin typeface="Times New Roman" pitchFamily="18" charset="0"/>
              <a:ea typeface="宋体" pitchFamily="2" charset="-122"/>
            </a:endParaRPr>
          </a:p>
        </p:txBody>
      </p:sp>
      <p:sp>
        <p:nvSpPr>
          <p:cNvPr id="30726" name="Rectangle 6"/>
          <p:cNvSpPr>
            <a:spLocks noChangeArrowheads="1"/>
          </p:cNvSpPr>
          <p:nvPr/>
        </p:nvSpPr>
        <p:spPr bwMode="auto">
          <a:xfrm>
            <a:off x="0" y="27051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0728" name="Rectangle 8"/>
          <p:cNvSpPr>
            <a:spLocks noChangeArrowheads="1"/>
          </p:cNvSpPr>
          <p:nvPr/>
        </p:nvSpPr>
        <p:spPr bwMode="auto">
          <a:xfrm>
            <a:off x="0" y="2133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30727" name="Object 7"/>
          <p:cNvGraphicFramePr>
            <a:graphicFrameLocks noChangeAspect="1"/>
          </p:cNvGraphicFramePr>
          <p:nvPr>
            <p:extLst>
              <p:ext uri="{D42A27DB-BD31-4B8C-83A1-F6EECF244321}">
                <p14:modId xmlns:p14="http://schemas.microsoft.com/office/powerpoint/2010/main" val="2232022289"/>
              </p:ext>
            </p:extLst>
          </p:nvPr>
        </p:nvGraphicFramePr>
        <p:xfrm>
          <a:off x="1073730" y="3041297"/>
          <a:ext cx="5545137" cy="3397250"/>
        </p:xfrm>
        <a:graphic>
          <a:graphicData uri="http://schemas.openxmlformats.org/presentationml/2006/ole">
            <mc:AlternateContent xmlns:mc="http://schemas.openxmlformats.org/markup-compatibility/2006">
              <mc:Choice xmlns:v="urn:schemas-microsoft-com:vml" Requires="v">
                <p:oleObj spid="_x0000_s22731" name="公式" r:id="rId6" imgW="3035300" imgH="1854200" progId="Equation.3">
                  <p:embed/>
                </p:oleObj>
              </mc:Choice>
              <mc:Fallback>
                <p:oleObj name="公式" r:id="rId6" imgW="3035300" imgH="1854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3730" y="3041297"/>
                        <a:ext cx="5545137" cy="3397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073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29400" y="3213100"/>
            <a:ext cx="2514600" cy="2209800"/>
          </a:xfrm>
          <a:prstGeom prst="rect">
            <a:avLst/>
          </a:prstGeom>
          <a:noFill/>
          <a:extLst>
            <a:ext uri="{909E8E84-426E-40DD-AFC4-6F175D3DCCD1}">
              <a14:hiddenFill xmlns:a14="http://schemas.microsoft.com/office/drawing/2010/main">
                <a:solidFill>
                  <a:srgbClr val="FFFFFF"/>
                </a:solidFill>
              </a14:hiddenFill>
            </a:ext>
          </a:extLst>
        </p:spPr>
      </p:pic>
      <p:sp>
        <p:nvSpPr>
          <p:cNvPr id="2" name="页脚占位符 1"/>
          <p:cNvSpPr>
            <a:spLocks noGrp="1"/>
          </p:cNvSpPr>
          <p:nvPr>
            <p:ph type="ftr" sz="quarter" idx="11"/>
          </p:nvPr>
        </p:nvSpPr>
        <p:spPr/>
        <p:txBody>
          <a:bodyPr/>
          <a:lstStyle/>
          <a:p>
            <a:r>
              <a:rPr lang="zh-CN" altLang="en-US" smtClean="0"/>
              <a:t>重庆邮电大学                      理学院           </a:t>
            </a:r>
            <a:endParaRPr lang="zh-CN" altLang="en-US"/>
          </a:p>
        </p:txBody>
      </p:sp>
      <p:sp>
        <p:nvSpPr>
          <p:cNvPr id="3" name="灯片编号占位符 2"/>
          <p:cNvSpPr>
            <a:spLocks noGrp="1"/>
          </p:cNvSpPr>
          <p:nvPr>
            <p:ph type="sldNum" sz="quarter" idx="12"/>
          </p:nvPr>
        </p:nvSpPr>
        <p:spPr/>
        <p:txBody>
          <a:bodyPr/>
          <a:lstStyle/>
          <a:p>
            <a:fld id="{0C913308-F349-4B6D-A68A-DD1791B4A57B}" type="slidenum">
              <a:rPr lang="zh-CN" altLang="en-US" smtClean="0"/>
              <a:t>31</a:t>
            </a:fld>
            <a:endParaRPr lang="zh-CN" altLang="en-US"/>
          </a:p>
        </p:txBody>
      </p:sp>
      <p:sp>
        <p:nvSpPr>
          <p:cNvPr id="4" name="日期占位符 3"/>
          <p:cNvSpPr>
            <a:spLocks noGrp="1"/>
          </p:cNvSpPr>
          <p:nvPr>
            <p:ph type="dt" sz="half" idx="10"/>
          </p:nvPr>
        </p:nvSpPr>
        <p:spPr/>
        <p:txBody>
          <a:bodyPr/>
          <a:lstStyle/>
          <a:p>
            <a:fld id="{98E113A6-F0C0-4CCC-8695-AECA83A3A562}" type="datetime3">
              <a:rPr lang="zh-CN" altLang="en-US" smtClean="0"/>
              <a:t>2016年7月13日星期三</a:t>
            </a:fld>
            <a:endParaRPr lang="zh-CN" altLang="en-US"/>
          </a:p>
        </p:txBody>
      </p:sp>
    </p:spTree>
    <p:extLst>
      <p:ext uri="{BB962C8B-B14F-4D97-AF65-F5344CB8AC3E}">
        <p14:creationId xmlns:p14="http://schemas.microsoft.com/office/powerpoint/2010/main" val="25346142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0724"/>
                                        </p:tgtEl>
                                        <p:attrNameLst>
                                          <p:attrName>style.visibility</p:attrName>
                                        </p:attrNameLst>
                                      </p:cBhvr>
                                      <p:to>
                                        <p:strVal val="visible"/>
                                      </p:to>
                                    </p:set>
                                    <p:animEffect transition="in" filter="slide(fromBottom)">
                                      <p:cBhvr>
                                        <p:cTn id="7" dur="500"/>
                                        <p:tgtEl>
                                          <p:spTgt spid="30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4" grpId="0" animBg="1"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ChangeArrowheads="1"/>
          </p:cNvSpPr>
          <p:nvPr/>
        </p:nvSpPr>
        <p:spPr bwMode="auto">
          <a:xfrm>
            <a:off x="1403350" y="381000"/>
            <a:ext cx="54737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dirty="0" smtClean="0">
                <a:latin typeface="楷体_GB2312" pitchFamily="49" charset="-122"/>
                <a:ea typeface="楷体_GB2312" pitchFamily="49" charset="-122"/>
              </a:rPr>
              <a:t>（</a:t>
            </a:r>
            <a:r>
              <a:rPr kumimoji="1" lang="en-US" altLang="zh-CN" sz="2400" b="1" dirty="0" smtClean="0">
                <a:latin typeface="楷体_GB2312" pitchFamily="49" charset="-122"/>
                <a:ea typeface="楷体_GB2312" pitchFamily="49" charset="-122"/>
              </a:rPr>
              <a:t>3</a:t>
            </a:r>
            <a:r>
              <a:rPr kumimoji="1" lang="zh-CN" altLang="en-US" sz="2400" b="1" dirty="0" smtClean="0">
                <a:latin typeface="楷体_GB2312" pitchFamily="49" charset="-122"/>
                <a:ea typeface="楷体_GB2312" pitchFamily="49" charset="-122"/>
              </a:rPr>
              <a:t>）算法</a:t>
            </a:r>
            <a:r>
              <a:rPr kumimoji="1" lang="zh-CN" altLang="en-US" sz="2400" b="1" dirty="0">
                <a:latin typeface="楷体_GB2312" pitchFamily="49" charset="-122"/>
                <a:ea typeface="楷体_GB2312" pitchFamily="49" charset="-122"/>
              </a:rPr>
              <a:t>原理</a:t>
            </a:r>
            <a:r>
              <a:rPr kumimoji="1" lang="en-US" altLang="zh-CN" sz="2400" b="1" dirty="0">
                <a:latin typeface="Times New Roman"/>
                <a:ea typeface="楷体_GB2312" pitchFamily="49" charset="-122"/>
              </a:rPr>
              <a:t>——</a:t>
            </a:r>
            <a:r>
              <a:rPr kumimoji="1" lang="en-US" altLang="zh-CN" sz="2400" b="1" dirty="0">
                <a:latin typeface="楷体_GB2312" pitchFamily="49" charset="-122"/>
                <a:ea typeface="楷体_GB2312" pitchFamily="49" charset="-122"/>
              </a:rPr>
              <a:t> </a:t>
            </a:r>
            <a:r>
              <a:rPr kumimoji="1" lang="zh-CN" altLang="en-US" sz="2400" b="1" dirty="0">
                <a:latin typeface="楷体_GB2312" pitchFamily="49" charset="-122"/>
                <a:ea typeface="楷体_GB2312" pitchFamily="49" charset="-122"/>
              </a:rPr>
              <a:t>求距离矩阵的方法</a:t>
            </a:r>
            <a:endParaRPr kumimoji="1" lang="zh-CN" altLang="en-US" sz="2400" dirty="0">
              <a:latin typeface="楷体_GB2312" pitchFamily="49" charset="-122"/>
              <a:ea typeface="楷体_GB2312" pitchFamily="49" charset="-122"/>
            </a:endParaRPr>
          </a:p>
        </p:txBody>
      </p:sp>
      <p:graphicFrame>
        <p:nvGraphicFramePr>
          <p:cNvPr id="31747" name="Object 3"/>
          <p:cNvGraphicFramePr>
            <a:graphicFrameLocks noChangeAspect="1"/>
          </p:cNvGraphicFramePr>
          <p:nvPr>
            <p:extLst>
              <p:ext uri="{D42A27DB-BD31-4B8C-83A1-F6EECF244321}">
                <p14:modId xmlns:p14="http://schemas.microsoft.com/office/powerpoint/2010/main" val="4183764810"/>
              </p:ext>
            </p:extLst>
          </p:nvPr>
        </p:nvGraphicFramePr>
        <p:xfrm>
          <a:off x="0" y="1138238"/>
          <a:ext cx="8983663" cy="498475"/>
        </p:xfrm>
        <a:graphic>
          <a:graphicData uri="http://schemas.openxmlformats.org/presentationml/2006/ole">
            <mc:AlternateContent xmlns:mc="http://schemas.openxmlformats.org/markup-compatibility/2006">
              <mc:Choice xmlns:v="urn:schemas-microsoft-com:vml" Requires="v">
                <p:oleObj spid="_x0000_s23946" name="Document" r:id="rId3" imgW="4573466" imgH="254524" progId="Word.Document.8">
                  <p:embed/>
                </p:oleObj>
              </mc:Choice>
              <mc:Fallback>
                <p:oleObj name="Document" r:id="rId3" imgW="4573466" imgH="254524" progId="Word.Document.8">
                  <p:embed/>
                  <p:pic>
                    <p:nvPicPr>
                      <p:cNvPr id="0" name=""/>
                      <p:cNvPicPr>
                        <a:picLocks noChangeAspect="1" noChangeArrowheads="1"/>
                      </p:cNvPicPr>
                      <p:nvPr/>
                    </p:nvPicPr>
                    <p:blipFill>
                      <a:blip r:embed="rId4"/>
                      <a:srcRect/>
                      <a:stretch>
                        <a:fillRect/>
                      </a:stretch>
                    </p:blipFill>
                    <p:spPr bwMode="auto">
                      <a:xfrm>
                        <a:off x="0" y="1138238"/>
                        <a:ext cx="8983663"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748" name="Object 4"/>
          <p:cNvGraphicFramePr>
            <a:graphicFrameLocks noChangeAspect="1"/>
          </p:cNvGraphicFramePr>
          <p:nvPr>
            <p:extLst>
              <p:ext uri="{D42A27DB-BD31-4B8C-83A1-F6EECF244321}">
                <p14:modId xmlns:p14="http://schemas.microsoft.com/office/powerpoint/2010/main" val="2981157707"/>
              </p:ext>
            </p:extLst>
          </p:nvPr>
        </p:nvGraphicFramePr>
        <p:xfrm>
          <a:off x="0" y="1828800"/>
          <a:ext cx="8823325" cy="977900"/>
        </p:xfrm>
        <a:graphic>
          <a:graphicData uri="http://schemas.openxmlformats.org/presentationml/2006/ole">
            <mc:AlternateContent xmlns:mc="http://schemas.openxmlformats.org/markup-compatibility/2006">
              <mc:Choice xmlns:v="urn:schemas-microsoft-com:vml" Requires="v">
                <p:oleObj spid="_x0000_s23947" name="Document" r:id="rId5" imgW="4529986" imgH="508688" progId="Word.Document.8">
                  <p:embed/>
                </p:oleObj>
              </mc:Choice>
              <mc:Fallback>
                <p:oleObj name="Document" r:id="rId5" imgW="4529986" imgH="508688" progId="Word.Document.8">
                  <p:embed/>
                  <p:pic>
                    <p:nvPicPr>
                      <p:cNvPr id="0" name=""/>
                      <p:cNvPicPr>
                        <a:picLocks noChangeAspect="1" noChangeArrowheads="1"/>
                      </p:cNvPicPr>
                      <p:nvPr/>
                    </p:nvPicPr>
                    <p:blipFill>
                      <a:blip r:embed="rId6"/>
                      <a:srcRect/>
                      <a:stretch>
                        <a:fillRect/>
                      </a:stretch>
                    </p:blipFill>
                    <p:spPr bwMode="auto">
                      <a:xfrm>
                        <a:off x="0" y="1828800"/>
                        <a:ext cx="8823325" cy="97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749" name="Object 5"/>
          <p:cNvGraphicFramePr>
            <a:graphicFrameLocks noChangeAspect="1"/>
          </p:cNvGraphicFramePr>
          <p:nvPr>
            <p:extLst>
              <p:ext uri="{D42A27DB-BD31-4B8C-83A1-F6EECF244321}">
                <p14:modId xmlns:p14="http://schemas.microsoft.com/office/powerpoint/2010/main" val="3179462157"/>
              </p:ext>
            </p:extLst>
          </p:nvPr>
        </p:nvGraphicFramePr>
        <p:xfrm>
          <a:off x="0" y="2906713"/>
          <a:ext cx="8993188" cy="1301750"/>
        </p:xfrm>
        <a:graphic>
          <a:graphicData uri="http://schemas.openxmlformats.org/presentationml/2006/ole">
            <mc:AlternateContent xmlns:mc="http://schemas.openxmlformats.org/markup-compatibility/2006">
              <mc:Choice xmlns:v="urn:schemas-microsoft-com:vml" Requires="v">
                <p:oleObj spid="_x0000_s23948" name="Document" r:id="rId7" imgW="4577729" imgH="662989" progId="Word.Document.8">
                  <p:embed/>
                </p:oleObj>
              </mc:Choice>
              <mc:Fallback>
                <p:oleObj name="Document" r:id="rId7" imgW="4577729" imgH="662989" progId="Word.Document.8">
                  <p:embed/>
                  <p:pic>
                    <p:nvPicPr>
                      <p:cNvPr id="0" name=""/>
                      <p:cNvPicPr>
                        <a:picLocks noChangeAspect="1" noChangeArrowheads="1"/>
                      </p:cNvPicPr>
                      <p:nvPr/>
                    </p:nvPicPr>
                    <p:blipFill>
                      <a:blip r:embed="rId8"/>
                      <a:srcRect/>
                      <a:stretch>
                        <a:fillRect/>
                      </a:stretch>
                    </p:blipFill>
                    <p:spPr bwMode="auto">
                      <a:xfrm>
                        <a:off x="0" y="2906713"/>
                        <a:ext cx="8993188" cy="130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750" name="Object 6"/>
          <p:cNvGraphicFramePr>
            <a:graphicFrameLocks/>
          </p:cNvGraphicFramePr>
          <p:nvPr>
            <p:extLst>
              <p:ext uri="{D42A27DB-BD31-4B8C-83A1-F6EECF244321}">
                <p14:modId xmlns:p14="http://schemas.microsoft.com/office/powerpoint/2010/main" val="2956934846"/>
              </p:ext>
            </p:extLst>
          </p:nvPr>
        </p:nvGraphicFramePr>
        <p:xfrm>
          <a:off x="257175" y="4219575"/>
          <a:ext cx="8389938" cy="1668463"/>
        </p:xfrm>
        <a:graphic>
          <a:graphicData uri="http://schemas.openxmlformats.org/presentationml/2006/ole">
            <mc:AlternateContent xmlns:mc="http://schemas.openxmlformats.org/markup-compatibility/2006">
              <mc:Choice xmlns:v="urn:schemas-microsoft-com:vml" Requires="v">
                <p:oleObj spid="_x0000_s23949" name="Document" r:id="rId9" imgW="4411740" imgH="886509" progId="Word.Document.8">
                  <p:embed/>
                </p:oleObj>
              </mc:Choice>
              <mc:Fallback>
                <p:oleObj name="Document" r:id="rId9" imgW="4411740" imgH="886509" progId="Word.Document.8">
                  <p:embed/>
                  <p:pic>
                    <p:nvPicPr>
                      <p:cNvPr id="0" name=""/>
                      <p:cNvPicPr>
                        <a:picLocks noChangeArrowheads="1"/>
                      </p:cNvPicPr>
                      <p:nvPr/>
                    </p:nvPicPr>
                    <p:blipFill>
                      <a:blip r:embed="rId10"/>
                      <a:srcRect/>
                      <a:stretch>
                        <a:fillRect/>
                      </a:stretch>
                    </p:blipFill>
                    <p:spPr bwMode="auto">
                      <a:xfrm>
                        <a:off x="257175" y="4219575"/>
                        <a:ext cx="8389938" cy="166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751" name="Rectangle 7"/>
          <p:cNvSpPr>
            <a:spLocks noChangeArrowheads="1"/>
          </p:cNvSpPr>
          <p:nvPr/>
        </p:nvSpPr>
        <p:spPr bwMode="auto">
          <a:xfrm>
            <a:off x="6948488" y="6092825"/>
            <a:ext cx="1368425" cy="466725"/>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latin typeface="Times New Roman" pitchFamily="18" charset="0"/>
                <a:ea typeface="宋体" pitchFamily="2" charset="-122"/>
                <a:hlinkClick r:id="rId11" action="ppaction://hlinksldjump"/>
              </a:rPr>
              <a:t>返回</a:t>
            </a:r>
            <a:endParaRPr kumimoji="1" lang="zh-CN" altLang="en-US" sz="2400" b="1">
              <a:latin typeface="Times New Roman" pitchFamily="18" charset="0"/>
              <a:ea typeface="宋体" pitchFamily="2" charset="-122"/>
            </a:endParaRPr>
          </a:p>
        </p:txBody>
      </p:sp>
      <p:sp>
        <p:nvSpPr>
          <p:cNvPr id="2" name="页脚占位符 1"/>
          <p:cNvSpPr>
            <a:spLocks noGrp="1"/>
          </p:cNvSpPr>
          <p:nvPr>
            <p:ph type="ftr" sz="quarter" idx="11"/>
          </p:nvPr>
        </p:nvSpPr>
        <p:spPr/>
        <p:txBody>
          <a:bodyPr/>
          <a:lstStyle/>
          <a:p>
            <a:r>
              <a:rPr lang="zh-CN" altLang="en-US" smtClean="0"/>
              <a:t>重庆邮电大学                      理学院           </a:t>
            </a:r>
            <a:endParaRPr lang="zh-CN" altLang="en-US"/>
          </a:p>
        </p:txBody>
      </p:sp>
      <p:sp>
        <p:nvSpPr>
          <p:cNvPr id="3" name="灯片编号占位符 2"/>
          <p:cNvSpPr>
            <a:spLocks noGrp="1"/>
          </p:cNvSpPr>
          <p:nvPr>
            <p:ph type="sldNum" sz="quarter" idx="12"/>
          </p:nvPr>
        </p:nvSpPr>
        <p:spPr/>
        <p:txBody>
          <a:bodyPr/>
          <a:lstStyle/>
          <a:p>
            <a:fld id="{0C913308-F349-4B6D-A68A-DD1791B4A57B}" type="slidenum">
              <a:rPr lang="zh-CN" altLang="en-US" smtClean="0"/>
              <a:t>32</a:t>
            </a:fld>
            <a:endParaRPr lang="zh-CN" altLang="en-US"/>
          </a:p>
        </p:txBody>
      </p:sp>
      <p:sp>
        <p:nvSpPr>
          <p:cNvPr id="4" name="日期占位符 3"/>
          <p:cNvSpPr>
            <a:spLocks noGrp="1"/>
          </p:cNvSpPr>
          <p:nvPr>
            <p:ph type="dt" sz="half" idx="10"/>
          </p:nvPr>
        </p:nvSpPr>
        <p:spPr/>
        <p:txBody>
          <a:bodyPr/>
          <a:lstStyle/>
          <a:p>
            <a:fld id="{EC2975F8-D595-4B6F-909B-6E07FE165994}" type="datetime3">
              <a:rPr lang="zh-CN" altLang="en-US" smtClean="0"/>
              <a:t>2016年7月13日星期三</a:t>
            </a:fld>
            <a:endParaRPr lang="zh-CN" altLang="en-US"/>
          </a:p>
        </p:txBody>
      </p:sp>
    </p:spTree>
    <p:extLst>
      <p:ext uri="{BB962C8B-B14F-4D97-AF65-F5344CB8AC3E}">
        <p14:creationId xmlns:p14="http://schemas.microsoft.com/office/powerpoint/2010/main" val="8424140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1747"/>
                                        </p:tgtEl>
                                        <p:attrNameLst>
                                          <p:attrName>style.visibility</p:attrName>
                                        </p:attrNameLst>
                                      </p:cBhvr>
                                      <p:to>
                                        <p:strVal val="visible"/>
                                      </p:to>
                                    </p:set>
                                    <p:animEffect transition="in" filter="blinds(horizontal)">
                                      <p:cBhvr>
                                        <p:cTn id="7" dur="500"/>
                                        <p:tgtEl>
                                          <p:spTgt spid="3174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31748"/>
                                        </p:tgtEl>
                                        <p:attrNameLst>
                                          <p:attrName>style.visibility</p:attrName>
                                        </p:attrNameLst>
                                      </p:cBhvr>
                                      <p:to>
                                        <p:strVal val="visible"/>
                                      </p:to>
                                    </p:set>
                                    <p:animEffect transition="in" filter="box(out)">
                                      <p:cBhvr>
                                        <p:cTn id="12" dur="500"/>
                                        <p:tgtEl>
                                          <p:spTgt spid="3174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31749"/>
                                        </p:tgtEl>
                                        <p:attrNameLst>
                                          <p:attrName>style.visibility</p:attrName>
                                        </p:attrNameLst>
                                      </p:cBhvr>
                                      <p:to>
                                        <p:strVal val="visible"/>
                                      </p:to>
                                    </p:set>
                                    <p:animEffect transition="in" filter="box(in)">
                                      <p:cBhvr>
                                        <p:cTn id="17" dur="500"/>
                                        <p:tgtEl>
                                          <p:spTgt spid="3174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12" fill="hold" nodeType="clickEffect">
                                  <p:stCondLst>
                                    <p:cond delay="0"/>
                                  </p:stCondLst>
                                  <p:childTnLst>
                                    <p:set>
                                      <p:cBhvr>
                                        <p:cTn id="21" dur="1" fill="hold">
                                          <p:stCondLst>
                                            <p:cond delay="0"/>
                                          </p:stCondLst>
                                        </p:cTn>
                                        <p:tgtEl>
                                          <p:spTgt spid="31750"/>
                                        </p:tgtEl>
                                        <p:attrNameLst>
                                          <p:attrName>style.visibility</p:attrName>
                                        </p:attrNameLst>
                                      </p:cBhvr>
                                      <p:to>
                                        <p:strVal val="visible"/>
                                      </p:to>
                                    </p:set>
                                    <p:animEffect transition="in" filter="strips(downLeft)">
                                      <p:cBhvr>
                                        <p:cTn id="22" dur="500"/>
                                        <p:tgtEl>
                                          <p:spTgt spid="3175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31751"/>
                                        </p:tgtEl>
                                        <p:attrNameLst>
                                          <p:attrName>style.visibility</p:attrName>
                                        </p:attrNameLst>
                                      </p:cBhvr>
                                      <p:to>
                                        <p:strVal val="visible"/>
                                      </p:to>
                                    </p:set>
                                    <p:animEffect transition="in" filter="slide(fromBottom)">
                                      <p:cBhvr>
                                        <p:cTn id="27" dur="500"/>
                                        <p:tgtEl>
                                          <p:spTgt spid="317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1" grpId="0"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971550" y="381000"/>
            <a:ext cx="5918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latin typeface="楷体_GB2312" pitchFamily="49" charset="-122"/>
                <a:ea typeface="楷体_GB2312" pitchFamily="49" charset="-122"/>
              </a:rPr>
              <a:t>算法原理</a:t>
            </a:r>
            <a:r>
              <a:rPr kumimoji="1" lang="en-US" altLang="zh-CN" sz="2400" b="1">
                <a:latin typeface="Times New Roman"/>
                <a:ea typeface="楷体_GB2312" pitchFamily="49" charset="-122"/>
              </a:rPr>
              <a:t>——</a:t>
            </a:r>
            <a:r>
              <a:rPr kumimoji="1" lang="en-US" altLang="zh-CN" sz="2400" b="1">
                <a:latin typeface="楷体_GB2312" pitchFamily="49" charset="-122"/>
                <a:ea typeface="楷体_GB2312" pitchFamily="49" charset="-122"/>
              </a:rPr>
              <a:t> </a:t>
            </a:r>
            <a:r>
              <a:rPr kumimoji="1" lang="zh-CN" altLang="en-US" sz="2400" b="1">
                <a:latin typeface="楷体_GB2312" pitchFamily="49" charset="-122"/>
                <a:ea typeface="楷体_GB2312" pitchFamily="49" charset="-122"/>
              </a:rPr>
              <a:t>求路径矩阵的方法</a:t>
            </a:r>
            <a:endParaRPr kumimoji="1" lang="zh-CN" altLang="en-US" sz="2400">
              <a:latin typeface="楷体_GB2312" pitchFamily="49" charset="-122"/>
              <a:ea typeface="楷体_GB2312" pitchFamily="49" charset="-122"/>
            </a:endParaRPr>
          </a:p>
        </p:txBody>
      </p:sp>
      <p:graphicFrame>
        <p:nvGraphicFramePr>
          <p:cNvPr id="32771" name="Object 3"/>
          <p:cNvGraphicFramePr>
            <a:graphicFrameLocks noChangeAspect="1"/>
          </p:cNvGraphicFramePr>
          <p:nvPr>
            <p:extLst>
              <p:ext uri="{D42A27DB-BD31-4B8C-83A1-F6EECF244321}">
                <p14:modId xmlns:p14="http://schemas.microsoft.com/office/powerpoint/2010/main" val="3567062000"/>
              </p:ext>
            </p:extLst>
          </p:nvPr>
        </p:nvGraphicFramePr>
        <p:xfrm>
          <a:off x="995363" y="1604963"/>
          <a:ext cx="7907337" cy="465137"/>
        </p:xfrm>
        <a:graphic>
          <a:graphicData uri="http://schemas.openxmlformats.org/presentationml/2006/ole">
            <mc:AlternateContent xmlns:mc="http://schemas.openxmlformats.org/markup-compatibility/2006">
              <mc:Choice xmlns:v="urn:schemas-microsoft-com:vml" Requires="v">
                <p:oleObj spid="_x0000_s40258" name="Document" r:id="rId3" imgW="3985358" imgH="241546" progId="Word.Document.8">
                  <p:embed/>
                </p:oleObj>
              </mc:Choice>
              <mc:Fallback>
                <p:oleObj name="Document" r:id="rId3" imgW="3985358" imgH="241546" progId="Word.Document.8">
                  <p:embed/>
                  <p:pic>
                    <p:nvPicPr>
                      <p:cNvPr id="0" name=""/>
                      <p:cNvPicPr>
                        <a:picLocks noChangeAspect="1" noChangeArrowheads="1"/>
                      </p:cNvPicPr>
                      <p:nvPr/>
                    </p:nvPicPr>
                    <p:blipFill>
                      <a:blip r:embed="rId4"/>
                      <a:srcRect/>
                      <a:stretch>
                        <a:fillRect/>
                      </a:stretch>
                    </p:blipFill>
                    <p:spPr bwMode="auto">
                      <a:xfrm>
                        <a:off x="995363" y="1604963"/>
                        <a:ext cx="7907337"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772" name="Object 4"/>
          <p:cNvGraphicFramePr>
            <a:graphicFrameLocks noChangeAspect="1"/>
          </p:cNvGraphicFramePr>
          <p:nvPr>
            <p:extLst>
              <p:ext uri="{D42A27DB-BD31-4B8C-83A1-F6EECF244321}">
                <p14:modId xmlns:p14="http://schemas.microsoft.com/office/powerpoint/2010/main" val="752544282"/>
              </p:ext>
            </p:extLst>
          </p:nvPr>
        </p:nvGraphicFramePr>
        <p:xfrm>
          <a:off x="914400" y="2209800"/>
          <a:ext cx="10975975" cy="508000"/>
        </p:xfrm>
        <a:graphic>
          <a:graphicData uri="http://schemas.openxmlformats.org/presentationml/2006/ole">
            <mc:AlternateContent xmlns:mc="http://schemas.openxmlformats.org/markup-compatibility/2006">
              <mc:Choice xmlns:v="urn:schemas-microsoft-com:vml" Requires="v">
                <p:oleObj spid="_x0000_s40259" name="文档" r:id="rId5" imgW="5486400" imgH="254160" progId="Word.Document.8">
                  <p:embed/>
                </p:oleObj>
              </mc:Choice>
              <mc:Fallback>
                <p:oleObj name="文档" r:id="rId5" imgW="5486400" imgH="254160" progId="Word.Documen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2209800"/>
                        <a:ext cx="10975975"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773" name="Object 5"/>
          <p:cNvGraphicFramePr>
            <a:graphicFrameLocks noChangeAspect="1"/>
          </p:cNvGraphicFramePr>
          <p:nvPr>
            <p:extLst>
              <p:ext uri="{D42A27DB-BD31-4B8C-83A1-F6EECF244321}">
                <p14:modId xmlns:p14="http://schemas.microsoft.com/office/powerpoint/2010/main" val="3771564348"/>
              </p:ext>
            </p:extLst>
          </p:nvPr>
        </p:nvGraphicFramePr>
        <p:xfrm>
          <a:off x="604838" y="2820988"/>
          <a:ext cx="8126412" cy="1262062"/>
        </p:xfrm>
        <a:graphic>
          <a:graphicData uri="http://schemas.openxmlformats.org/presentationml/2006/ole">
            <mc:AlternateContent xmlns:mc="http://schemas.openxmlformats.org/markup-compatibility/2006">
              <mc:Choice xmlns:v="urn:schemas-microsoft-com:vml" Requires="v">
                <p:oleObj spid="_x0000_s40260" name="Document" r:id="rId7" imgW="4071347" imgH="635604" progId="Word.Document.8">
                  <p:embed/>
                </p:oleObj>
              </mc:Choice>
              <mc:Fallback>
                <p:oleObj name="Document" r:id="rId7" imgW="4071347" imgH="635604" progId="Word.Document.8">
                  <p:embed/>
                  <p:pic>
                    <p:nvPicPr>
                      <p:cNvPr id="0" name=""/>
                      <p:cNvPicPr>
                        <a:picLocks noChangeAspect="1" noChangeArrowheads="1"/>
                      </p:cNvPicPr>
                      <p:nvPr/>
                    </p:nvPicPr>
                    <p:blipFill>
                      <a:blip r:embed="rId8"/>
                      <a:srcRect/>
                      <a:stretch>
                        <a:fillRect/>
                      </a:stretch>
                    </p:blipFill>
                    <p:spPr bwMode="auto">
                      <a:xfrm>
                        <a:off x="604838" y="2820988"/>
                        <a:ext cx="8126412" cy="1262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774" name="Object 6"/>
          <p:cNvGraphicFramePr>
            <a:graphicFrameLocks noChangeAspect="1"/>
          </p:cNvGraphicFramePr>
          <p:nvPr>
            <p:extLst>
              <p:ext uri="{D42A27DB-BD31-4B8C-83A1-F6EECF244321}">
                <p14:modId xmlns:p14="http://schemas.microsoft.com/office/powerpoint/2010/main" val="2257698623"/>
              </p:ext>
            </p:extLst>
          </p:nvPr>
        </p:nvGraphicFramePr>
        <p:xfrm>
          <a:off x="539750" y="4149725"/>
          <a:ext cx="2514600" cy="2209800"/>
        </p:xfrm>
        <a:graphic>
          <a:graphicData uri="http://schemas.openxmlformats.org/presentationml/2006/ole">
            <mc:AlternateContent xmlns:mc="http://schemas.openxmlformats.org/markup-compatibility/2006">
              <mc:Choice xmlns:v="urn:schemas-microsoft-com:vml" Requires="v">
                <p:oleObj spid="_x0000_s40261" name="BMP 图象" r:id="rId9" imgW="1200318" imgH="790476" progId="Paint.Picture">
                  <p:embed/>
                </p:oleObj>
              </mc:Choice>
              <mc:Fallback>
                <p:oleObj name="BMP 图象" r:id="rId9" imgW="1200318" imgH="790476" progId="Paint.Picture">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9750" y="4149725"/>
                        <a:ext cx="25146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775" name="Text Box 7"/>
          <p:cNvSpPr txBox="1">
            <a:spLocks noChangeArrowheads="1"/>
          </p:cNvSpPr>
          <p:nvPr/>
        </p:nvSpPr>
        <p:spPr bwMode="auto">
          <a:xfrm>
            <a:off x="1143000" y="990600"/>
            <a:ext cx="624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a:latin typeface="Times New Roman" pitchFamily="18" charset="0"/>
                <a:ea typeface="宋体" pitchFamily="2" charset="-122"/>
              </a:rPr>
              <a:t>在建立距离矩阵的同时可建立路径矩阵</a:t>
            </a:r>
            <a:r>
              <a:rPr kumimoji="1" lang="en-US" altLang="zh-CN" sz="2400" b="1" i="1">
                <a:latin typeface="Times New Roman" pitchFamily="18" charset="0"/>
                <a:ea typeface="宋体" pitchFamily="2" charset="-122"/>
              </a:rPr>
              <a:t>R</a:t>
            </a:r>
            <a:r>
              <a:rPr kumimoji="1" lang="zh-CN" altLang="en-US" sz="2400">
                <a:latin typeface="Times New Roman" pitchFamily="18" charset="0"/>
                <a:ea typeface="宋体" pitchFamily="2" charset="-122"/>
              </a:rPr>
              <a:t>。 </a:t>
            </a:r>
          </a:p>
        </p:txBody>
      </p:sp>
      <p:sp>
        <p:nvSpPr>
          <p:cNvPr id="32780" name="Rectangle 12"/>
          <p:cNvSpPr>
            <a:spLocks noChangeArrowheads="1"/>
          </p:cNvSpPr>
          <p:nvPr/>
        </p:nvSpPr>
        <p:spPr bwMode="auto">
          <a:xfrm>
            <a:off x="7848600" y="5943600"/>
            <a:ext cx="1295400" cy="466725"/>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latin typeface="Times New Roman" pitchFamily="18" charset="0"/>
                <a:ea typeface="宋体" pitchFamily="2" charset="-122"/>
                <a:hlinkClick r:id="rId11" action="ppaction://hlinksldjump"/>
              </a:rPr>
              <a:t>返回</a:t>
            </a:r>
            <a:endParaRPr kumimoji="1" lang="zh-CN" altLang="en-US" sz="2400" b="1">
              <a:latin typeface="Times New Roman" pitchFamily="18" charset="0"/>
              <a:ea typeface="宋体" pitchFamily="2" charset="-122"/>
            </a:endParaRPr>
          </a:p>
        </p:txBody>
      </p:sp>
      <mc:AlternateContent xmlns:mc="http://schemas.openxmlformats.org/markup-compatibility/2006" xmlns:a14="http://schemas.microsoft.com/office/drawing/2010/main">
        <mc:Choice Requires="a14">
          <p:sp>
            <p:nvSpPr>
              <p:cNvPr id="2" name="TextBox 1"/>
              <p:cNvSpPr txBox="1"/>
              <p:nvPr/>
            </p:nvSpPr>
            <p:spPr>
              <a:xfrm>
                <a:off x="3563888" y="4077072"/>
                <a:ext cx="3960440" cy="16979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𝑅</m:t>
                      </m:r>
                      <m:r>
                        <a:rPr lang="en-US" altLang="zh-CN" i="1" smtClean="0">
                          <a:latin typeface="Cambria Math"/>
                        </a:rPr>
                        <m:t>=</m:t>
                      </m:r>
                      <m:d>
                        <m:dPr>
                          <m:ctrlPr>
                            <a:rPr lang="en-US" altLang="zh-CN" i="1" smtClean="0">
                              <a:latin typeface="Cambria Math"/>
                            </a:rPr>
                          </m:ctrlPr>
                        </m:dPr>
                        <m:e>
                          <m:m>
                            <m:mPr>
                              <m:mcs>
                                <m:mc>
                                  <m:mcPr>
                                    <m:count m:val="3"/>
                                    <m:mcJc m:val="center"/>
                                  </m:mcPr>
                                </m:mc>
                              </m:mcs>
                              <m:ctrlPr>
                                <a:rPr lang="en-US" altLang="zh-CN" i="1">
                                  <a:latin typeface="Cambria Math"/>
                                </a:rPr>
                              </m:ctrlPr>
                            </m:mPr>
                            <m:mr>
                              <m:e>
                                <m:m>
                                  <m:mPr>
                                    <m:mcs>
                                      <m:mc>
                                        <m:mcPr>
                                          <m:count m:val="2"/>
                                          <m:mcJc m:val="center"/>
                                        </m:mcPr>
                                      </m:mc>
                                    </m:mcs>
                                    <m:ctrlPr>
                                      <a:rPr lang="en-US" altLang="zh-CN" i="1" smtClean="0">
                                        <a:latin typeface="Cambria Math"/>
                                      </a:rPr>
                                    </m:ctrlPr>
                                  </m:mPr>
                                  <m:mr>
                                    <m:e>
                                      <m:r>
                                        <m:rPr>
                                          <m:brk m:alnAt="7"/>
                                        </m:rPr>
                                        <a:rPr lang="en-US" altLang="zh-CN" b="0" i="1" smtClean="0">
                                          <a:latin typeface="Cambria Math"/>
                                        </a:rPr>
                                        <m:t>1</m:t>
                                      </m:r>
                                    </m:e>
                                    <m:e>
                                      <m:r>
                                        <a:rPr lang="en-US" altLang="zh-CN" b="0" i="1" smtClean="0">
                                          <a:latin typeface="Cambria Math"/>
                                        </a:rPr>
                                        <m:t>2</m:t>
                                      </m:r>
                                    </m:e>
                                  </m:mr>
                                  <m:mr>
                                    <m:e>
                                      <m:r>
                                        <a:rPr lang="en-US" altLang="zh-CN" b="0" i="1" smtClean="0">
                                          <a:latin typeface="Cambria Math"/>
                                        </a:rPr>
                                        <m:t>1</m:t>
                                      </m:r>
                                    </m:e>
                                    <m:e>
                                      <m:r>
                                        <a:rPr lang="en-US" altLang="zh-CN" b="0" i="1" smtClean="0">
                                          <a:latin typeface="Cambria Math"/>
                                        </a:rPr>
                                        <m:t>2</m:t>
                                      </m:r>
                                    </m:e>
                                  </m:mr>
                                </m:m>
                              </m:e>
                              <m:e>
                                <m:m>
                                  <m:mPr>
                                    <m:mcs>
                                      <m:mc>
                                        <m:mcPr>
                                          <m:count m:val="2"/>
                                          <m:mcJc m:val="center"/>
                                        </m:mcPr>
                                      </m:mc>
                                    </m:mcs>
                                    <m:ctrlPr>
                                      <a:rPr lang="en-US" altLang="zh-CN" i="1" smtClean="0">
                                        <a:latin typeface="Cambria Math"/>
                                      </a:rPr>
                                    </m:ctrlPr>
                                  </m:mPr>
                                  <m:mr>
                                    <m:e>
                                      <m:r>
                                        <m:rPr>
                                          <m:brk m:alnAt="7"/>
                                        </m:rPr>
                                        <a:rPr lang="en-US" altLang="zh-CN" i="1" smtClean="0">
                                          <a:latin typeface="Cambria Math"/>
                                          <a:ea typeface="Cambria Math"/>
                                        </a:rPr>
                                        <m:t>⋯</m:t>
                                      </m:r>
                                    </m:e>
                                    <m:e>
                                      <m:r>
                                        <a:rPr lang="en-US" altLang="zh-CN" b="0" i="1" smtClean="0">
                                          <a:latin typeface="Cambria Math"/>
                                        </a:rPr>
                                        <m:t>𝑗</m:t>
                                      </m:r>
                                    </m:e>
                                  </m:mr>
                                  <m:mr>
                                    <m:e>
                                      <m:r>
                                        <a:rPr lang="en-US" altLang="zh-CN" i="1">
                                          <a:latin typeface="Cambria Math"/>
                                          <a:ea typeface="Cambria Math"/>
                                        </a:rPr>
                                        <m:t>⋯</m:t>
                                      </m:r>
                                    </m:e>
                                    <m:e>
                                      <m:r>
                                        <a:rPr lang="en-US" altLang="zh-CN" b="0" i="1" smtClean="0">
                                          <a:latin typeface="Cambria Math"/>
                                        </a:rPr>
                                        <m:t>𝑗</m:t>
                                      </m:r>
                                    </m:e>
                                  </m:mr>
                                </m:m>
                              </m:e>
                              <m:e>
                                <m:m>
                                  <m:mPr>
                                    <m:mcs>
                                      <m:mc>
                                        <m:mcPr>
                                          <m:count m:val="2"/>
                                          <m:mcJc m:val="center"/>
                                        </m:mcPr>
                                      </m:mc>
                                    </m:mcs>
                                    <m:ctrlPr>
                                      <a:rPr lang="en-US" altLang="zh-CN" i="1" smtClean="0">
                                        <a:latin typeface="Cambria Math"/>
                                      </a:rPr>
                                    </m:ctrlPr>
                                  </m:mPr>
                                  <m:mr>
                                    <m:e>
                                      <m:r>
                                        <a:rPr lang="en-US" altLang="zh-CN" i="1">
                                          <a:latin typeface="Cambria Math"/>
                                          <a:ea typeface="Cambria Math"/>
                                        </a:rPr>
                                        <m:t>⋯</m:t>
                                      </m:r>
                                    </m:e>
                                    <m:e>
                                      <m:r>
                                        <a:rPr lang="en-US" altLang="zh-CN" b="0" i="1" smtClean="0">
                                          <a:latin typeface="Cambria Math"/>
                                        </a:rPr>
                                        <m:t>𝑛</m:t>
                                      </m:r>
                                    </m:e>
                                  </m:mr>
                                  <m:mr>
                                    <m:e>
                                      <m:r>
                                        <a:rPr lang="en-US" altLang="zh-CN" i="1">
                                          <a:latin typeface="Cambria Math"/>
                                          <a:ea typeface="Cambria Math"/>
                                        </a:rPr>
                                        <m:t>⋯</m:t>
                                      </m:r>
                                    </m:e>
                                    <m:e>
                                      <m:r>
                                        <a:rPr lang="en-US" altLang="zh-CN" b="0" i="1" smtClean="0">
                                          <a:latin typeface="Cambria Math"/>
                                        </a:rPr>
                                        <m:t>𝑛</m:t>
                                      </m:r>
                                    </m:e>
                                  </m:mr>
                                </m:m>
                              </m:e>
                            </m:mr>
                            <m:mr>
                              <m:e>
                                <m:m>
                                  <m:mPr>
                                    <m:mcs>
                                      <m:mc>
                                        <m:mcPr>
                                          <m:count m:val="2"/>
                                          <m:mcJc m:val="center"/>
                                        </m:mcPr>
                                      </m:mc>
                                    </m:mcs>
                                    <m:ctrlPr>
                                      <a:rPr lang="en-US" altLang="zh-CN" i="1" smtClean="0">
                                        <a:latin typeface="Cambria Math"/>
                                      </a:rPr>
                                    </m:ctrlPr>
                                  </m:mPr>
                                  <m:mr>
                                    <m:e>
                                      <m:r>
                                        <m:rPr>
                                          <m:brk m:alnAt="7"/>
                                        </m:rPr>
                                        <a:rPr lang="en-US" altLang="zh-CN" b="0" i="1" smtClean="0">
                                          <a:latin typeface="Cambria Math"/>
                                        </a:rPr>
                                        <m:t>1</m:t>
                                      </m:r>
                                    </m:e>
                                    <m:e>
                                      <m:r>
                                        <a:rPr lang="en-US" altLang="zh-CN" b="0" i="1" smtClean="0">
                                          <a:latin typeface="Cambria Math"/>
                                        </a:rPr>
                                        <m:t>2</m:t>
                                      </m:r>
                                    </m:e>
                                  </m:mr>
                                  <m:mr>
                                    <m:e>
                                      <m:r>
                                        <a:rPr lang="en-US" altLang="zh-CN" b="0" i="1" smtClean="0">
                                          <a:latin typeface="Cambria Math"/>
                                        </a:rPr>
                                        <m:t>1</m:t>
                                      </m:r>
                                    </m:e>
                                    <m:e>
                                      <m:r>
                                        <a:rPr lang="en-US" altLang="zh-CN" b="0" i="1" smtClean="0">
                                          <a:latin typeface="Cambria Math"/>
                                        </a:rPr>
                                        <m:t>2</m:t>
                                      </m:r>
                                    </m:e>
                                  </m:mr>
                                </m:m>
                              </m:e>
                              <m:e>
                                <m:m>
                                  <m:mPr>
                                    <m:mcs>
                                      <m:mc>
                                        <m:mcPr>
                                          <m:count m:val="2"/>
                                          <m:mcJc m:val="center"/>
                                        </m:mcPr>
                                      </m:mc>
                                    </m:mcs>
                                    <m:ctrlPr>
                                      <a:rPr lang="en-US" altLang="zh-CN" i="1" smtClean="0">
                                        <a:latin typeface="Cambria Math"/>
                                      </a:rPr>
                                    </m:ctrlPr>
                                  </m:mPr>
                                  <m:mr>
                                    <m:e>
                                      <m:r>
                                        <a:rPr lang="en-US" altLang="zh-CN" i="1">
                                          <a:latin typeface="Cambria Math"/>
                                          <a:ea typeface="Cambria Math"/>
                                        </a:rPr>
                                        <m:t>⋯</m:t>
                                      </m:r>
                                    </m:e>
                                    <m:e>
                                      <m:r>
                                        <a:rPr lang="en-US" altLang="zh-CN" b="0" i="1" smtClean="0">
                                          <a:latin typeface="Cambria Math"/>
                                        </a:rPr>
                                        <m:t>𝑗</m:t>
                                      </m:r>
                                    </m:e>
                                  </m:mr>
                                  <m:mr>
                                    <m:e>
                                      <m:r>
                                        <a:rPr lang="en-US" altLang="zh-CN" i="1">
                                          <a:latin typeface="Cambria Math"/>
                                          <a:ea typeface="Cambria Math"/>
                                        </a:rPr>
                                        <m:t>⋯</m:t>
                                      </m:r>
                                    </m:e>
                                    <m:e>
                                      <m:r>
                                        <a:rPr lang="en-US" altLang="zh-CN" b="0" i="1" smtClean="0">
                                          <a:latin typeface="Cambria Math"/>
                                        </a:rPr>
                                        <m:t>𝑗</m:t>
                                      </m:r>
                                    </m:e>
                                  </m:mr>
                                </m:m>
                              </m:e>
                              <m:e>
                                <m:m>
                                  <m:mPr>
                                    <m:mcs>
                                      <m:mc>
                                        <m:mcPr>
                                          <m:count m:val="2"/>
                                          <m:mcJc m:val="center"/>
                                        </m:mcPr>
                                      </m:mc>
                                    </m:mcs>
                                    <m:ctrlPr>
                                      <a:rPr lang="en-US" altLang="zh-CN" i="1" smtClean="0">
                                        <a:latin typeface="Cambria Math"/>
                                      </a:rPr>
                                    </m:ctrlPr>
                                  </m:mPr>
                                  <m:mr>
                                    <m:e>
                                      <m:r>
                                        <a:rPr lang="en-US" altLang="zh-CN" i="1">
                                          <a:latin typeface="Cambria Math"/>
                                          <a:ea typeface="Cambria Math"/>
                                        </a:rPr>
                                        <m:t>⋯</m:t>
                                      </m:r>
                                    </m:e>
                                    <m:e>
                                      <m:r>
                                        <a:rPr lang="en-US" altLang="zh-CN" b="0" i="1" smtClean="0">
                                          <a:latin typeface="Cambria Math"/>
                                        </a:rPr>
                                        <m:t>𝑛</m:t>
                                      </m:r>
                                    </m:e>
                                  </m:mr>
                                  <m:mr>
                                    <m:e>
                                      <m:r>
                                        <a:rPr lang="en-US" altLang="zh-CN" i="1">
                                          <a:latin typeface="Cambria Math"/>
                                          <a:ea typeface="Cambria Math"/>
                                        </a:rPr>
                                        <m:t>⋯</m:t>
                                      </m:r>
                                    </m:e>
                                    <m:e>
                                      <m:r>
                                        <a:rPr lang="en-US" altLang="zh-CN" b="0" i="1" smtClean="0">
                                          <a:latin typeface="Cambria Math"/>
                                        </a:rPr>
                                        <m:t>𝑛</m:t>
                                      </m:r>
                                    </m:e>
                                  </m:mr>
                                </m:m>
                              </m:e>
                            </m:mr>
                            <m:mr>
                              <m:e>
                                <m:m>
                                  <m:mPr>
                                    <m:mcs>
                                      <m:mc>
                                        <m:mcPr>
                                          <m:count m:val="2"/>
                                          <m:mcJc m:val="center"/>
                                        </m:mcPr>
                                      </m:mc>
                                    </m:mcs>
                                    <m:ctrlPr>
                                      <a:rPr lang="en-US" altLang="zh-CN" i="1" smtClean="0">
                                        <a:latin typeface="Cambria Math"/>
                                      </a:rPr>
                                    </m:ctrlPr>
                                  </m:mPr>
                                  <m:mr>
                                    <m:e>
                                      <m:r>
                                        <m:rPr>
                                          <m:brk m:alnAt="7"/>
                                        </m:rPr>
                                        <a:rPr lang="en-US" altLang="zh-CN" i="1" smtClean="0">
                                          <a:latin typeface="Cambria Math"/>
                                          <a:ea typeface="Cambria Math"/>
                                        </a:rPr>
                                        <m:t>⋮</m:t>
                                      </m:r>
                                    </m:e>
                                    <m:e>
                                      <m:r>
                                        <a:rPr lang="en-US" altLang="zh-CN" i="1" smtClean="0">
                                          <a:latin typeface="Cambria Math"/>
                                          <a:ea typeface="Cambria Math"/>
                                        </a:rPr>
                                        <m:t>⋮</m:t>
                                      </m:r>
                                    </m:e>
                                  </m:mr>
                                  <m:mr>
                                    <m:e>
                                      <m:r>
                                        <a:rPr lang="en-US" altLang="zh-CN" b="0" i="1" smtClean="0">
                                          <a:latin typeface="Cambria Math"/>
                                        </a:rPr>
                                        <m:t>1</m:t>
                                      </m:r>
                                    </m:e>
                                    <m:e>
                                      <m:r>
                                        <a:rPr lang="en-US" altLang="zh-CN" b="0" i="1" smtClean="0">
                                          <a:latin typeface="Cambria Math"/>
                                        </a:rPr>
                                        <m:t>2</m:t>
                                      </m:r>
                                    </m:e>
                                  </m:mr>
                                </m:m>
                              </m:e>
                              <m:e>
                                <m:m>
                                  <m:mPr>
                                    <m:mcs>
                                      <m:mc>
                                        <m:mcPr>
                                          <m:count m:val="2"/>
                                          <m:mcJc m:val="center"/>
                                        </m:mcPr>
                                      </m:mc>
                                    </m:mcs>
                                    <m:ctrlPr>
                                      <a:rPr lang="en-US" altLang="zh-CN" i="1" smtClean="0">
                                        <a:latin typeface="Cambria Math"/>
                                      </a:rPr>
                                    </m:ctrlPr>
                                  </m:mPr>
                                  <m:mr>
                                    <m:e>
                                      <m:r>
                                        <m:rPr>
                                          <m:brk m:alnAt="7"/>
                                        </m:rPr>
                                        <a:rPr lang="en-US" altLang="zh-CN" i="1" smtClean="0">
                                          <a:latin typeface="Cambria Math"/>
                                          <a:ea typeface="Cambria Math"/>
                                        </a:rPr>
                                        <m:t>⋯</m:t>
                                      </m:r>
                                    </m:e>
                                    <m:e>
                                      <m:r>
                                        <a:rPr lang="en-US" altLang="zh-CN" i="1" smtClean="0">
                                          <a:latin typeface="Cambria Math"/>
                                          <a:ea typeface="Cambria Math"/>
                                        </a:rPr>
                                        <m:t>⋮</m:t>
                                      </m:r>
                                    </m:e>
                                  </m:mr>
                                  <m:mr>
                                    <m:e>
                                      <m:r>
                                        <a:rPr lang="en-US" altLang="zh-CN" i="1" smtClean="0">
                                          <a:latin typeface="Cambria Math"/>
                                          <a:ea typeface="Cambria Math"/>
                                        </a:rPr>
                                        <m:t>⋯</m:t>
                                      </m:r>
                                    </m:e>
                                    <m:e>
                                      <m:r>
                                        <a:rPr lang="en-US" altLang="zh-CN" b="0" i="1" smtClean="0">
                                          <a:latin typeface="Cambria Math"/>
                                        </a:rPr>
                                        <m:t>𝑗</m:t>
                                      </m:r>
                                    </m:e>
                                  </m:mr>
                                </m:m>
                              </m:e>
                              <m:e>
                                <m:m>
                                  <m:mPr>
                                    <m:mcs>
                                      <m:mc>
                                        <m:mcPr>
                                          <m:count m:val="2"/>
                                          <m:mcJc m:val="center"/>
                                        </m:mcPr>
                                      </m:mc>
                                    </m:mcs>
                                    <m:ctrlPr>
                                      <a:rPr lang="en-US" altLang="zh-CN" i="1" smtClean="0">
                                        <a:latin typeface="Cambria Math"/>
                                      </a:rPr>
                                    </m:ctrlPr>
                                  </m:mPr>
                                  <m:mr>
                                    <m:e>
                                      <m:r>
                                        <m:rPr>
                                          <m:brk m:alnAt="7"/>
                                        </m:rPr>
                                        <a:rPr lang="en-US" altLang="zh-CN" i="1" smtClean="0">
                                          <a:latin typeface="Cambria Math"/>
                                          <a:ea typeface="Cambria Math"/>
                                        </a:rPr>
                                        <m:t>⋯</m:t>
                                      </m:r>
                                    </m:e>
                                    <m:e>
                                      <m:r>
                                        <a:rPr lang="en-US" altLang="zh-CN" i="1" smtClean="0">
                                          <a:latin typeface="Cambria Math"/>
                                          <a:ea typeface="Cambria Math"/>
                                        </a:rPr>
                                        <m:t>⋮</m:t>
                                      </m:r>
                                    </m:e>
                                  </m:mr>
                                  <m:mr>
                                    <m:e>
                                      <m:r>
                                        <a:rPr lang="en-US" altLang="zh-CN" i="1">
                                          <a:latin typeface="Cambria Math"/>
                                          <a:ea typeface="Cambria Math"/>
                                        </a:rPr>
                                        <m:t>⋯</m:t>
                                      </m:r>
                                    </m:e>
                                    <m:e>
                                      <m:r>
                                        <a:rPr lang="en-US" altLang="zh-CN" b="0" i="1" smtClean="0">
                                          <a:latin typeface="Cambria Math"/>
                                        </a:rPr>
                                        <m:t>𝑛</m:t>
                                      </m:r>
                                    </m:e>
                                  </m:mr>
                                </m:m>
                              </m:e>
                            </m:mr>
                          </m:m>
                        </m:e>
                      </m:d>
                    </m:oMath>
                  </m:oMathPara>
                </a14:m>
                <a:endParaRPr lang="zh-CN" alt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3563888" y="4077072"/>
                <a:ext cx="3960440" cy="1697965"/>
              </a:xfrm>
              <a:prstGeom prst="rect">
                <a:avLst/>
              </a:prstGeom>
              <a:blipFill rotWithShape="1">
                <a:blip r:embed="rId15"/>
                <a:stretch>
                  <a:fillRect/>
                </a:stretch>
              </a:blipFill>
            </p:spPr>
            <p:txBody>
              <a:bodyPr/>
              <a:lstStyle/>
              <a:p>
                <a:r>
                  <a:rPr lang="zh-CN" altLang="en-US">
                    <a:noFill/>
                  </a:rPr>
                  <a:t> </a:t>
                </a:r>
              </a:p>
            </p:txBody>
          </p:sp>
        </mc:Fallback>
      </mc:AlternateContent>
      <p:sp>
        <p:nvSpPr>
          <p:cNvPr id="3" name="页脚占位符 2"/>
          <p:cNvSpPr>
            <a:spLocks noGrp="1"/>
          </p:cNvSpPr>
          <p:nvPr>
            <p:ph type="ftr" sz="quarter" idx="11"/>
          </p:nvPr>
        </p:nvSpPr>
        <p:spPr/>
        <p:txBody>
          <a:bodyPr/>
          <a:lstStyle/>
          <a:p>
            <a:r>
              <a:rPr lang="zh-CN" altLang="en-US" smtClean="0"/>
              <a:t>重庆邮电大学                      理学院           </a:t>
            </a:r>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33</a:t>
            </a:fld>
            <a:endParaRPr lang="zh-CN" altLang="en-US"/>
          </a:p>
        </p:txBody>
      </p:sp>
      <p:sp>
        <p:nvSpPr>
          <p:cNvPr id="5" name="日期占位符 4"/>
          <p:cNvSpPr>
            <a:spLocks noGrp="1"/>
          </p:cNvSpPr>
          <p:nvPr>
            <p:ph type="dt" sz="half" idx="10"/>
          </p:nvPr>
        </p:nvSpPr>
        <p:spPr/>
        <p:txBody>
          <a:bodyPr/>
          <a:lstStyle/>
          <a:p>
            <a:fld id="{33E50F7B-5095-4864-A870-C388B5D32601}" type="datetime3">
              <a:rPr lang="zh-CN" altLang="en-US" smtClean="0"/>
              <a:t>2016年7月13日星期三</a:t>
            </a:fld>
            <a:endParaRPr lang="zh-CN" altLang="en-US"/>
          </a:p>
        </p:txBody>
      </p:sp>
    </p:spTree>
    <p:extLst>
      <p:ext uri="{BB962C8B-B14F-4D97-AF65-F5344CB8AC3E}">
        <p14:creationId xmlns:p14="http://schemas.microsoft.com/office/powerpoint/2010/main" val="32422228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2771"/>
                                        </p:tgtEl>
                                        <p:attrNameLst>
                                          <p:attrName>style.visibility</p:attrName>
                                        </p:attrNameLst>
                                      </p:cBhvr>
                                      <p:to>
                                        <p:strVal val="visible"/>
                                      </p:to>
                                    </p:set>
                                    <p:anim calcmode="lin" valueType="num">
                                      <p:cBhvr additive="base">
                                        <p:cTn id="7" dur="500" fill="hold"/>
                                        <p:tgtEl>
                                          <p:spTgt spid="32771"/>
                                        </p:tgtEl>
                                        <p:attrNameLst>
                                          <p:attrName>ppt_x</p:attrName>
                                        </p:attrNameLst>
                                      </p:cBhvr>
                                      <p:tavLst>
                                        <p:tav tm="0">
                                          <p:val>
                                            <p:strVal val="0-#ppt_w/2"/>
                                          </p:val>
                                        </p:tav>
                                        <p:tav tm="100000">
                                          <p:val>
                                            <p:strVal val="#ppt_x"/>
                                          </p:val>
                                        </p:tav>
                                      </p:tavLst>
                                    </p:anim>
                                    <p:anim calcmode="lin" valueType="num">
                                      <p:cBhvr additive="base">
                                        <p:cTn id="8" dur="500" fill="hold"/>
                                        <p:tgtEl>
                                          <p:spTgt spid="3277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5" fill="hold" nodeType="clickEffect">
                                  <p:stCondLst>
                                    <p:cond delay="0"/>
                                  </p:stCondLst>
                                  <p:childTnLst>
                                    <p:set>
                                      <p:cBhvr>
                                        <p:cTn id="12" dur="1" fill="hold">
                                          <p:stCondLst>
                                            <p:cond delay="0"/>
                                          </p:stCondLst>
                                        </p:cTn>
                                        <p:tgtEl>
                                          <p:spTgt spid="32772"/>
                                        </p:tgtEl>
                                        <p:attrNameLst>
                                          <p:attrName>style.visibility</p:attrName>
                                        </p:attrNameLst>
                                      </p:cBhvr>
                                      <p:to>
                                        <p:strVal val="visible"/>
                                      </p:to>
                                    </p:set>
                                    <p:animEffect transition="in" filter="blinds(vertical)">
                                      <p:cBhvr>
                                        <p:cTn id="13" dur="500"/>
                                        <p:tgtEl>
                                          <p:spTgt spid="3277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down)">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5" fill="hold" nodeType="clickEffect">
                                  <p:stCondLst>
                                    <p:cond delay="0"/>
                                  </p:stCondLst>
                                  <p:childTnLst>
                                    <p:set>
                                      <p:cBhvr>
                                        <p:cTn id="22" dur="1" fill="hold">
                                          <p:stCondLst>
                                            <p:cond delay="0"/>
                                          </p:stCondLst>
                                        </p:cTn>
                                        <p:tgtEl>
                                          <p:spTgt spid="32773"/>
                                        </p:tgtEl>
                                        <p:attrNameLst>
                                          <p:attrName>style.visibility</p:attrName>
                                        </p:attrNameLst>
                                      </p:cBhvr>
                                      <p:to>
                                        <p:strVal val="visible"/>
                                      </p:to>
                                    </p:set>
                                    <p:animEffect transition="in" filter="checkerboard(down)">
                                      <p:cBhvr>
                                        <p:cTn id="23" dur="500"/>
                                        <p:tgtEl>
                                          <p:spTgt spid="32773"/>
                                        </p:tgtEl>
                                      </p:cBhvr>
                                    </p:animEffect>
                                  </p:childTnLst>
                                </p:cTn>
                              </p:par>
                            </p:childTnLst>
                          </p:cTn>
                        </p:par>
                      </p:childTnLst>
                    </p:cTn>
                  </p:par>
                  <p:par>
                    <p:cTn id="24" fill="hold">
                      <p:stCondLst>
                        <p:cond delay="indefinite"/>
                      </p:stCondLst>
                      <p:childTnLst>
                        <p:par>
                          <p:cTn id="25" fill="hold">
                            <p:stCondLst>
                              <p:cond delay="0"/>
                            </p:stCondLst>
                            <p:childTnLst>
                              <p:par>
                                <p:cTn id="26" presetID="23" presetClass="entr" presetSubtype="16" fill="hold" nodeType="clickEffect">
                                  <p:stCondLst>
                                    <p:cond delay="0"/>
                                  </p:stCondLst>
                                  <p:childTnLst>
                                    <p:set>
                                      <p:cBhvr>
                                        <p:cTn id="27" dur="1" fill="hold">
                                          <p:stCondLst>
                                            <p:cond delay="0"/>
                                          </p:stCondLst>
                                        </p:cTn>
                                        <p:tgtEl>
                                          <p:spTgt spid="32774"/>
                                        </p:tgtEl>
                                        <p:attrNameLst>
                                          <p:attrName>style.visibility</p:attrName>
                                        </p:attrNameLst>
                                      </p:cBhvr>
                                      <p:to>
                                        <p:strVal val="visible"/>
                                      </p:to>
                                    </p:set>
                                    <p:anim calcmode="lin" valueType="num">
                                      <p:cBhvr>
                                        <p:cTn id="28" dur="500" fill="hold"/>
                                        <p:tgtEl>
                                          <p:spTgt spid="32774"/>
                                        </p:tgtEl>
                                        <p:attrNameLst>
                                          <p:attrName>ppt_w</p:attrName>
                                        </p:attrNameLst>
                                      </p:cBhvr>
                                      <p:tavLst>
                                        <p:tav tm="0">
                                          <p:val>
                                            <p:fltVal val="0"/>
                                          </p:val>
                                        </p:tav>
                                        <p:tav tm="100000">
                                          <p:val>
                                            <p:strVal val="#ppt_w"/>
                                          </p:val>
                                        </p:tav>
                                      </p:tavLst>
                                    </p:anim>
                                    <p:anim calcmode="lin" valueType="num">
                                      <p:cBhvr>
                                        <p:cTn id="29" dur="500" fill="hold"/>
                                        <p:tgtEl>
                                          <p:spTgt spid="32774"/>
                                        </p:tgtEl>
                                        <p:attrNameLst>
                                          <p:attrName>ppt_h</p:attrName>
                                        </p:attrNameLst>
                                      </p:cBhvr>
                                      <p:tavLst>
                                        <p:tav tm="0">
                                          <p:val>
                                            <p:fltVal val="0"/>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12" presetClass="entr" presetSubtype="4" fill="hold" grpId="0" nodeType="clickEffect">
                                  <p:stCondLst>
                                    <p:cond delay="0"/>
                                  </p:stCondLst>
                                  <p:childTnLst>
                                    <p:set>
                                      <p:cBhvr>
                                        <p:cTn id="33" dur="1" fill="hold">
                                          <p:stCondLst>
                                            <p:cond delay="0"/>
                                          </p:stCondLst>
                                        </p:cTn>
                                        <p:tgtEl>
                                          <p:spTgt spid="32780"/>
                                        </p:tgtEl>
                                        <p:attrNameLst>
                                          <p:attrName>style.visibility</p:attrName>
                                        </p:attrNameLst>
                                      </p:cBhvr>
                                      <p:to>
                                        <p:strVal val="visible"/>
                                      </p:to>
                                    </p:set>
                                    <p:animEffect transition="in" filter="slide(fromBottom)">
                                      <p:cBhvr>
                                        <p:cTn id="34" dur="500"/>
                                        <p:tgtEl>
                                          <p:spTgt spid="327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80" grpId="0" animBg="1" autoUpdateAnimBg="0"/>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971550" y="381000"/>
            <a:ext cx="5918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latin typeface="楷体_GB2312" pitchFamily="49" charset="-122"/>
                <a:ea typeface="楷体_GB2312" pitchFamily="49" charset="-122"/>
              </a:rPr>
              <a:t>算法原理</a:t>
            </a:r>
            <a:r>
              <a:rPr kumimoji="1" lang="en-US" altLang="zh-CN" sz="2400" b="1">
                <a:latin typeface="Times New Roman"/>
                <a:ea typeface="楷体_GB2312" pitchFamily="49" charset="-122"/>
              </a:rPr>
              <a:t>——</a:t>
            </a:r>
            <a:r>
              <a:rPr kumimoji="1" lang="en-US" altLang="zh-CN" sz="2400" b="1">
                <a:latin typeface="楷体_GB2312" pitchFamily="49" charset="-122"/>
                <a:ea typeface="楷体_GB2312" pitchFamily="49" charset="-122"/>
              </a:rPr>
              <a:t> </a:t>
            </a:r>
            <a:r>
              <a:rPr kumimoji="1" lang="zh-CN" altLang="en-US" sz="2400" b="1">
                <a:latin typeface="楷体_GB2312" pitchFamily="49" charset="-122"/>
                <a:ea typeface="楷体_GB2312" pitchFamily="49" charset="-122"/>
              </a:rPr>
              <a:t>求路径矩阵的方法</a:t>
            </a:r>
            <a:endParaRPr kumimoji="1" lang="zh-CN" altLang="en-US" sz="2400">
              <a:latin typeface="楷体_GB2312" pitchFamily="49" charset="-122"/>
              <a:ea typeface="楷体_GB2312" pitchFamily="49" charset="-122"/>
            </a:endParaRPr>
          </a:p>
        </p:txBody>
      </p:sp>
      <p:graphicFrame>
        <p:nvGraphicFramePr>
          <p:cNvPr id="32771" name="Object 3"/>
          <p:cNvGraphicFramePr>
            <a:graphicFrameLocks noChangeAspect="1"/>
          </p:cNvGraphicFramePr>
          <p:nvPr>
            <p:extLst>
              <p:ext uri="{D42A27DB-BD31-4B8C-83A1-F6EECF244321}">
                <p14:modId xmlns:p14="http://schemas.microsoft.com/office/powerpoint/2010/main" val="2901348817"/>
              </p:ext>
            </p:extLst>
          </p:nvPr>
        </p:nvGraphicFramePr>
        <p:xfrm>
          <a:off x="995363" y="1604963"/>
          <a:ext cx="7586662" cy="465137"/>
        </p:xfrm>
        <a:graphic>
          <a:graphicData uri="http://schemas.openxmlformats.org/presentationml/2006/ole">
            <mc:AlternateContent xmlns:mc="http://schemas.openxmlformats.org/markup-compatibility/2006">
              <mc:Choice xmlns:v="urn:schemas-microsoft-com:vml" Requires="v">
                <p:oleObj spid="_x0000_s25043" name="Document" r:id="rId3" imgW="3839392" imgH="241546" progId="Word.Document.8">
                  <p:embed/>
                </p:oleObj>
              </mc:Choice>
              <mc:Fallback>
                <p:oleObj name="Document" r:id="rId3" imgW="3839392" imgH="241546" progId="Word.Document.8">
                  <p:embed/>
                  <p:pic>
                    <p:nvPicPr>
                      <p:cNvPr id="0" name=""/>
                      <p:cNvPicPr>
                        <a:picLocks noChangeAspect="1" noChangeArrowheads="1"/>
                      </p:cNvPicPr>
                      <p:nvPr/>
                    </p:nvPicPr>
                    <p:blipFill>
                      <a:blip r:embed="rId4"/>
                      <a:srcRect/>
                      <a:stretch>
                        <a:fillRect/>
                      </a:stretch>
                    </p:blipFill>
                    <p:spPr bwMode="auto">
                      <a:xfrm>
                        <a:off x="995363" y="1604963"/>
                        <a:ext cx="7586662"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772" name="Object 4"/>
          <p:cNvGraphicFramePr>
            <a:graphicFrameLocks noChangeAspect="1"/>
          </p:cNvGraphicFramePr>
          <p:nvPr>
            <p:extLst>
              <p:ext uri="{D42A27DB-BD31-4B8C-83A1-F6EECF244321}">
                <p14:modId xmlns:p14="http://schemas.microsoft.com/office/powerpoint/2010/main" val="3844416741"/>
              </p:ext>
            </p:extLst>
          </p:nvPr>
        </p:nvGraphicFramePr>
        <p:xfrm>
          <a:off x="914400" y="2214563"/>
          <a:ext cx="7267575" cy="496887"/>
        </p:xfrm>
        <a:graphic>
          <a:graphicData uri="http://schemas.openxmlformats.org/presentationml/2006/ole">
            <mc:AlternateContent xmlns:mc="http://schemas.openxmlformats.org/markup-compatibility/2006">
              <mc:Choice xmlns:v="urn:schemas-microsoft-com:vml" Requires="v">
                <p:oleObj spid="_x0000_s25044" name="Document" r:id="rId5" imgW="3659817" imgH="254524" progId="Word.Document.8">
                  <p:embed/>
                </p:oleObj>
              </mc:Choice>
              <mc:Fallback>
                <p:oleObj name="Document" r:id="rId5" imgW="3659817" imgH="254524" progId="Word.Document.8">
                  <p:embed/>
                  <p:pic>
                    <p:nvPicPr>
                      <p:cNvPr id="0" name=""/>
                      <p:cNvPicPr>
                        <a:picLocks noChangeAspect="1" noChangeArrowheads="1"/>
                      </p:cNvPicPr>
                      <p:nvPr/>
                    </p:nvPicPr>
                    <p:blipFill>
                      <a:blip r:embed="rId6"/>
                      <a:srcRect/>
                      <a:stretch>
                        <a:fillRect/>
                      </a:stretch>
                    </p:blipFill>
                    <p:spPr bwMode="auto">
                      <a:xfrm>
                        <a:off x="914400" y="2214563"/>
                        <a:ext cx="7267575"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773" name="Object 5"/>
          <p:cNvGraphicFramePr>
            <a:graphicFrameLocks noChangeAspect="1"/>
          </p:cNvGraphicFramePr>
          <p:nvPr>
            <p:extLst>
              <p:ext uri="{D42A27DB-BD31-4B8C-83A1-F6EECF244321}">
                <p14:modId xmlns:p14="http://schemas.microsoft.com/office/powerpoint/2010/main" val="3838705674"/>
              </p:ext>
            </p:extLst>
          </p:nvPr>
        </p:nvGraphicFramePr>
        <p:xfrm>
          <a:off x="604838" y="2820988"/>
          <a:ext cx="8166100" cy="1209675"/>
        </p:xfrm>
        <a:graphic>
          <a:graphicData uri="http://schemas.openxmlformats.org/presentationml/2006/ole">
            <mc:AlternateContent xmlns:mc="http://schemas.openxmlformats.org/markup-compatibility/2006">
              <mc:Choice xmlns:v="urn:schemas-microsoft-com:vml" Requires="v">
                <p:oleObj spid="_x0000_s25045" name="Document" r:id="rId7" imgW="4082383" imgH="605011" progId="Word.Document.8">
                  <p:embed/>
                </p:oleObj>
              </mc:Choice>
              <mc:Fallback>
                <p:oleObj name="Document" r:id="rId7" imgW="4082383" imgH="605011" progId="Word.Document.8">
                  <p:embed/>
                  <p:pic>
                    <p:nvPicPr>
                      <p:cNvPr id="0" name=""/>
                      <p:cNvPicPr>
                        <a:picLocks noChangeAspect="1" noChangeArrowheads="1"/>
                      </p:cNvPicPr>
                      <p:nvPr/>
                    </p:nvPicPr>
                    <p:blipFill>
                      <a:blip r:embed="rId8"/>
                      <a:srcRect/>
                      <a:stretch>
                        <a:fillRect/>
                      </a:stretch>
                    </p:blipFill>
                    <p:spPr bwMode="auto">
                      <a:xfrm>
                        <a:off x="604838" y="2820988"/>
                        <a:ext cx="8166100" cy="120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774" name="Object 6"/>
          <p:cNvGraphicFramePr>
            <a:graphicFrameLocks noChangeAspect="1"/>
          </p:cNvGraphicFramePr>
          <p:nvPr>
            <p:extLst>
              <p:ext uri="{D42A27DB-BD31-4B8C-83A1-F6EECF244321}">
                <p14:modId xmlns:p14="http://schemas.microsoft.com/office/powerpoint/2010/main" val="2647689201"/>
              </p:ext>
            </p:extLst>
          </p:nvPr>
        </p:nvGraphicFramePr>
        <p:xfrm>
          <a:off x="539750" y="4149725"/>
          <a:ext cx="2514600" cy="2209800"/>
        </p:xfrm>
        <a:graphic>
          <a:graphicData uri="http://schemas.openxmlformats.org/presentationml/2006/ole">
            <mc:AlternateContent xmlns:mc="http://schemas.openxmlformats.org/markup-compatibility/2006">
              <mc:Choice xmlns:v="urn:schemas-microsoft-com:vml" Requires="v">
                <p:oleObj spid="_x0000_s25046" name="BMP 图象" r:id="rId9" imgW="1200318" imgH="790476" progId="Paint.Picture">
                  <p:embed/>
                </p:oleObj>
              </mc:Choice>
              <mc:Fallback>
                <p:oleObj name="BMP 图象" r:id="rId9" imgW="1200318" imgH="790476" progId="Paint.Picture">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9750" y="4149725"/>
                        <a:ext cx="25146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775" name="Text Box 7"/>
          <p:cNvSpPr txBox="1">
            <a:spLocks noChangeArrowheads="1"/>
          </p:cNvSpPr>
          <p:nvPr/>
        </p:nvSpPr>
        <p:spPr bwMode="auto">
          <a:xfrm>
            <a:off x="1143000" y="990600"/>
            <a:ext cx="624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a:latin typeface="Times New Roman" pitchFamily="18" charset="0"/>
                <a:ea typeface="宋体" pitchFamily="2" charset="-122"/>
              </a:rPr>
              <a:t>在建立距离矩阵的同时可建立路径矩阵</a:t>
            </a:r>
            <a:r>
              <a:rPr kumimoji="1" lang="en-US" altLang="zh-CN" sz="2400" b="1" i="1">
                <a:latin typeface="Times New Roman" pitchFamily="18" charset="0"/>
                <a:ea typeface="宋体" pitchFamily="2" charset="-122"/>
              </a:rPr>
              <a:t>R</a:t>
            </a:r>
            <a:r>
              <a:rPr kumimoji="1" lang="zh-CN" altLang="en-US" sz="2400">
                <a:latin typeface="Times New Roman" pitchFamily="18" charset="0"/>
                <a:ea typeface="宋体" pitchFamily="2" charset="-122"/>
              </a:rPr>
              <a:t>。 </a:t>
            </a:r>
          </a:p>
        </p:txBody>
      </p:sp>
      <mc:AlternateContent xmlns:mc="http://schemas.openxmlformats.org/markup-compatibility/2006" xmlns:a14="http://schemas.microsoft.com/office/drawing/2010/main">
        <mc:Choice Requires="a14">
          <p:sp>
            <p:nvSpPr>
              <p:cNvPr id="32777" name="Rectangle 9"/>
              <p:cNvSpPr>
                <a:spLocks noChangeArrowheads="1"/>
              </p:cNvSpPr>
              <p:nvPr/>
            </p:nvSpPr>
            <p:spPr bwMode="auto">
              <a:xfrm>
                <a:off x="3162300" y="4319589"/>
                <a:ext cx="5226124" cy="202722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r>
                  <a:rPr kumimoji="1" lang="zh-CN" altLang="en-US" sz="2400" dirty="0" smtClean="0">
                    <a:latin typeface="Times New Roman" pitchFamily="18" charset="0"/>
                    <a:ea typeface="宋体" pitchFamily="2" charset="-122"/>
                  </a:rPr>
                  <a:t>即当</a:t>
                </a:r>
                <a14:m>
                  <m:oMath xmlns:m="http://schemas.openxmlformats.org/officeDocument/2006/math">
                    <m:sSub>
                      <m:sSubPr>
                        <m:ctrlPr>
                          <a:rPr kumimoji="1" lang="en-US" altLang="zh-CN" sz="2400" i="1" smtClean="0">
                            <a:latin typeface="Cambria Math"/>
                            <a:ea typeface="宋体" pitchFamily="2" charset="-122"/>
                          </a:rPr>
                        </m:ctrlPr>
                      </m:sSubPr>
                      <m:e>
                        <m:r>
                          <a:rPr kumimoji="1" lang="en-US" altLang="zh-CN" sz="2400" b="0" i="1" smtClean="0">
                            <a:latin typeface="Cambria Math"/>
                            <a:ea typeface="宋体" pitchFamily="2" charset="-122"/>
                          </a:rPr>
                          <m:t>𝑣</m:t>
                        </m:r>
                      </m:e>
                      <m:sub>
                        <m:r>
                          <a:rPr kumimoji="1" lang="en-US" altLang="zh-CN" sz="2400" b="0" i="1" smtClean="0">
                            <a:latin typeface="Cambria Math"/>
                            <a:ea typeface="宋体" pitchFamily="2" charset="-122"/>
                          </a:rPr>
                          <m:t>𝑘</m:t>
                        </m:r>
                      </m:sub>
                    </m:sSub>
                  </m:oMath>
                </a14:m>
                <a:r>
                  <a:rPr kumimoji="1" lang="zh-CN" altLang="en-US" sz="2400" dirty="0">
                    <a:latin typeface="Times New Roman" pitchFamily="18" charset="0"/>
                    <a:ea typeface="宋体" pitchFamily="2" charset="-122"/>
                  </a:rPr>
                  <a:t>被插入任何两点间的最短路径时，被记录</a:t>
                </a:r>
                <a14:m>
                  <m:oMath xmlns:m="http://schemas.openxmlformats.org/officeDocument/2006/math">
                    <m:sSup>
                      <m:sSupPr>
                        <m:ctrlPr>
                          <a:rPr kumimoji="1" lang="en-US" altLang="zh-CN" sz="2400" i="1" smtClean="0">
                            <a:latin typeface="Cambria Math"/>
                            <a:ea typeface="宋体" pitchFamily="2" charset="-122"/>
                          </a:rPr>
                        </m:ctrlPr>
                      </m:sSupPr>
                      <m:e>
                        <m:r>
                          <a:rPr kumimoji="1" lang="en-US" altLang="zh-CN" sz="2400" b="0" i="1" smtClean="0">
                            <a:latin typeface="Cambria Math"/>
                            <a:ea typeface="宋体" pitchFamily="2" charset="-122"/>
                          </a:rPr>
                          <m:t>𝑅</m:t>
                        </m:r>
                      </m:e>
                      <m:sup>
                        <m:r>
                          <a:rPr kumimoji="1" lang="en-US" altLang="zh-CN" sz="2400" b="0" i="1" smtClean="0">
                            <a:latin typeface="Cambria Math"/>
                            <a:ea typeface="宋体" pitchFamily="2" charset="-122"/>
                          </a:rPr>
                          <m:t>(</m:t>
                        </m:r>
                        <m:r>
                          <a:rPr kumimoji="1" lang="en-US" altLang="zh-CN" sz="2400" b="0" i="1" smtClean="0">
                            <a:latin typeface="Cambria Math"/>
                            <a:ea typeface="宋体" pitchFamily="2" charset="-122"/>
                          </a:rPr>
                          <m:t>𝑘</m:t>
                        </m:r>
                        <m:r>
                          <a:rPr kumimoji="1" lang="en-US" altLang="zh-CN" sz="2400" b="0" i="1" smtClean="0">
                            <a:latin typeface="Cambria Math"/>
                            <a:ea typeface="宋体" pitchFamily="2" charset="-122"/>
                          </a:rPr>
                          <m:t>)</m:t>
                        </m:r>
                      </m:sup>
                    </m:sSup>
                  </m:oMath>
                </a14:m>
                <a:r>
                  <a:rPr kumimoji="1" lang="zh-CN" altLang="en-US" sz="2400" dirty="0">
                    <a:latin typeface="Times New Roman" pitchFamily="18" charset="0"/>
                    <a:ea typeface="宋体" pitchFamily="2" charset="-122"/>
                  </a:rPr>
                  <a:t>中，依次求</a:t>
                </a:r>
                <a14:m>
                  <m:oMath xmlns:m="http://schemas.openxmlformats.org/officeDocument/2006/math">
                    <m:sSup>
                      <m:sSupPr>
                        <m:ctrlPr>
                          <a:rPr kumimoji="1" lang="en-US" altLang="zh-CN" sz="2400" i="1">
                            <a:latin typeface="Cambria Math"/>
                            <a:ea typeface="宋体" pitchFamily="2" charset="-122"/>
                          </a:rPr>
                        </m:ctrlPr>
                      </m:sSupPr>
                      <m:e>
                        <m:r>
                          <a:rPr kumimoji="1" lang="en-US" altLang="zh-CN" sz="2400" b="0" i="1" smtClean="0">
                            <a:latin typeface="Cambria Math"/>
                            <a:ea typeface="宋体" pitchFamily="2" charset="-122"/>
                          </a:rPr>
                          <m:t>𝐷</m:t>
                        </m:r>
                      </m:e>
                      <m:sup>
                        <m:r>
                          <a:rPr kumimoji="1" lang="en-US" altLang="zh-CN" sz="2400" i="1">
                            <a:latin typeface="Cambria Math"/>
                            <a:ea typeface="宋体" pitchFamily="2" charset="-122"/>
                          </a:rPr>
                          <m:t>(</m:t>
                        </m:r>
                        <m:r>
                          <a:rPr kumimoji="1" lang="en-US" altLang="zh-CN" sz="2400" b="0" i="1" smtClean="0">
                            <a:latin typeface="Cambria Math"/>
                            <a:ea typeface="宋体" pitchFamily="2" charset="-122"/>
                          </a:rPr>
                          <m:t>𝑛</m:t>
                        </m:r>
                        <m:r>
                          <a:rPr kumimoji="1" lang="en-US" altLang="zh-CN" sz="2400" i="1">
                            <a:latin typeface="Cambria Math"/>
                            <a:ea typeface="宋体" pitchFamily="2" charset="-122"/>
                          </a:rPr>
                          <m:t>)</m:t>
                        </m:r>
                      </m:sup>
                    </m:sSup>
                  </m:oMath>
                </a14:m>
                <a:r>
                  <a:rPr kumimoji="1" lang="zh-CN" altLang="en-US" sz="2400" dirty="0">
                    <a:latin typeface="Times New Roman" pitchFamily="18" charset="0"/>
                    <a:ea typeface="宋体" pitchFamily="2" charset="-122"/>
                  </a:rPr>
                  <a:t>时</a:t>
                </a:r>
                <a:r>
                  <a:rPr kumimoji="1" lang="zh-CN" altLang="en-US" sz="2400" dirty="0" smtClean="0">
                    <a:latin typeface="Times New Roman" pitchFamily="18" charset="0"/>
                    <a:ea typeface="宋体" pitchFamily="2" charset="-122"/>
                  </a:rPr>
                  <a:t>求得</a:t>
                </a:r>
                <a14:m>
                  <m:oMath xmlns:m="http://schemas.openxmlformats.org/officeDocument/2006/math">
                    <m:sSup>
                      <m:sSupPr>
                        <m:ctrlPr>
                          <a:rPr kumimoji="1" lang="en-US" altLang="zh-CN" sz="2400" i="1">
                            <a:latin typeface="Cambria Math"/>
                            <a:ea typeface="宋体" pitchFamily="2" charset="-122"/>
                          </a:rPr>
                        </m:ctrlPr>
                      </m:sSupPr>
                      <m:e>
                        <m:r>
                          <a:rPr kumimoji="1" lang="en-US" altLang="zh-CN" sz="2400" i="1">
                            <a:latin typeface="Cambria Math"/>
                            <a:ea typeface="宋体" pitchFamily="2" charset="-122"/>
                          </a:rPr>
                          <m:t>𝑅</m:t>
                        </m:r>
                      </m:e>
                      <m:sup>
                        <m:r>
                          <a:rPr kumimoji="1" lang="en-US" altLang="zh-CN" sz="2400" i="1">
                            <a:latin typeface="Cambria Math"/>
                            <a:ea typeface="宋体" pitchFamily="2" charset="-122"/>
                          </a:rPr>
                          <m:t>(</m:t>
                        </m:r>
                        <m:r>
                          <a:rPr kumimoji="1" lang="en-US" altLang="zh-CN" sz="2400" b="0" i="1" smtClean="0">
                            <a:latin typeface="Cambria Math"/>
                            <a:ea typeface="宋体" pitchFamily="2" charset="-122"/>
                          </a:rPr>
                          <m:t>𝑛</m:t>
                        </m:r>
                        <m:r>
                          <a:rPr kumimoji="1" lang="en-US" altLang="zh-CN" sz="2400" i="1">
                            <a:latin typeface="Cambria Math"/>
                            <a:ea typeface="宋体" pitchFamily="2" charset="-122"/>
                          </a:rPr>
                          <m:t>)</m:t>
                        </m:r>
                      </m:sup>
                    </m:sSup>
                    <m:r>
                      <a:rPr kumimoji="1" lang="en-US" altLang="zh-CN" sz="2400" i="1">
                        <a:latin typeface="Cambria Math"/>
                        <a:ea typeface="宋体" pitchFamily="2" charset="-122"/>
                      </a:rPr>
                      <m:t> </m:t>
                    </m:r>
                  </m:oMath>
                </a14:m>
                <a:r>
                  <a:rPr kumimoji="1" lang="zh-CN" altLang="en-US" sz="2400" dirty="0" smtClean="0">
                    <a:latin typeface="Times New Roman" pitchFamily="18" charset="0"/>
                    <a:ea typeface="宋体" pitchFamily="2" charset="-122"/>
                  </a:rPr>
                  <a:t>，</a:t>
                </a:r>
                <a:r>
                  <a:rPr kumimoji="1" lang="zh-CN" altLang="en-US" sz="2400" dirty="0">
                    <a:latin typeface="Times New Roman" pitchFamily="18" charset="0"/>
                    <a:ea typeface="宋体" pitchFamily="2" charset="-122"/>
                  </a:rPr>
                  <a:t>可由</a:t>
                </a:r>
                <a14:m>
                  <m:oMath xmlns:m="http://schemas.openxmlformats.org/officeDocument/2006/math">
                    <m:sSup>
                      <m:sSupPr>
                        <m:ctrlPr>
                          <a:rPr kumimoji="1" lang="en-US" altLang="zh-CN" sz="2400" i="1">
                            <a:latin typeface="Cambria Math"/>
                            <a:ea typeface="宋体" pitchFamily="2" charset="-122"/>
                          </a:rPr>
                        </m:ctrlPr>
                      </m:sSupPr>
                      <m:e>
                        <m:r>
                          <a:rPr kumimoji="1" lang="en-US" altLang="zh-CN" sz="2400" i="1">
                            <a:latin typeface="Cambria Math"/>
                            <a:ea typeface="宋体" pitchFamily="2" charset="-122"/>
                          </a:rPr>
                          <m:t>𝑅</m:t>
                        </m:r>
                      </m:e>
                      <m:sup>
                        <m:r>
                          <a:rPr kumimoji="1" lang="en-US" altLang="zh-CN" sz="2400" i="1">
                            <a:latin typeface="Cambria Math"/>
                            <a:ea typeface="宋体" pitchFamily="2" charset="-122"/>
                          </a:rPr>
                          <m:t>(</m:t>
                        </m:r>
                        <m:r>
                          <a:rPr kumimoji="1" lang="en-US" altLang="zh-CN" sz="2400" b="0" i="1" smtClean="0">
                            <a:latin typeface="Cambria Math"/>
                            <a:ea typeface="宋体" pitchFamily="2" charset="-122"/>
                          </a:rPr>
                          <m:t>𝑛</m:t>
                        </m:r>
                        <m:r>
                          <a:rPr kumimoji="1" lang="en-US" altLang="zh-CN" sz="2400" i="1">
                            <a:latin typeface="Cambria Math"/>
                            <a:ea typeface="宋体" pitchFamily="2" charset="-122"/>
                          </a:rPr>
                          <m:t>)</m:t>
                        </m:r>
                      </m:sup>
                    </m:sSup>
                  </m:oMath>
                </a14:m>
                <a:r>
                  <a:rPr kumimoji="1" lang="zh-CN" altLang="en-US" sz="2400" dirty="0">
                    <a:latin typeface="Times New Roman" pitchFamily="18" charset="0"/>
                    <a:ea typeface="宋体" pitchFamily="2" charset="-122"/>
                  </a:rPr>
                  <a:t> 来查找任何点对之间最短路的路径。</a:t>
                </a:r>
              </a:p>
              <a:p>
                <a:pPr eaLnBrk="0" hangingPunct="0"/>
                <a:endParaRPr kumimoji="1" lang="en-US" altLang="zh-CN" sz="2400" dirty="0">
                  <a:latin typeface="Times New Roman" pitchFamily="18" charset="0"/>
                  <a:ea typeface="宋体" pitchFamily="2" charset="-122"/>
                </a:endParaRPr>
              </a:p>
            </p:txBody>
          </p:sp>
        </mc:Choice>
        <mc:Fallback xmlns="">
          <p:sp>
            <p:nvSpPr>
              <p:cNvPr id="32777" name="Rectangle 9"/>
              <p:cNvSpPr>
                <a:spLocks noRot="1" noChangeAspect="1" noMove="1" noResize="1" noEditPoints="1" noAdjustHandles="1" noChangeArrowheads="1" noChangeShapeType="1" noTextEdit="1"/>
              </p:cNvSpPr>
              <p:nvPr/>
            </p:nvSpPr>
            <p:spPr bwMode="auto">
              <a:xfrm>
                <a:off x="3162300" y="4319589"/>
                <a:ext cx="5226124" cy="2027222"/>
              </a:xfrm>
              <a:prstGeom prst="rect">
                <a:avLst/>
              </a:prstGeom>
              <a:blipFill rotWithShape="1">
                <a:blip r:embed="rId14"/>
                <a:stretch>
                  <a:fillRect l="-1867" t="-331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32780" name="Rectangle 12"/>
          <p:cNvSpPr>
            <a:spLocks noChangeArrowheads="1"/>
          </p:cNvSpPr>
          <p:nvPr/>
        </p:nvSpPr>
        <p:spPr bwMode="auto">
          <a:xfrm>
            <a:off x="7848600" y="5943600"/>
            <a:ext cx="1295400" cy="466725"/>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latin typeface="Times New Roman" pitchFamily="18" charset="0"/>
                <a:ea typeface="宋体" pitchFamily="2" charset="-122"/>
                <a:hlinkClick r:id="rId15" action="ppaction://hlinksldjump"/>
              </a:rPr>
              <a:t>返回</a:t>
            </a:r>
            <a:endParaRPr kumimoji="1" lang="zh-CN" altLang="en-US" sz="2400" b="1">
              <a:latin typeface="Times New Roman" pitchFamily="18" charset="0"/>
              <a:ea typeface="宋体" pitchFamily="2" charset="-122"/>
            </a:endParaRPr>
          </a:p>
        </p:txBody>
      </p:sp>
      <p:sp>
        <p:nvSpPr>
          <p:cNvPr id="2" name="页脚占位符 1"/>
          <p:cNvSpPr>
            <a:spLocks noGrp="1"/>
          </p:cNvSpPr>
          <p:nvPr>
            <p:ph type="ftr" sz="quarter" idx="11"/>
          </p:nvPr>
        </p:nvSpPr>
        <p:spPr/>
        <p:txBody>
          <a:bodyPr/>
          <a:lstStyle/>
          <a:p>
            <a:r>
              <a:rPr lang="zh-CN" altLang="en-US" smtClean="0"/>
              <a:t>重庆邮电大学                      理学院           </a:t>
            </a:r>
            <a:endParaRPr lang="zh-CN" altLang="en-US"/>
          </a:p>
        </p:txBody>
      </p:sp>
      <p:sp>
        <p:nvSpPr>
          <p:cNvPr id="3" name="灯片编号占位符 2"/>
          <p:cNvSpPr>
            <a:spLocks noGrp="1"/>
          </p:cNvSpPr>
          <p:nvPr>
            <p:ph type="sldNum" sz="quarter" idx="12"/>
          </p:nvPr>
        </p:nvSpPr>
        <p:spPr/>
        <p:txBody>
          <a:bodyPr/>
          <a:lstStyle/>
          <a:p>
            <a:fld id="{0C913308-F349-4B6D-A68A-DD1791B4A57B}" type="slidenum">
              <a:rPr lang="zh-CN" altLang="en-US" smtClean="0"/>
              <a:t>34</a:t>
            </a:fld>
            <a:endParaRPr lang="zh-CN" altLang="en-US"/>
          </a:p>
        </p:txBody>
      </p:sp>
      <p:sp>
        <p:nvSpPr>
          <p:cNvPr id="4" name="日期占位符 3"/>
          <p:cNvSpPr>
            <a:spLocks noGrp="1"/>
          </p:cNvSpPr>
          <p:nvPr>
            <p:ph type="dt" sz="half" idx="10"/>
          </p:nvPr>
        </p:nvSpPr>
        <p:spPr/>
        <p:txBody>
          <a:bodyPr/>
          <a:lstStyle/>
          <a:p>
            <a:fld id="{2D371F80-E347-41BD-836F-D9939C0B3F29}" type="datetime3">
              <a:rPr lang="zh-CN" altLang="en-US" smtClean="0"/>
              <a:t>2016年7月13日星期三</a:t>
            </a:fld>
            <a:endParaRPr lang="zh-CN" altLang="en-US"/>
          </a:p>
        </p:txBody>
      </p:sp>
    </p:spTree>
    <p:extLst>
      <p:ext uri="{BB962C8B-B14F-4D97-AF65-F5344CB8AC3E}">
        <p14:creationId xmlns:p14="http://schemas.microsoft.com/office/powerpoint/2010/main" val="58056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777"/>
                                        </p:tgtEl>
                                        <p:attrNameLst>
                                          <p:attrName>style.visibility</p:attrName>
                                        </p:attrNameLst>
                                      </p:cBhvr>
                                      <p:to>
                                        <p:strVal val="visible"/>
                                      </p:to>
                                    </p:set>
                                    <p:anim calcmode="lin" valueType="num">
                                      <p:cBhvr additive="base">
                                        <p:cTn id="7" dur="500" fill="hold"/>
                                        <p:tgtEl>
                                          <p:spTgt spid="32777"/>
                                        </p:tgtEl>
                                        <p:attrNameLst>
                                          <p:attrName>ppt_x</p:attrName>
                                        </p:attrNameLst>
                                      </p:cBhvr>
                                      <p:tavLst>
                                        <p:tav tm="0">
                                          <p:val>
                                            <p:strVal val="#ppt_x"/>
                                          </p:val>
                                        </p:tav>
                                        <p:tav tm="100000">
                                          <p:val>
                                            <p:strVal val="#ppt_x"/>
                                          </p:val>
                                        </p:tav>
                                      </p:tavLst>
                                    </p:anim>
                                    <p:anim calcmode="lin" valueType="num">
                                      <p:cBhvr additive="base">
                                        <p:cTn id="8" dur="500" fill="hold"/>
                                        <p:tgtEl>
                                          <p:spTgt spid="327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794" name="Group 2"/>
          <p:cNvGrpSpPr>
            <a:grpSpLocks/>
          </p:cNvGrpSpPr>
          <p:nvPr/>
        </p:nvGrpSpPr>
        <p:grpSpPr bwMode="auto">
          <a:xfrm>
            <a:off x="684213" y="4652963"/>
            <a:ext cx="8001000" cy="990600"/>
            <a:chOff x="432" y="2928"/>
            <a:chExt cx="5040" cy="624"/>
          </a:xfrm>
        </p:grpSpPr>
        <p:sp>
          <p:nvSpPr>
            <p:cNvPr id="33795" name="Oval 3"/>
            <p:cNvSpPr>
              <a:spLocks noChangeArrowheads="1"/>
            </p:cNvSpPr>
            <p:nvPr/>
          </p:nvSpPr>
          <p:spPr bwMode="auto">
            <a:xfrm>
              <a:off x="528" y="2928"/>
              <a:ext cx="96" cy="96"/>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华文楷体" panose="02010600040101010101" pitchFamily="2" charset="-122"/>
                <a:ea typeface="华文楷体" panose="02010600040101010101" pitchFamily="2" charset="-122"/>
              </a:endParaRPr>
            </a:p>
          </p:txBody>
        </p:sp>
        <p:sp>
          <p:nvSpPr>
            <p:cNvPr id="33796" name="Oval 4"/>
            <p:cNvSpPr>
              <a:spLocks noChangeArrowheads="1"/>
            </p:cNvSpPr>
            <p:nvPr/>
          </p:nvSpPr>
          <p:spPr bwMode="auto">
            <a:xfrm>
              <a:off x="5376" y="2928"/>
              <a:ext cx="96" cy="96"/>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华文楷体" panose="02010600040101010101" pitchFamily="2" charset="-122"/>
                <a:ea typeface="华文楷体" panose="02010600040101010101" pitchFamily="2" charset="-122"/>
              </a:endParaRPr>
            </a:p>
          </p:txBody>
        </p:sp>
        <p:sp>
          <p:nvSpPr>
            <p:cNvPr id="33797" name="Line 5"/>
            <p:cNvSpPr>
              <a:spLocks noChangeShapeType="1"/>
            </p:cNvSpPr>
            <p:nvPr/>
          </p:nvSpPr>
          <p:spPr bwMode="auto">
            <a:xfrm>
              <a:off x="576" y="2976"/>
              <a:ext cx="4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华文楷体" panose="02010600040101010101" pitchFamily="2" charset="-122"/>
                <a:ea typeface="华文楷体" panose="02010600040101010101" pitchFamily="2" charset="-122"/>
              </a:endParaRPr>
            </a:p>
          </p:txBody>
        </p:sp>
        <p:sp>
          <p:nvSpPr>
            <p:cNvPr id="33798" name="Text Box 6"/>
            <p:cNvSpPr txBox="1">
              <a:spLocks noChangeArrowheads="1"/>
            </p:cNvSpPr>
            <p:nvPr/>
          </p:nvSpPr>
          <p:spPr bwMode="auto">
            <a:xfrm>
              <a:off x="432" y="321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pl-PL" altLang="zh-CN" sz="2400" i="1">
                  <a:latin typeface="华文楷体" panose="02010600040101010101" pitchFamily="2" charset="-122"/>
                  <a:ea typeface="华文楷体" panose="02010600040101010101" pitchFamily="2" charset="-122"/>
                </a:rPr>
                <a:t>i</a:t>
              </a:r>
              <a:r>
                <a:rPr kumimoji="1" lang="pl-PL" altLang="zh-CN" sz="2400">
                  <a:latin typeface="华文楷体" panose="02010600040101010101" pitchFamily="2" charset="-122"/>
                  <a:ea typeface="华文楷体" panose="02010600040101010101" pitchFamily="2" charset="-122"/>
                </a:rPr>
                <a:t> </a:t>
              </a:r>
              <a:endParaRPr kumimoji="1" lang="en-US" altLang="zh-CN" sz="2400">
                <a:latin typeface="华文楷体" panose="02010600040101010101" pitchFamily="2" charset="-122"/>
                <a:ea typeface="华文楷体" panose="02010600040101010101" pitchFamily="2" charset="-122"/>
              </a:endParaRPr>
            </a:p>
          </p:txBody>
        </p:sp>
        <p:sp>
          <p:nvSpPr>
            <p:cNvPr id="33799" name="Text Box 7"/>
            <p:cNvSpPr txBox="1">
              <a:spLocks noChangeArrowheads="1"/>
            </p:cNvSpPr>
            <p:nvPr/>
          </p:nvSpPr>
          <p:spPr bwMode="auto">
            <a:xfrm>
              <a:off x="5232" y="3264"/>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华文楷体" panose="02010600040101010101" pitchFamily="2" charset="-122"/>
                  <a:ea typeface="华文楷体" panose="02010600040101010101" pitchFamily="2" charset="-122"/>
                </a:rPr>
                <a:t>j</a:t>
              </a:r>
            </a:p>
          </p:txBody>
        </p:sp>
      </p:grpSp>
      <p:sp>
        <p:nvSpPr>
          <p:cNvPr id="33800" name="Rectangle 8"/>
          <p:cNvSpPr>
            <a:spLocks noChangeArrowheads="1"/>
          </p:cNvSpPr>
          <p:nvPr/>
        </p:nvSpPr>
        <p:spPr bwMode="auto">
          <a:xfrm>
            <a:off x="1116013" y="260350"/>
            <a:ext cx="74882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3200" b="1" dirty="0">
                <a:latin typeface="华文楷体" panose="02010600040101010101" pitchFamily="2" charset="-122"/>
                <a:ea typeface="华文楷体" panose="02010600040101010101" pitchFamily="2" charset="-122"/>
              </a:rPr>
              <a:t>算法原理</a:t>
            </a:r>
            <a:r>
              <a:rPr kumimoji="1" lang="en-US" altLang="zh-CN" sz="3200" b="1" dirty="0" smtClean="0">
                <a:latin typeface="华文楷体" panose="02010600040101010101" pitchFamily="2" charset="-122"/>
                <a:ea typeface="华文楷体" panose="02010600040101010101" pitchFamily="2" charset="-122"/>
              </a:rPr>
              <a:t>——</a:t>
            </a:r>
            <a:r>
              <a:rPr kumimoji="1" lang="zh-CN" altLang="en-US" sz="3200" b="1" dirty="0" smtClean="0">
                <a:latin typeface="华文楷体" panose="02010600040101010101" pitchFamily="2" charset="-122"/>
                <a:ea typeface="华文楷体" panose="02010600040101010101" pitchFamily="2" charset="-122"/>
              </a:rPr>
              <a:t>查找</a:t>
            </a:r>
            <a:r>
              <a:rPr kumimoji="1" lang="zh-CN" altLang="en-US" sz="3200" b="1" dirty="0">
                <a:latin typeface="华文楷体" panose="02010600040101010101" pitchFamily="2" charset="-122"/>
                <a:ea typeface="华文楷体" panose="02010600040101010101" pitchFamily="2" charset="-122"/>
              </a:rPr>
              <a:t>最短路路径的方法</a:t>
            </a:r>
          </a:p>
        </p:txBody>
      </p:sp>
      <p:graphicFrame>
        <p:nvGraphicFramePr>
          <p:cNvPr id="33801" name="Object 9"/>
          <p:cNvGraphicFramePr>
            <a:graphicFrameLocks noChangeAspect="1"/>
          </p:cNvGraphicFramePr>
          <p:nvPr>
            <p:extLst>
              <p:ext uri="{D42A27DB-BD31-4B8C-83A1-F6EECF244321}">
                <p14:modId xmlns:p14="http://schemas.microsoft.com/office/powerpoint/2010/main" val="3770619489"/>
              </p:ext>
            </p:extLst>
          </p:nvPr>
        </p:nvGraphicFramePr>
        <p:xfrm>
          <a:off x="1058863" y="1058863"/>
          <a:ext cx="7491412" cy="496887"/>
        </p:xfrm>
        <a:graphic>
          <a:graphicData uri="http://schemas.openxmlformats.org/presentationml/2006/ole">
            <mc:AlternateContent xmlns:mc="http://schemas.openxmlformats.org/markup-compatibility/2006">
              <mc:Choice xmlns:v="urn:schemas-microsoft-com:vml" Requires="v">
                <p:oleObj spid="_x0000_s25893" name="Document" r:id="rId4" imgW="3785436" imgH="257409" progId="Word.Document.8">
                  <p:embed/>
                </p:oleObj>
              </mc:Choice>
              <mc:Fallback>
                <p:oleObj name="Document" r:id="rId4" imgW="3785436" imgH="257409" progId="Word.Document.8">
                  <p:embed/>
                  <p:pic>
                    <p:nvPicPr>
                      <p:cNvPr id="0" name=""/>
                      <p:cNvPicPr>
                        <a:picLocks noChangeAspect="1" noChangeArrowheads="1"/>
                      </p:cNvPicPr>
                      <p:nvPr/>
                    </p:nvPicPr>
                    <p:blipFill>
                      <a:blip r:embed="rId5"/>
                      <a:srcRect/>
                      <a:stretch>
                        <a:fillRect/>
                      </a:stretch>
                    </p:blipFill>
                    <p:spPr bwMode="auto">
                      <a:xfrm>
                        <a:off x="1058863" y="1058863"/>
                        <a:ext cx="7491412"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802" name="Object 10"/>
          <p:cNvGraphicFramePr>
            <a:graphicFrameLocks noChangeAspect="1"/>
          </p:cNvGraphicFramePr>
          <p:nvPr>
            <p:extLst>
              <p:ext uri="{D42A27DB-BD31-4B8C-83A1-F6EECF244321}">
                <p14:modId xmlns:p14="http://schemas.microsoft.com/office/powerpoint/2010/main" val="3321491928"/>
              </p:ext>
            </p:extLst>
          </p:nvPr>
        </p:nvGraphicFramePr>
        <p:xfrm>
          <a:off x="463550" y="1682750"/>
          <a:ext cx="8509000" cy="1352550"/>
        </p:xfrm>
        <a:graphic>
          <a:graphicData uri="http://schemas.openxmlformats.org/presentationml/2006/ole">
            <mc:AlternateContent xmlns:mc="http://schemas.openxmlformats.org/markup-compatibility/2006">
              <mc:Choice xmlns:v="urn:schemas-microsoft-com:vml" Requires="v">
                <p:oleObj spid="_x0000_s25894" name="Document" r:id="rId6" imgW="4295385" imgH="683539" progId="Word.Document.8">
                  <p:embed/>
                </p:oleObj>
              </mc:Choice>
              <mc:Fallback>
                <p:oleObj name="Document" r:id="rId6" imgW="4295385" imgH="683539" progId="Word.Document.8">
                  <p:embed/>
                  <p:pic>
                    <p:nvPicPr>
                      <p:cNvPr id="0" name=""/>
                      <p:cNvPicPr>
                        <a:picLocks noChangeAspect="1" noChangeArrowheads="1"/>
                      </p:cNvPicPr>
                      <p:nvPr/>
                    </p:nvPicPr>
                    <p:blipFill>
                      <a:blip r:embed="rId7"/>
                      <a:srcRect/>
                      <a:stretch>
                        <a:fillRect/>
                      </a:stretch>
                    </p:blipFill>
                    <p:spPr bwMode="auto">
                      <a:xfrm>
                        <a:off x="463550" y="1682750"/>
                        <a:ext cx="8509000" cy="135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803" name="Oval 11"/>
          <p:cNvSpPr>
            <a:spLocks noChangeArrowheads="1"/>
          </p:cNvSpPr>
          <p:nvPr/>
        </p:nvSpPr>
        <p:spPr bwMode="auto">
          <a:xfrm>
            <a:off x="7315200" y="4648200"/>
            <a:ext cx="152400" cy="1524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华文楷体" panose="02010600040101010101" pitchFamily="2" charset="-122"/>
              <a:ea typeface="华文楷体" panose="02010600040101010101" pitchFamily="2" charset="-122"/>
            </a:endParaRPr>
          </a:p>
        </p:txBody>
      </p:sp>
      <p:sp>
        <p:nvSpPr>
          <p:cNvPr id="33804" name="Oval 12"/>
          <p:cNvSpPr>
            <a:spLocks noChangeArrowheads="1"/>
          </p:cNvSpPr>
          <p:nvPr/>
        </p:nvSpPr>
        <p:spPr bwMode="auto">
          <a:xfrm>
            <a:off x="3886200" y="4648200"/>
            <a:ext cx="152400" cy="1524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华文楷体" panose="02010600040101010101" pitchFamily="2" charset="-122"/>
              <a:ea typeface="华文楷体" panose="02010600040101010101" pitchFamily="2" charset="-122"/>
            </a:endParaRPr>
          </a:p>
        </p:txBody>
      </p:sp>
      <p:sp>
        <p:nvSpPr>
          <p:cNvPr id="33805" name="Oval 13"/>
          <p:cNvSpPr>
            <a:spLocks noChangeArrowheads="1"/>
          </p:cNvSpPr>
          <p:nvPr/>
        </p:nvSpPr>
        <p:spPr bwMode="auto">
          <a:xfrm>
            <a:off x="2971800" y="4648200"/>
            <a:ext cx="152400" cy="1524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华文楷体" panose="02010600040101010101" pitchFamily="2" charset="-122"/>
              <a:ea typeface="华文楷体" panose="02010600040101010101" pitchFamily="2" charset="-122"/>
            </a:endParaRPr>
          </a:p>
        </p:txBody>
      </p:sp>
      <p:sp>
        <p:nvSpPr>
          <p:cNvPr id="33806" name="Oval 14"/>
          <p:cNvSpPr>
            <a:spLocks noChangeArrowheads="1"/>
          </p:cNvSpPr>
          <p:nvPr/>
        </p:nvSpPr>
        <p:spPr bwMode="auto">
          <a:xfrm>
            <a:off x="1981200" y="4648200"/>
            <a:ext cx="152400" cy="1524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华文楷体" panose="02010600040101010101" pitchFamily="2" charset="-122"/>
              <a:ea typeface="华文楷体" panose="02010600040101010101" pitchFamily="2" charset="-122"/>
            </a:endParaRPr>
          </a:p>
        </p:txBody>
      </p:sp>
      <p:sp>
        <p:nvSpPr>
          <p:cNvPr id="33807" name="Oval 15"/>
          <p:cNvSpPr>
            <a:spLocks noChangeArrowheads="1"/>
          </p:cNvSpPr>
          <p:nvPr/>
        </p:nvSpPr>
        <p:spPr bwMode="auto">
          <a:xfrm>
            <a:off x="4572000" y="4648200"/>
            <a:ext cx="152400" cy="1524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华文楷体" panose="02010600040101010101" pitchFamily="2" charset="-122"/>
              <a:ea typeface="华文楷体" panose="02010600040101010101" pitchFamily="2" charset="-122"/>
            </a:endParaRPr>
          </a:p>
        </p:txBody>
      </p:sp>
      <p:sp>
        <p:nvSpPr>
          <p:cNvPr id="33808" name="Oval 16"/>
          <p:cNvSpPr>
            <a:spLocks noChangeArrowheads="1"/>
          </p:cNvSpPr>
          <p:nvPr/>
        </p:nvSpPr>
        <p:spPr bwMode="auto">
          <a:xfrm>
            <a:off x="5486400" y="4648200"/>
            <a:ext cx="152400" cy="1524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华文楷体" panose="02010600040101010101" pitchFamily="2" charset="-122"/>
              <a:ea typeface="华文楷体" panose="02010600040101010101" pitchFamily="2" charset="-122"/>
            </a:endParaRPr>
          </a:p>
        </p:txBody>
      </p:sp>
      <p:sp>
        <p:nvSpPr>
          <p:cNvPr id="33809" name="Oval 17"/>
          <p:cNvSpPr>
            <a:spLocks noChangeArrowheads="1"/>
          </p:cNvSpPr>
          <p:nvPr/>
        </p:nvSpPr>
        <p:spPr bwMode="auto">
          <a:xfrm>
            <a:off x="6477000" y="4648200"/>
            <a:ext cx="152400" cy="1524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华文楷体" panose="02010600040101010101" pitchFamily="2" charset="-122"/>
              <a:ea typeface="华文楷体" panose="02010600040101010101" pitchFamily="2" charset="-122"/>
            </a:endParaRPr>
          </a:p>
        </p:txBody>
      </p:sp>
      <p:sp>
        <p:nvSpPr>
          <p:cNvPr id="33810" name="Text Box 18"/>
          <p:cNvSpPr txBox="1">
            <a:spLocks noChangeArrowheads="1"/>
          </p:cNvSpPr>
          <p:nvPr/>
        </p:nvSpPr>
        <p:spPr bwMode="auto">
          <a:xfrm>
            <a:off x="1752600" y="49530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华文楷体" panose="02010600040101010101" pitchFamily="2" charset="-122"/>
                <a:ea typeface="华文楷体" panose="02010600040101010101" pitchFamily="2" charset="-122"/>
              </a:rPr>
              <a:t>p</a:t>
            </a:r>
            <a:r>
              <a:rPr kumimoji="1" lang="en-US" altLang="zh-CN" sz="2400" baseline="-25000">
                <a:latin typeface="华文楷体" panose="02010600040101010101" pitchFamily="2" charset="-122"/>
                <a:ea typeface="华文楷体" panose="02010600040101010101" pitchFamily="2" charset="-122"/>
              </a:rPr>
              <a:t>k</a:t>
            </a:r>
            <a:endParaRPr kumimoji="1" lang="en-US" altLang="zh-CN" sz="2400">
              <a:latin typeface="华文楷体" panose="02010600040101010101" pitchFamily="2" charset="-122"/>
              <a:ea typeface="华文楷体" panose="02010600040101010101" pitchFamily="2" charset="-122"/>
            </a:endParaRPr>
          </a:p>
        </p:txBody>
      </p:sp>
      <p:sp>
        <p:nvSpPr>
          <p:cNvPr id="33811" name="Text Box 19"/>
          <p:cNvSpPr txBox="1">
            <a:spLocks noChangeArrowheads="1"/>
          </p:cNvSpPr>
          <p:nvPr/>
        </p:nvSpPr>
        <p:spPr bwMode="auto">
          <a:xfrm>
            <a:off x="3657600" y="4953000"/>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华文楷体" panose="02010600040101010101" pitchFamily="2" charset="-122"/>
                <a:ea typeface="华文楷体" panose="02010600040101010101" pitchFamily="2" charset="-122"/>
              </a:rPr>
              <a:t>p</a:t>
            </a:r>
            <a:r>
              <a:rPr kumimoji="1" lang="en-US" altLang="zh-CN" sz="2400" baseline="-25000">
                <a:latin typeface="华文楷体" panose="02010600040101010101" pitchFamily="2" charset="-122"/>
                <a:ea typeface="华文楷体" panose="02010600040101010101" pitchFamily="2" charset="-122"/>
              </a:rPr>
              <a:t>2</a:t>
            </a:r>
            <a:endParaRPr kumimoji="1" lang="en-US" altLang="zh-CN" sz="2400">
              <a:latin typeface="华文楷体" panose="02010600040101010101" pitchFamily="2" charset="-122"/>
              <a:ea typeface="华文楷体" panose="02010600040101010101" pitchFamily="2" charset="-122"/>
            </a:endParaRPr>
          </a:p>
        </p:txBody>
      </p:sp>
      <p:sp>
        <p:nvSpPr>
          <p:cNvPr id="33812" name="Text Box 20"/>
          <p:cNvSpPr txBox="1">
            <a:spLocks noChangeArrowheads="1"/>
          </p:cNvSpPr>
          <p:nvPr/>
        </p:nvSpPr>
        <p:spPr bwMode="auto">
          <a:xfrm>
            <a:off x="4419600" y="4953000"/>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华文楷体" panose="02010600040101010101" pitchFamily="2" charset="-122"/>
                <a:ea typeface="华文楷体" panose="02010600040101010101" pitchFamily="2" charset="-122"/>
              </a:rPr>
              <a:t>p</a:t>
            </a:r>
            <a:r>
              <a:rPr kumimoji="1" lang="en-US" altLang="zh-CN" sz="2400" baseline="-25000">
                <a:latin typeface="华文楷体" panose="02010600040101010101" pitchFamily="2" charset="-122"/>
                <a:ea typeface="华文楷体" panose="02010600040101010101" pitchFamily="2" charset="-122"/>
              </a:rPr>
              <a:t>1</a:t>
            </a:r>
            <a:endParaRPr kumimoji="1" lang="en-US" altLang="zh-CN" sz="2400">
              <a:latin typeface="华文楷体" panose="02010600040101010101" pitchFamily="2" charset="-122"/>
              <a:ea typeface="华文楷体" panose="02010600040101010101" pitchFamily="2" charset="-122"/>
            </a:endParaRPr>
          </a:p>
        </p:txBody>
      </p:sp>
      <p:sp>
        <p:nvSpPr>
          <p:cNvPr id="33813" name="Text Box 21"/>
          <p:cNvSpPr txBox="1">
            <a:spLocks noChangeArrowheads="1"/>
          </p:cNvSpPr>
          <p:nvPr/>
        </p:nvSpPr>
        <p:spPr bwMode="auto">
          <a:xfrm>
            <a:off x="2819400" y="4953000"/>
            <a:ext cx="60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华文楷体" panose="02010600040101010101" pitchFamily="2" charset="-122"/>
                <a:ea typeface="华文楷体" panose="02010600040101010101" pitchFamily="2" charset="-122"/>
              </a:rPr>
              <a:t>p</a:t>
            </a:r>
            <a:r>
              <a:rPr kumimoji="1" lang="en-US" altLang="zh-CN" sz="2400" baseline="-25000">
                <a:latin typeface="华文楷体" panose="02010600040101010101" pitchFamily="2" charset="-122"/>
                <a:ea typeface="华文楷体" panose="02010600040101010101" pitchFamily="2" charset="-122"/>
              </a:rPr>
              <a:t>3</a:t>
            </a:r>
            <a:endParaRPr kumimoji="1" lang="en-US" altLang="zh-CN" sz="2400">
              <a:latin typeface="华文楷体" panose="02010600040101010101" pitchFamily="2" charset="-122"/>
              <a:ea typeface="华文楷体" panose="02010600040101010101" pitchFamily="2" charset="-122"/>
            </a:endParaRPr>
          </a:p>
        </p:txBody>
      </p:sp>
      <p:sp>
        <p:nvSpPr>
          <p:cNvPr id="33814" name="Text Box 22"/>
          <p:cNvSpPr txBox="1">
            <a:spLocks noChangeArrowheads="1"/>
          </p:cNvSpPr>
          <p:nvPr/>
        </p:nvSpPr>
        <p:spPr bwMode="auto">
          <a:xfrm>
            <a:off x="5334000" y="4953000"/>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华文楷体" panose="02010600040101010101" pitchFamily="2" charset="-122"/>
                <a:ea typeface="华文楷体" panose="02010600040101010101" pitchFamily="2" charset="-122"/>
              </a:rPr>
              <a:t>q</a:t>
            </a:r>
            <a:r>
              <a:rPr kumimoji="1" lang="en-US" altLang="zh-CN" sz="2400" baseline="-25000">
                <a:latin typeface="华文楷体" panose="02010600040101010101" pitchFamily="2" charset="-122"/>
                <a:ea typeface="华文楷体" panose="02010600040101010101" pitchFamily="2" charset="-122"/>
              </a:rPr>
              <a:t>1</a:t>
            </a:r>
            <a:endParaRPr kumimoji="1" lang="en-US" altLang="zh-CN" sz="2400">
              <a:latin typeface="华文楷体" panose="02010600040101010101" pitchFamily="2" charset="-122"/>
              <a:ea typeface="华文楷体" panose="02010600040101010101" pitchFamily="2" charset="-122"/>
            </a:endParaRPr>
          </a:p>
        </p:txBody>
      </p:sp>
      <p:sp>
        <p:nvSpPr>
          <p:cNvPr id="33815" name="Text Box 23"/>
          <p:cNvSpPr txBox="1">
            <a:spLocks noChangeArrowheads="1"/>
          </p:cNvSpPr>
          <p:nvPr/>
        </p:nvSpPr>
        <p:spPr bwMode="auto">
          <a:xfrm>
            <a:off x="6324600" y="4953000"/>
            <a:ext cx="60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华文楷体" panose="02010600040101010101" pitchFamily="2" charset="-122"/>
                <a:ea typeface="华文楷体" panose="02010600040101010101" pitchFamily="2" charset="-122"/>
              </a:rPr>
              <a:t>q</a:t>
            </a:r>
            <a:r>
              <a:rPr kumimoji="1" lang="en-US" altLang="zh-CN" sz="2400" baseline="-25000">
                <a:latin typeface="华文楷体" panose="02010600040101010101" pitchFamily="2" charset="-122"/>
                <a:ea typeface="华文楷体" panose="02010600040101010101" pitchFamily="2" charset="-122"/>
              </a:rPr>
              <a:t>2</a:t>
            </a:r>
            <a:endParaRPr kumimoji="1" lang="en-US" altLang="zh-CN" sz="2400">
              <a:latin typeface="华文楷体" panose="02010600040101010101" pitchFamily="2" charset="-122"/>
              <a:ea typeface="华文楷体" panose="02010600040101010101" pitchFamily="2" charset="-122"/>
            </a:endParaRPr>
          </a:p>
        </p:txBody>
      </p:sp>
      <p:sp>
        <p:nvSpPr>
          <p:cNvPr id="33816" name="Text Box 24"/>
          <p:cNvSpPr txBox="1">
            <a:spLocks noChangeArrowheads="1"/>
          </p:cNvSpPr>
          <p:nvPr/>
        </p:nvSpPr>
        <p:spPr bwMode="auto">
          <a:xfrm>
            <a:off x="7239000" y="5029200"/>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华文楷体" panose="02010600040101010101" pitchFamily="2" charset="-122"/>
                <a:ea typeface="华文楷体" panose="02010600040101010101" pitchFamily="2" charset="-122"/>
              </a:rPr>
              <a:t>q</a:t>
            </a:r>
            <a:r>
              <a:rPr kumimoji="1" lang="en-US" altLang="zh-CN" sz="2400" baseline="-25000">
                <a:latin typeface="华文楷体" panose="02010600040101010101" pitchFamily="2" charset="-122"/>
                <a:ea typeface="华文楷体" panose="02010600040101010101" pitchFamily="2" charset="-122"/>
              </a:rPr>
              <a:t>m</a:t>
            </a:r>
            <a:endParaRPr kumimoji="1" lang="en-US" altLang="zh-CN" sz="2400">
              <a:latin typeface="华文楷体" panose="02010600040101010101" pitchFamily="2" charset="-122"/>
              <a:ea typeface="华文楷体" panose="02010600040101010101" pitchFamily="2" charset="-122"/>
            </a:endParaRPr>
          </a:p>
        </p:txBody>
      </p:sp>
      <p:grpSp>
        <p:nvGrpSpPr>
          <p:cNvPr id="33817" name="Group 25"/>
          <p:cNvGrpSpPr>
            <a:grpSpLocks/>
          </p:cNvGrpSpPr>
          <p:nvPr/>
        </p:nvGrpSpPr>
        <p:grpSpPr bwMode="auto">
          <a:xfrm>
            <a:off x="533400" y="3352802"/>
            <a:ext cx="8431088" cy="830263"/>
            <a:chOff x="336" y="2112"/>
            <a:chExt cx="5760" cy="523"/>
          </a:xfrm>
        </p:grpSpPr>
        <p:sp>
          <p:nvSpPr>
            <p:cNvPr id="33818" name="Rectangle 26"/>
            <p:cNvSpPr>
              <a:spLocks noChangeArrowheads="1"/>
            </p:cNvSpPr>
            <p:nvPr/>
          </p:nvSpPr>
          <p:spPr bwMode="auto">
            <a:xfrm>
              <a:off x="336" y="2112"/>
              <a:ext cx="5760"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dirty="0">
                  <a:latin typeface="Times New Roman" panose="02020603050405020304" pitchFamily="18" charset="0"/>
                  <a:ea typeface="华文楷体" panose="02010600040101010101" pitchFamily="2" charset="-122"/>
                  <a:cs typeface="Times New Roman" panose="02020603050405020304" pitchFamily="18" charset="0"/>
                </a:rPr>
                <a:t>则由点</a:t>
              </a:r>
              <a:r>
                <a:rPr kumimoji="1" lang="en-US" altLang="zh-CN" sz="2400" i="1" dirty="0">
                  <a:latin typeface="Times New Roman" panose="02020603050405020304" pitchFamily="18" charset="0"/>
                  <a:ea typeface="华文楷体" panose="02010600040101010101" pitchFamily="2" charset="-122"/>
                  <a:cs typeface="Times New Roman" panose="02020603050405020304" pitchFamily="18" charset="0"/>
                </a:rPr>
                <a:t>i</a:t>
              </a:r>
              <a:r>
                <a:rPr kumimoji="1" lang="zh-CN" altLang="en-US" sz="2400" dirty="0">
                  <a:latin typeface="Times New Roman" panose="02020603050405020304" pitchFamily="18" charset="0"/>
                  <a:ea typeface="华文楷体" panose="02010600040101010101" pitchFamily="2" charset="-122"/>
                  <a:cs typeface="Times New Roman" panose="02020603050405020304" pitchFamily="18" charset="0"/>
                </a:rPr>
                <a:t>到</a:t>
              </a:r>
              <a:r>
                <a:rPr kumimoji="1" lang="en-US" altLang="zh-CN" sz="2400" i="1" dirty="0">
                  <a:latin typeface="Times New Roman" panose="02020603050405020304" pitchFamily="18" charset="0"/>
                  <a:ea typeface="华文楷体" panose="02010600040101010101" pitchFamily="2" charset="-122"/>
                  <a:cs typeface="Times New Roman" panose="02020603050405020304" pitchFamily="18" charset="0"/>
                </a:rPr>
                <a:t>j</a:t>
              </a:r>
              <a:r>
                <a:rPr kumimoji="1" lang="zh-CN" altLang="en-US" sz="2400" dirty="0">
                  <a:latin typeface="Times New Roman" panose="02020603050405020304" pitchFamily="18" charset="0"/>
                  <a:ea typeface="华文楷体" panose="02010600040101010101" pitchFamily="2" charset="-122"/>
                  <a:cs typeface="Times New Roman" panose="02020603050405020304" pitchFamily="18" charset="0"/>
                </a:rPr>
                <a:t>的</a:t>
              </a:r>
              <a:r>
                <a:rPr kumimoji="1" lang="zh-CN" altLang="en-US" sz="2400" dirty="0">
                  <a:latin typeface="华文楷体" panose="02010600040101010101" pitchFamily="2" charset="-122"/>
                  <a:ea typeface="华文楷体" panose="02010600040101010101" pitchFamily="2" charset="-122"/>
                </a:rPr>
                <a:t>最短路的路径为：</a:t>
              </a:r>
            </a:p>
            <a:p>
              <a:pPr eaLnBrk="0" hangingPunct="0"/>
              <a:endParaRPr kumimoji="1" lang="en-US" altLang="zh-CN" sz="2400" dirty="0">
                <a:latin typeface="华文楷体" panose="02010600040101010101" pitchFamily="2" charset="-122"/>
                <a:ea typeface="华文楷体" panose="02010600040101010101" pitchFamily="2" charset="-122"/>
              </a:endParaRPr>
            </a:p>
          </p:txBody>
        </p:sp>
        <p:graphicFrame>
          <p:nvGraphicFramePr>
            <p:cNvPr id="33819" name="Object 27"/>
            <p:cNvGraphicFramePr>
              <a:graphicFrameLocks noChangeAspect="1"/>
            </p:cNvGraphicFramePr>
            <p:nvPr>
              <p:extLst>
                <p:ext uri="{D42A27DB-BD31-4B8C-83A1-F6EECF244321}">
                  <p14:modId xmlns:p14="http://schemas.microsoft.com/office/powerpoint/2010/main" val="3601842966"/>
                </p:ext>
              </p:extLst>
            </p:nvPr>
          </p:nvGraphicFramePr>
          <p:xfrm>
            <a:off x="3161" y="2160"/>
            <a:ext cx="1937" cy="259"/>
          </p:xfrm>
          <a:graphic>
            <a:graphicData uri="http://schemas.openxmlformats.org/presentationml/2006/ole">
              <mc:AlternateContent xmlns:mc="http://schemas.openxmlformats.org/markup-compatibility/2006">
                <mc:Choice xmlns:v="urn:schemas-microsoft-com:vml" Requires="v">
                  <p:oleObj spid="_x0000_s25895" name="Equation" r:id="rId8" imgW="1777680" imgH="241200" progId="Equation.DSMT4">
                    <p:embed/>
                  </p:oleObj>
                </mc:Choice>
                <mc:Fallback>
                  <p:oleObj name="Equation" r:id="rId8" imgW="1777680" imgH="241200" progId="Equation.DSMT4">
                    <p:embed/>
                    <p:pic>
                      <p:nvPicPr>
                        <p:cNvPr id="0" name=""/>
                        <p:cNvPicPr>
                          <a:picLocks noChangeAspect="1" noChangeArrowheads="1"/>
                        </p:cNvPicPr>
                        <p:nvPr/>
                      </p:nvPicPr>
                      <p:blipFill>
                        <a:blip r:embed="rId9"/>
                        <a:srcRect/>
                        <a:stretch>
                          <a:fillRect/>
                        </a:stretch>
                      </p:blipFill>
                      <p:spPr bwMode="auto">
                        <a:xfrm>
                          <a:off x="3161" y="2160"/>
                          <a:ext cx="1937" cy="2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3820" name="Rectangle 28"/>
          <p:cNvSpPr>
            <a:spLocks noChangeArrowheads="1"/>
          </p:cNvSpPr>
          <p:nvPr/>
        </p:nvSpPr>
        <p:spPr bwMode="auto">
          <a:xfrm>
            <a:off x="7848600" y="5943600"/>
            <a:ext cx="803275" cy="466725"/>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latin typeface="华文楷体" panose="02010600040101010101" pitchFamily="2" charset="-122"/>
                <a:ea typeface="华文楷体" panose="02010600040101010101" pitchFamily="2" charset="-122"/>
                <a:hlinkClick r:id="rId10" action="ppaction://hlinksldjump"/>
              </a:rPr>
              <a:t>返回</a:t>
            </a:r>
            <a:endParaRPr kumimoji="1" lang="zh-CN" altLang="en-US" sz="2400" b="1">
              <a:latin typeface="华文楷体" panose="02010600040101010101" pitchFamily="2" charset="-122"/>
              <a:ea typeface="华文楷体" panose="02010600040101010101" pitchFamily="2" charset="-122"/>
            </a:endParaRPr>
          </a:p>
        </p:txBody>
      </p:sp>
      <p:sp>
        <p:nvSpPr>
          <p:cNvPr id="2" name="页脚占位符 1"/>
          <p:cNvSpPr>
            <a:spLocks noGrp="1"/>
          </p:cNvSpPr>
          <p:nvPr>
            <p:ph type="ftr" sz="quarter" idx="11"/>
          </p:nvPr>
        </p:nvSpPr>
        <p:spPr/>
        <p:txBody>
          <a:bodyPr/>
          <a:lstStyle/>
          <a:p>
            <a:r>
              <a:rPr lang="zh-CN" altLang="en-US" smtClean="0"/>
              <a:t>重庆邮电大学                      理学院           </a:t>
            </a:r>
            <a:endParaRPr lang="zh-CN" altLang="en-US"/>
          </a:p>
        </p:txBody>
      </p:sp>
      <p:sp>
        <p:nvSpPr>
          <p:cNvPr id="3" name="灯片编号占位符 2"/>
          <p:cNvSpPr>
            <a:spLocks noGrp="1"/>
          </p:cNvSpPr>
          <p:nvPr>
            <p:ph type="sldNum" sz="quarter" idx="12"/>
          </p:nvPr>
        </p:nvSpPr>
        <p:spPr/>
        <p:txBody>
          <a:bodyPr/>
          <a:lstStyle/>
          <a:p>
            <a:fld id="{0C913308-F349-4B6D-A68A-DD1791B4A57B}" type="slidenum">
              <a:rPr lang="zh-CN" altLang="en-US" smtClean="0"/>
              <a:t>35</a:t>
            </a:fld>
            <a:endParaRPr lang="zh-CN" altLang="en-US"/>
          </a:p>
        </p:txBody>
      </p:sp>
      <p:sp>
        <p:nvSpPr>
          <p:cNvPr id="4" name="日期占位符 3"/>
          <p:cNvSpPr>
            <a:spLocks noGrp="1"/>
          </p:cNvSpPr>
          <p:nvPr>
            <p:ph type="dt" sz="half" idx="10"/>
          </p:nvPr>
        </p:nvSpPr>
        <p:spPr/>
        <p:txBody>
          <a:bodyPr/>
          <a:lstStyle/>
          <a:p>
            <a:fld id="{E78FFBE1-9C1C-4DC6-8590-A52CDD1BF407}" type="datetime3">
              <a:rPr lang="zh-CN" altLang="en-US" smtClean="0"/>
              <a:t>2016年7月13日星期三</a:t>
            </a:fld>
            <a:endParaRPr lang="zh-CN" altLang="en-US"/>
          </a:p>
        </p:txBody>
      </p:sp>
    </p:spTree>
    <p:extLst>
      <p:ext uri="{BB962C8B-B14F-4D97-AF65-F5344CB8AC3E}">
        <p14:creationId xmlns:p14="http://schemas.microsoft.com/office/powerpoint/2010/main" val="42345981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33801"/>
                                        </p:tgtEl>
                                        <p:attrNameLst>
                                          <p:attrName>style.visibility</p:attrName>
                                        </p:attrNameLst>
                                      </p:cBhvr>
                                      <p:to>
                                        <p:strVal val="visible"/>
                                      </p:to>
                                    </p:set>
                                    <p:animEffect transition="in" filter="blinds(vertical)">
                                      <p:cBhvr>
                                        <p:cTn id="7" dur="500"/>
                                        <p:tgtEl>
                                          <p:spTgt spid="3380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33794"/>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3" presetClass="entr" presetSubtype="16" fill="hold" grpId="0" nodeType="clickEffect">
                                  <p:stCondLst>
                                    <p:cond delay="0"/>
                                  </p:stCondLst>
                                  <p:childTnLst>
                                    <p:set>
                                      <p:cBhvr>
                                        <p:cTn id="15" dur="1" fill="hold">
                                          <p:stCondLst>
                                            <p:cond delay="0"/>
                                          </p:stCondLst>
                                        </p:cTn>
                                        <p:tgtEl>
                                          <p:spTgt spid="33807"/>
                                        </p:tgtEl>
                                        <p:attrNameLst>
                                          <p:attrName>style.visibility</p:attrName>
                                        </p:attrNameLst>
                                      </p:cBhvr>
                                      <p:to>
                                        <p:strVal val="visible"/>
                                      </p:to>
                                    </p:set>
                                    <p:anim calcmode="lin" valueType="num">
                                      <p:cBhvr>
                                        <p:cTn id="16" dur="500" fill="hold"/>
                                        <p:tgtEl>
                                          <p:spTgt spid="33807"/>
                                        </p:tgtEl>
                                        <p:attrNameLst>
                                          <p:attrName>ppt_w</p:attrName>
                                        </p:attrNameLst>
                                      </p:cBhvr>
                                      <p:tavLst>
                                        <p:tav tm="0">
                                          <p:val>
                                            <p:fltVal val="0"/>
                                          </p:val>
                                        </p:tav>
                                        <p:tav tm="100000">
                                          <p:val>
                                            <p:strVal val="#ppt_w"/>
                                          </p:val>
                                        </p:tav>
                                      </p:tavLst>
                                    </p:anim>
                                    <p:anim calcmode="lin" valueType="num">
                                      <p:cBhvr>
                                        <p:cTn id="17" dur="500" fill="hold"/>
                                        <p:tgtEl>
                                          <p:spTgt spid="33807"/>
                                        </p:tgtEl>
                                        <p:attrNameLst>
                                          <p:attrName>ppt_h</p:attrName>
                                        </p:attrNameLst>
                                      </p:cBhvr>
                                      <p:tavLst>
                                        <p:tav tm="0">
                                          <p:val>
                                            <p:fltVal val="0"/>
                                          </p:val>
                                        </p:tav>
                                        <p:tav tm="100000">
                                          <p:val>
                                            <p:strVal val="#ppt_h"/>
                                          </p:val>
                                        </p:tav>
                                      </p:tavLst>
                                    </p:anim>
                                  </p:childTnLst>
                                </p:cTn>
                              </p:par>
                            </p:childTnLst>
                          </p:cTn>
                        </p:par>
                        <p:par>
                          <p:cTn id="18" fill="hold" nodeType="afterGroup">
                            <p:stCondLst>
                              <p:cond delay="500"/>
                            </p:stCondLst>
                            <p:childTnLst>
                              <p:par>
                                <p:cTn id="19" presetID="1" presetClass="entr" presetSubtype="0" fill="hold" grpId="0" nodeType="afterEffect">
                                  <p:stCondLst>
                                    <p:cond delay="0"/>
                                  </p:stCondLst>
                                  <p:childTnLst>
                                    <p:set>
                                      <p:cBhvr>
                                        <p:cTn id="20" dur="1" fill="hold">
                                          <p:stCondLst>
                                            <p:cond delay="499"/>
                                          </p:stCondLst>
                                        </p:cTn>
                                        <p:tgtEl>
                                          <p:spTgt spid="3381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33802"/>
                                        </p:tgtEl>
                                        <p:attrNameLst>
                                          <p:attrName>style.visibility</p:attrName>
                                        </p:attrNameLst>
                                      </p:cBhvr>
                                      <p:to>
                                        <p:strVal val="visible"/>
                                      </p:to>
                                    </p:set>
                                    <p:animEffect transition="in" filter="blinds(horizontal)">
                                      <p:cBhvr>
                                        <p:cTn id="25" dur="500"/>
                                        <p:tgtEl>
                                          <p:spTgt spid="3380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3" presetClass="entr" presetSubtype="16" fill="hold" grpId="0" nodeType="clickEffect">
                                  <p:stCondLst>
                                    <p:cond delay="0"/>
                                  </p:stCondLst>
                                  <p:childTnLst>
                                    <p:set>
                                      <p:cBhvr>
                                        <p:cTn id="29" dur="1" fill="hold">
                                          <p:stCondLst>
                                            <p:cond delay="0"/>
                                          </p:stCondLst>
                                        </p:cTn>
                                        <p:tgtEl>
                                          <p:spTgt spid="33804"/>
                                        </p:tgtEl>
                                        <p:attrNameLst>
                                          <p:attrName>style.visibility</p:attrName>
                                        </p:attrNameLst>
                                      </p:cBhvr>
                                      <p:to>
                                        <p:strVal val="visible"/>
                                      </p:to>
                                    </p:set>
                                    <p:anim calcmode="lin" valueType="num">
                                      <p:cBhvr>
                                        <p:cTn id="30" dur="500" fill="hold"/>
                                        <p:tgtEl>
                                          <p:spTgt spid="33804"/>
                                        </p:tgtEl>
                                        <p:attrNameLst>
                                          <p:attrName>ppt_w</p:attrName>
                                        </p:attrNameLst>
                                      </p:cBhvr>
                                      <p:tavLst>
                                        <p:tav tm="0">
                                          <p:val>
                                            <p:fltVal val="0"/>
                                          </p:val>
                                        </p:tav>
                                        <p:tav tm="100000">
                                          <p:val>
                                            <p:strVal val="#ppt_w"/>
                                          </p:val>
                                        </p:tav>
                                      </p:tavLst>
                                    </p:anim>
                                    <p:anim calcmode="lin" valueType="num">
                                      <p:cBhvr>
                                        <p:cTn id="31" dur="500" fill="hold"/>
                                        <p:tgtEl>
                                          <p:spTgt spid="33804"/>
                                        </p:tgtEl>
                                        <p:attrNameLst>
                                          <p:attrName>ppt_h</p:attrName>
                                        </p:attrNameLst>
                                      </p:cBhvr>
                                      <p:tavLst>
                                        <p:tav tm="0">
                                          <p:val>
                                            <p:fltVal val="0"/>
                                          </p:val>
                                        </p:tav>
                                        <p:tav tm="100000">
                                          <p:val>
                                            <p:strVal val="#ppt_h"/>
                                          </p:val>
                                        </p:tav>
                                      </p:tavLst>
                                    </p:anim>
                                  </p:childTnLst>
                                </p:cTn>
                              </p:par>
                            </p:childTnLst>
                          </p:cTn>
                        </p:par>
                        <p:par>
                          <p:cTn id="32" fill="hold" nodeType="afterGroup">
                            <p:stCondLst>
                              <p:cond delay="500"/>
                            </p:stCondLst>
                            <p:childTnLst>
                              <p:par>
                                <p:cTn id="33" presetID="1" presetClass="entr" presetSubtype="0" fill="hold" grpId="0" nodeType="afterEffect">
                                  <p:stCondLst>
                                    <p:cond delay="0"/>
                                  </p:stCondLst>
                                  <p:childTnLst>
                                    <p:set>
                                      <p:cBhvr>
                                        <p:cTn id="34" dur="1" fill="hold">
                                          <p:stCondLst>
                                            <p:cond delay="499"/>
                                          </p:stCondLst>
                                        </p:cTn>
                                        <p:tgtEl>
                                          <p:spTgt spid="3381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3" presetClass="entr" presetSubtype="16" fill="hold" grpId="0" nodeType="clickEffect">
                                  <p:stCondLst>
                                    <p:cond delay="0"/>
                                  </p:stCondLst>
                                  <p:childTnLst>
                                    <p:set>
                                      <p:cBhvr>
                                        <p:cTn id="38" dur="1" fill="hold">
                                          <p:stCondLst>
                                            <p:cond delay="0"/>
                                          </p:stCondLst>
                                        </p:cTn>
                                        <p:tgtEl>
                                          <p:spTgt spid="33805"/>
                                        </p:tgtEl>
                                        <p:attrNameLst>
                                          <p:attrName>style.visibility</p:attrName>
                                        </p:attrNameLst>
                                      </p:cBhvr>
                                      <p:to>
                                        <p:strVal val="visible"/>
                                      </p:to>
                                    </p:set>
                                    <p:anim calcmode="lin" valueType="num">
                                      <p:cBhvr>
                                        <p:cTn id="39" dur="500" fill="hold"/>
                                        <p:tgtEl>
                                          <p:spTgt spid="33805"/>
                                        </p:tgtEl>
                                        <p:attrNameLst>
                                          <p:attrName>ppt_w</p:attrName>
                                        </p:attrNameLst>
                                      </p:cBhvr>
                                      <p:tavLst>
                                        <p:tav tm="0">
                                          <p:val>
                                            <p:fltVal val="0"/>
                                          </p:val>
                                        </p:tav>
                                        <p:tav tm="100000">
                                          <p:val>
                                            <p:strVal val="#ppt_w"/>
                                          </p:val>
                                        </p:tav>
                                      </p:tavLst>
                                    </p:anim>
                                    <p:anim calcmode="lin" valueType="num">
                                      <p:cBhvr>
                                        <p:cTn id="40" dur="500" fill="hold"/>
                                        <p:tgtEl>
                                          <p:spTgt spid="33805"/>
                                        </p:tgtEl>
                                        <p:attrNameLst>
                                          <p:attrName>ppt_h</p:attrName>
                                        </p:attrNameLst>
                                      </p:cBhvr>
                                      <p:tavLst>
                                        <p:tav tm="0">
                                          <p:val>
                                            <p:fltVal val="0"/>
                                          </p:val>
                                        </p:tav>
                                        <p:tav tm="100000">
                                          <p:val>
                                            <p:strVal val="#ppt_h"/>
                                          </p:val>
                                        </p:tav>
                                      </p:tavLst>
                                    </p:anim>
                                  </p:childTnLst>
                                </p:cTn>
                              </p:par>
                            </p:childTnLst>
                          </p:cTn>
                        </p:par>
                        <p:par>
                          <p:cTn id="41" fill="hold" nodeType="afterGroup">
                            <p:stCondLst>
                              <p:cond delay="500"/>
                            </p:stCondLst>
                            <p:childTnLst>
                              <p:par>
                                <p:cTn id="42" presetID="1" presetClass="entr" presetSubtype="0" fill="hold" grpId="0" nodeType="afterEffect">
                                  <p:stCondLst>
                                    <p:cond delay="0"/>
                                  </p:stCondLst>
                                  <p:childTnLst>
                                    <p:set>
                                      <p:cBhvr>
                                        <p:cTn id="43" dur="1" fill="hold">
                                          <p:stCondLst>
                                            <p:cond delay="499"/>
                                          </p:stCondLst>
                                        </p:cTn>
                                        <p:tgtEl>
                                          <p:spTgt spid="33813"/>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23" presetClass="entr" presetSubtype="16" fill="hold" grpId="0" nodeType="clickEffect">
                                  <p:stCondLst>
                                    <p:cond delay="0"/>
                                  </p:stCondLst>
                                  <p:childTnLst>
                                    <p:set>
                                      <p:cBhvr>
                                        <p:cTn id="47" dur="1" fill="hold">
                                          <p:stCondLst>
                                            <p:cond delay="0"/>
                                          </p:stCondLst>
                                        </p:cTn>
                                        <p:tgtEl>
                                          <p:spTgt spid="33806"/>
                                        </p:tgtEl>
                                        <p:attrNameLst>
                                          <p:attrName>style.visibility</p:attrName>
                                        </p:attrNameLst>
                                      </p:cBhvr>
                                      <p:to>
                                        <p:strVal val="visible"/>
                                      </p:to>
                                    </p:set>
                                    <p:anim calcmode="lin" valueType="num">
                                      <p:cBhvr>
                                        <p:cTn id="48" dur="500" fill="hold"/>
                                        <p:tgtEl>
                                          <p:spTgt spid="33806"/>
                                        </p:tgtEl>
                                        <p:attrNameLst>
                                          <p:attrName>ppt_w</p:attrName>
                                        </p:attrNameLst>
                                      </p:cBhvr>
                                      <p:tavLst>
                                        <p:tav tm="0">
                                          <p:val>
                                            <p:fltVal val="0"/>
                                          </p:val>
                                        </p:tav>
                                        <p:tav tm="100000">
                                          <p:val>
                                            <p:strVal val="#ppt_w"/>
                                          </p:val>
                                        </p:tav>
                                      </p:tavLst>
                                    </p:anim>
                                    <p:anim calcmode="lin" valueType="num">
                                      <p:cBhvr>
                                        <p:cTn id="49" dur="500" fill="hold"/>
                                        <p:tgtEl>
                                          <p:spTgt spid="33806"/>
                                        </p:tgtEl>
                                        <p:attrNameLst>
                                          <p:attrName>ppt_h</p:attrName>
                                        </p:attrNameLst>
                                      </p:cBhvr>
                                      <p:tavLst>
                                        <p:tav tm="0">
                                          <p:val>
                                            <p:fltVal val="0"/>
                                          </p:val>
                                        </p:tav>
                                        <p:tav tm="100000">
                                          <p:val>
                                            <p:strVal val="#ppt_h"/>
                                          </p:val>
                                        </p:tav>
                                      </p:tavLst>
                                    </p:anim>
                                  </p:childTnLst>
                                </p:cTn>
                              </p:par>
                            </p:childTnLst>
                          </p:cTn>
                        </p:par>
                        <p:par>
                          <p:cTn id="50" fill="hold" nodeType="afterGroup">
                            <p:stCondLst>
                              <p:cond delay="500"/>
                            </p:stCondLst>
                            <p:childTnLst>
                              <p:par>
                                <p:cTn id="51" presetID="1" presetClass="entr" presetSubtype="0" fill="hold" grpId="0" nodeType="afterEffect">
                                  <p:stCondLst>
                                    <p:cond delay="0"/>
                                  </p:stCondLst>
                                  <p:childTnLst>
                                    <p:set>
                                      <p:cBhvr>
                                        <p:cTn id="52" dur="1" fill="hold">
                                          <p:stCondLst>
                                            <p:cond delay="499"/>
                                          </p:stCondLst>
                                        </p:cTn>
                                        <p:tgtEl>
                                          <p:spTgt spid="33810"/>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23" presetClass="entr" presetSubtype="32" fill="hold" grpId="0" nodeType="clickEffect">
                                  <p:stCondLst>
                                    <p:cond delay="0"/>
                                  </p:stCondLst>
                                  <p:childTnLst>
                                    <p:set>
                                      <p:cBhvr>
                                        <p:cTn id="56" dur="1" fill="hold">
                                          <p:stCondLst>
                                            <p:cond delay="0"/>
                                          </p:stCondLst>
                                        </p:cTn>
                                        <p:tgtEl>
                                          <p:spTgt spid="33808"/>
                                        </p:tgtEl>
                                        <p:attrNameLst>
                                          <p:attrName>style.visibility</p:attrName>
                                        </p:attrNameLst>
                                      </p:cBhvr>
                                      <p:to>
                                        <p:strVal val="visible"/>
                                      </p:to>
                                    </p:set>
                                    <p:anim calcmode="lin" valueType="num">
                                      <p:cBhvr>
                                        <p:cTn id="57" dur="500" fill="hold"/>
                                        <p:tgtEl>
                                          <p:spTgt spid="33808"/>
                                        </p:tgtEl>
                                        <p:attrNameLst>
                                          <p:attrName>ppt_w</p:attrName>
                                        </p:attrNameLst>
                                      </p:cBhvr>
                                      <p:tavLst>
                                        <p:tav tm="0">
                                          <p:val>
                                            <p:strVal val="4*#ppt_w"/>
                                          </p:val>
                                        </p:tav>
                                        <p:tav tm="100000">
                                          <p:val>
                                            <p:strVal val="#ppt_w"/>
                                          </p:val>
                                        </p:tav>
                                      </p:tavLst>
                                    </p:anim>
                                    <p:anim calcmode="lin" valueType="num">
                                      <p:cBhvr>
                                        <p:cTn id="58" dur="500" fill="hold"/>
                                        <p:tgtEl>
                                          <p:spTgt spid="33808"/>
                                        </p:tgtEl>
                                        <p:attrNameLst>
                                          <p:attrName>ppt_h</p:attrName>
                                        </p:attrNameLst>
                                      </p:cBhvr>
                                      <p:tavLst>
                                        <p:tav tm="0">
                                          <p:val>
                                            <p:strVal val="4*#ppt_h"/>
                                          </p:val>
                                        </p:tav>
                                        <p:tav tm="100000">
                                          <p:val>
                                            <p:strVal val="#ppt_h"/>
                                          </p:val>
                                        </p:tav>
                                      </p:tavLst>
                                    </p:anim>
                                  </p:childTnLst>
                                </p:cTn>
                              </p:par>
                            </p:childTnLst>
                          </p:cTn>
                        </p:par>
                        <p:par>
                          <p:cTn id="59" fill="hold" nodeType="afterGroup">
                            <p:stCondLst>
                              <p:cond delay="500"/>
                            </p:stCondLst>
                            <p:childTnLst>
                              <p:par>
                                <p:cTn id="60" presetID="1" presetClass="entr" presetSubtype="0" fill="hold" grpId="0" nodeType="afterEffect">
                                  <p:stCondLst>
                                    <p:cond delay="0"/>
                                  </p:stCondLst>
                                  <p:childTnLst>
                                    <p:set>
                                      <p:cBhvr>
                                        <p:cTn id="61" dur="1" fill="hold">
                                          <p:stCondLst>
                                            <p:cond delay="499"/>
                                          </p:stCondLst>
                                        </p:cTn>
                                        <p:tgtEl>
                                          <p:spTgt spid="33814"/>
                                        </p:tgtEl>
                                        <p:attrNameLst>
                                          <p:attrName>style.visibility</p:attrName>
                                        </p:attrNameLst>
                                      </p:cBhvr>
                                      <p:to>
                                        <p:strVal val="visible"/>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23" presetClass="entr" presetSubtype="32" fill="hold" grpId="0" nodeType="clickEffect">
                                  <p:stCondLst>
                                    <p:cond delay="0"/>
                                  </p:stCondLst>
                                  <p:childTnLst>
                                    <p:set>
                                      <p:cBhvr>
                                        <p:cTn id="65" dur="1" fill="hold">
                                          <p:stCondLst>
                                            <p:cond delay="0"/>
                                          </p:stCondLst>
                                        </p:cTn>
                                        <p:tgtEl>
                                          <p:spTgt spid="33809"/>
                                        </p:tgtEl>
                                        <p:attrNameLst>
                                          <p:attrName>style.visibility</p:attrName>
                                        </p:attrNameLst>
                                      </p:cBhvr>
                                      <p:to>
                                        <p:strVal val="visible"/>
                                      </p:to>
                                    </p:set>
                                    <p:anim calcmode="lin" valueType="num">
                                      <p:cBhvr>
                                        <p:cTn id="66" dur="500" fill="hold"/>
                                        <p:tgtEl>
                                          <p:spTgt spid="33809"/>
                                        </p:tgtEl>
                                        <p:attrNameLst>
                                          <p:attrName>ppt_w</p:attrName>
                                        </p:attrNameLst>
                                      </p:cBhvr>
                                      <p:tavLst>
                                        <p:tav tm="0">
                                          <p:val>
                                            <p:strVal val="4*#ppt_w"/>
                                          </p:val>
                                        </p:tav>
                                        <p:tav tm="100000">
                                          <p:val>
                                            <p:strVal val="#ppt_w"/>
                                          </p:val>
                                        </p:tav>
                                      </p:tavLst>
                                    </p:anim>
                                    <p:anim calcmode="lin" valueType="num">
                                      <p:cBhvr>
                                        <p:cTn id="67" dur="500" fill="hold"/>
                                        <p:tgtEl>
                                          <p:spTgt spid="33809"/>
                                        </p:tgtEl>
                                        <p:attrNameLst>
                                          <p:attrName>ppt_h</p:attrName>
                                        </p:attrNameLst>
                                      </p:cBhvr>
                                      <p:tavLst>
                                        <p:tav tm="0">
                                          <p:val>
                                            <p:strVal val="4*#ppt_h"/>
                                          </p:val>
                                        </p:tav>
                                        <p:tav tm="100000">
                                          <p:val>
                                            <p:strVal val="#ppt_h"/>
                                          </p:val>
                                        </p:tav>
                                      </p:tavLst>
                                    </p:anim>
                                  </p:childTnLst>
                                </p:cTn>
                              </p:par>
                            </p:childTnLst>
                          </p:cTn>
                        </p:par>
                        <p:par>
                          <p:cTn id="68" fill="hold" nodeType="afterGroup">
                            <p:stCondLst>
                              <p:cond delay="500"/>
                            </p:stCondLst>
                            <p:childTnLst>
                              <p:par>
                                <p:cTn id="69" presetID="1" presetClass="entr" presetSubtype="0" fill="hold" grpId="0" nodeType="afterEffect">
                                  <p:stCondLst>
                                    <p:cond delay="0"/>
                                  </p:stCondLst>
                                  <p:childTnLst>
                                    <p:set>
                                      <p:cBhvr>
                                        <p:cTn id="70" dur="1" fill="hold">
                                          <p:stCondLst>
                                            <p:cond delay="499"/>
                                          </p:stCondLst>
                                        </p:cTn>
                                        <p:tgtEl>
                                          <p:spTgt spid="33815"/>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23" presetClass="entr" presetSubtype="32" fill="hold" grpId="0" nodeType="clickEffect">
                                  <p:stCondLst>
                                    <p:cond delay="0"/>
                                  </p:stCondLst>
                                  <p:childTnLst>
                                    <p:set>
                                      <p:cBhvr>
                                        <p:cTn id="74" dur="1" fill="hold">
                                          <p:stCondLst>
                                            <p:cond delay="0"/>
                                          </p:stCondLst>
                                        </p:cTn>
                                        <p:tgtEl>
                                          <p:spTgt spid="33803"/>
                                        </p:tgtEl>
                                        <p:attrNameLst>
                                          <p:attrName>style.visibility</p:attrName>
                                        </p:attrNameLst>
                                      </p:cBhvr>
                                      <p:to>
                                        <p:strVal val="visible"/>
                                      </p:to>
                                    </p:set>
                                    <p:anim calcmode="lin" valueType="num">
                                      <p:cBhvr>
                                        <p:cTn id="75" dur="500" fill="hold"/>
                                        <p:tgtEl>
                                          <p:spTgt spid="33803"/>
                                        </p:tgtEl>
                                        <p:attrNameLst>
                                          <p:attrName>ppt_w</p:attrName>
                                        </p:attrNameLst>
                                      </p:cBhvr>
                                      <p:tavLst>
                                        <p:tav tm="0">
                                          <p:val>
                                            <p:strVal val="4*#ppt_w"/>
                                          </p:val>
                                        </p:tav>
                                        <p:tav tm="100000">
                                          <p:val>
                                            <p:strVal val="#ppt_w"/>
                                          </p:val>
                                        </p:tav>
                                      </p:tavLst>
                                    </p:anim>
                                    <p:anim calcmode="lin" valueType="num">
                                      <p:cBhvr>
                                        <p:cTn id="76" dur="500" fill="hold"/>
                                        <p:tgtEl>
                                          <p:spTgt spid="33803"/>
                                        </p:tgtEl>
                                        <p:attrNameLst>
                                          <p:attrName>ppt_h</p:attrName>
                                        </p:attrNameLst>
                                      </p:cBhvr>
                                      <p:tavLst>
                                        <p:tav tm="0">
                                          <p:val>
                                            <p:strVal val="4*#ppt_h"/>
                                          </p:val>
                                        </p:tav>
                                        <p:tav tm="100000">
                                          <p:val>
                                            <p:strVal val="#ppt_h"/>
                                          </p:val>
                                        </p:tav>
                                      </p:tavLst>
                                    </p:anim>
                                  </p:childTnLst>
                                </p:cTn>
                              </p:par>
                            </p:childTnLst>
                          </p:cTn>
                        </p:par>
                        <p:par>
                          <p:cTn id="77" fill="hold" nodeType="afterGroup">
                            <p:stCondLst>
                              <p:cond delay="500"/>
                            </p:stCondLst>
                            <p:childTnLst>
                              <p:par>
                                <p:cTn id="78" presetID="1" presetClass="entr" presetSubtype="0" fill="hold" grpId="0" nodeType="afterEffect">
                                  <p:stCondLst>
                                    <p:cond delay="0"/>
                                  </p:stCondLst>
                                  <p:childTnLst>
                                    <p:set>
                                      <p:cBhvr>
                                        <p:cTn id="79" dur="1" fill="hold">
                                          <p:stCondLst>
                                            <p:cond delay="499"/>
                                          </p:stCondLst>
                                        </p:cTn>
                                        <p:tgtEl>
                                          <p:spTgt spid="33816"/>
                                        </p:tgtEl>
                                        <p:attrNameLst>
                                          <p:attrName>style.visibility</p:attrName>
                                        </p:attrNameLst>
                                      </p:cBhvr>
                                      <p:to>
                                        <p:strVal val="visible"/>
                                      </p:to>
                                    </p:set>
                                  </p:childTnLst>
                                </p:cTn>
                              </p:par>
                            </p:childTnLst>
                          </p:cTn>
                        </p:par>
                      </p:childTnLst>
                    </p:cTn>
                  </p:par>
                  <p:par>
                    <p:cTn id="80" fill="hold" nodeType="clickPar">
                      <p:stCondLst>
                        <p:cond delay="indefinite"/>
                      </p:stCondLst>
                      <p:childTnLst>
                        <p:par>
                          <p:cTn id="81" fill="hold" nodeType="withGroup">
                            <p:stCondLst>
                              <p:cond delay="0"/>
                            </p:stCondLst>
                            <p:childTnLst>
                              <p:par>
                                <p:cTn id="82" presetID="12" presetClass="entr" presetSubtype="4" fill="hold" nodeType="clickEffect">
                                  <p:stCondLst>
                                    <p:cond delay="0"/>
                                  </p:stCondLst>
                                  <p:childTnLst>
                                    <p:set>
                                      <p:cBhvr>
                                        <p:cTn id="83" dur="1" fill="hold">
                                          <p:stCondLst>
                                            <p:cond delay="0"/>
                                          </p:stCondLst>
                                        </p:cTn>
                                        <p:tgtEl>
                                          <p:spTgt spid="33817"/>
                                        </p:tgtEl>
                                        <p:attrNameLst>
                                          <p:attrName>style.visibility</p:attrName>
                                        </p:attrNameLst>
                                      </p:cBhvr>
                                      <p:to>
                                        <p:strVal val="visible"/>
                                      </p:to>
                                    </p:set>
                                    <p:animEffect transition="in" filter="slide(fromBottom)">
                                      <p:cBhvr>
                                        <p:cTn id="84" dur="500"/>
                                        <p:tgtEl>
                                          <p:spTgt spid="33817"/>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12" presetClass="entr" presetSubtype="4" fill="hold" grpId="0" nodeType="clickEffect">
                                  <p:stCondLst>
                                    <p:cond delay="0"/>
                                  </p:stCondLst>
                                  <p:childTnLst>
                                    <p:set>
                                      <p:cBhvr>
                                        <p:cTn id="88" dur="1" fill="hold">
                                          <p:stCondLst>
                                            <p:cond delay="0"/>
                                          </p:stCondLst>
                                        </p:cTn>
                                        <p:tgtEl>
                                          <p:spTgt spid="33820"/>
                                        </p:tgtEl>
                                        <p:attrNameLst>
                                          <p:attrName>style.visibility</p:attrName>
                                        </p:attrNameLst>
                                      </p:cBhvr>
                                      <p:to>
                                        <p:strVal val="visible"/>
                                      </p:to>
                                    </p:set>
                                    <p:animEffect transition="in" filter="slide(fromBottom)">
                                      <p:cBhvr>
                                        <p:cTn id="89" dur="500"/>
                                        <p:tgtEl>
                                          <p:spTgt spid="33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03" grpId="0" animBg="1"/>
      <p:bldP spid="33804" grpId="0" animBg="1"/>
      <p:bldP spid="33805" grpId="0" animBg="1"/>
      <p:bldP spid="33806" grpId="0" animBg="1"/>
      <p:bldP spid="33807" grpId="0" animBg="1"/>
      <p:bldP spid="33808" grpId="0" animBg="1"/>
      <p:bldP spid="33809" grpId="0" animBg="1"/>
      <p:bldP spid="33810" grpId="0" autoUpdateAnimBg="0"/>
      <p:bldP spid="33811" grpId="0" autoUpdateAnimBg="0"/>
      <p:bldP spid="33812" grpId="0" autoUpdateAnimBg="0"/>
      <p:bldP spid="33813" grpId="0" autoUpdateAnimBg="0"/>
      <p:bldP spid="33814" grpId="0" autoUpdateAnimBg="0"/>
      <p:bldP spid="33815" grpId="0" autoUpdateAnimBg="0"/>
      <p:bldP spid="33816" grpId="0" autoUpdateAnimBg="0"/>
      <p:bldP spid="33820" grpId="0" animBg="1"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755576" y="404813"/>
            <a:ext cx="50403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2800" b="1" dirty="0" smtClean="0">
                <a:solidFill>
                  <a:srgbClr val="7030A0"/>
                </a:solidFill>
                <a:latin typeface="Times New Roman" pitchFamily="18" charset="0"/>
                <a:ea typeface="楷体_GB2312" pitchFamily="49" charset="-122"/>
              </a:rPr>
              <a:t>（</a:t>
            </a:r>
            <a:r>
              <a:rPr kumimoji="1" lang="en-US" altLang="zh-CN" sz="2800" b="1" dirty="0" smtClean="0">
                <a:solidFill>
                  <a:srgbClr val="7030A0"/>
                </a:solidFill>
                <a:latin typeface="Times New Roman" pitchFamily="18" charset="0"/>
                <a:ea typeface="楷体_GB2312" pitchFamily="49" charset="-122"/>
              </a:rPr>
              <a:t>4</a:t>
            </a:r>
            <a:r>
              <a:rPr kumimoji="1" lang="zh-CN" altLang="en-US" sz="2800" b="1" dirty="0" smtClean="0">
                <a:solidFill>
                  <a:srgbClr val="7030A0"/>
                </a:solidFill>
                <a:latin typeface="Times New Roman" pitchFamily="18" charset="0"/>
                <a:ea typeface="楷体_GB2312" pitchFamily="49" charset="-122"/>
              </a:rPr>
              <a:t>）算法</a:t>
            </a:r>
            <a:r>
              <a:rPr kumimoji="1" lang="zh-CN" altLang="en-US" sz="2800" b="1" dirty="0">
                <a:solidFill>
                  <a:srgbClr val="7030A0"/>
                </a:solidFill>
                <a:latin typeface="Times New Roman" pitchFamily="18" charset="0"/>
                <a:ea typeface="楷体_GB2312" pitchFamily="49" charset="-122"/>
              </a:rPr>
              <a:t>步骤</a:t>
            </a:r>
            <a:endParaRPr kumimoji="1" lang="zh-CN" altLang="en-US" sz="2800" dirty="0">
              <a:solidFill>
                <a:srgbClr val="7030A0"/>
              </a:solidFill>
              <a:latin typeface="Times New Roman" pitchFamily="18" charset="0"/>
              <a:ea typeface="楷体_GB2312" pitchFamily="49" charset="-122"/>
            </a:endParaRPr>
          </a:p>
        </p:txBody>
      </p:sp>
      <p:graphicFrame>
        <p:nvGraphicFramePr>
          <p:cNvPr id="34819" name="Object 3"/>
          <p:cNvGraphicFramePr>
            <a:graphicFrameLocks noChangeAspect="1"/>
          </p:cNvGraphicFramePr>
          <p:nvPr>
            <p:extLst>
              <p:ext uri="{D42A27DB-BD31-4B8C-83A1-F6EECF244321}">
                <p14:modId xmlns:p14="http://schemas.microsoft.com/office/powerpoint/2010/main" val="2895844312"/>
              </p:ext>
            </p:extLst>
          </p:nvPr>
        </p:nvGraphicFramePr>
        <p:xfrm>
          <a:off x="1068388" y="1146175"/>
          <a:ext cx="7496175" cy="334963"/>
        </p:xfrm>
        <a:graphic>
          <a:graphicData uri="http://schemas.openxmlformats.org/presentationml/2006/ole">
            <mc:AlternateContent xmlns:mc="http://schemas.openxmlformats.org/markup-compatibility/2006">
              <mc:Choice xmlns:v="urn:schemas-microsoft-com:vml" Requires="v">
                <p:oleObj spid="_x0000_s27116" name="Document" r:id="rId3" imgW="3799184" imgH="173477" progId="Word.Document.8">
                  <p:embed/>
                </p:oleObj>
              </mc:Choice>
              <mc:Fallback>
                <p:oleObj name="Document" r:id="rId3" imgW="3799184" imgH="173477" progId="Word.Document.8">
                  <p:embed/>
                  <p:pic>
                    <p:nvPicPr>
                      <p:cNvPr id="0" name=""/>
                      <p:cNvPicPr>
                        <a:picLocks noChangeAspect="1" noChangeArrowheads="1"/>
                      </p:cNvPicPr>
                      <p:nvPr/>
                    </p:nvPicPr>
                    <p:blipFill>
                      <a:blip r:embed="rId4"/>
                      <a:srcRect/>
                      <a:stretch>
                        <a:fillRect/>
                      </a:stretch>
                    </p:blipFill>
                    <p:spPr bwMode="auto">
                      <a:xfrm>
                        <a:off x="1068388" y="1146175"/>
                        <a:ext cx="7496175"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820" name="Object 4"/>
          <p:cNvGraphicFramePr>
            <a:graphicFrameLocks noChangeAspect="1"/>
          </p:cNvGraphicFramePr>
          <p:nvPr/>
        </p:nvGraphicFramePr>
        <p:xfrm>
          <a:off x="534988" y="1671638"/>
          <a:ext cx="6257925" cy="1046162"/>
        </p:xfrm>
        <a:graphic>
          <a:graphicData uri="http://schemas.openxmlformats.org/presentationml/2006/ole">
            <mc:AlternateContent xmlns:mc="http://schemas.openxmlformats.org/markup-compatibility/2006">
              <mc:Choice xmlns:v="urn:schemas-microsoft-com:vml" Requires="v">
                <p:oleObj spid="_x0000_s27117" name="文档" r:id="rId5" imgW="3179277" imgH="525993" progId="Word.Document.8">
                  <p:embed/>
                </p:oleObj>
              </mc:Choice>
              <mc:Fallback>
                <p:oleObj name="文档" r:id="rId5" imgW="3179277" imgH="525993" progId="Word.Documen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4988" y="1671638"/>
                        <a:ext cx="6257925" cy="1046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821" name="Object 5"/>
          <p:cNvGraphicFramePr>
            <a:graphicFrameLocks noChangeAspect="1"/>
          </p:cNvGraphicFramePr>
          <p:nvPr/>
        </p:nvGraphicFramePr>
        <p:xfrm>
          <a:off x="679450" y="2782888"/>
          <a:ext cx="6557963" cy="692150"/>
        </p:xfrm>
        <a:graphic>
          <a:graphicData uri="http://schemas.openxmlformats.org/presentationml/2006/ole">
            <mc:AlternateContent xmlns:mc="http://schemas.openxmlformats.org/markup-compatibility/2006">
              <mc:Choice xmlns:v="urn:schemas-microsoft-com:vml" Requires="v">
                <p:oleObj spid="_x0000_s27118" name="文档" r:id="rId7" imgW="3282656" imgH="346817" progId="Word.Document.8">
                  <p:embed/>
                </p:oleObj>
              </mc:Choice>
              <mc:Fallback>
                <p:oleObj name="文档" r:id="rId7" imgW="3282656" imgH="346817" progId="Word.Document.8">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9450" y="2782888"/>
                        <a:ext cx="6557963" cy="69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822" name="Object 6"/>
          <p:cNvGraphicFramePr>
            <a:graphicFrameLocks noChangeAspect="1"/>
          </p:cNvGraphicFramePr>
          <p:nvPr/>
        </p:nvGraphicFramePr>
        <p:xfrm>
          <a:off x="822325" y="3644900"/>
          <a:ext cx="8191500" cy="652463"/>
        </p:xfrm>
        <a:graphic>
          <a:graphicData uri="http://schemas.openxmlformats.org/presentationml/2006/ole">
            <mc:AlternateContent xmlns:mc="http://schemas.openxmlformats.org/markup-compatibility/2006">
              <mc:Choice xmlns:v="urn:schemas-microsoft-com:vml" Requires="v">
                <p:oleObj spid="_x0000_s27119" name="文档" r:id="rId9" imgW="4193671" imgH="346817" progId="Word.Document.8">
                  <p:embed/>
                </p:oleObj>
              </mc:Choice>
              <mc:Fallback>
                <p:oleObj name="文档" r:id="rId9" imgW="4193671" imgH="346817" progId="Word.Document.8">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2325" y="3644900"/>
                        <a:ext cx="8191500" cy="652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823" name="Object 7"/>
          <p:cNvGraphicFramePr>
            <a:graphicFrameLocks noChangeAspect="1"/>
          </p:cNvGraphicFramePr>
          <p:nvPr/>
        </p:nvGraphicFramePr>
        <p:xfrm>
          <a:off x="1331913" y="4572000"/>
          <a:ext cx="6780212" cy="601663"/>
        </p:xfrm>
        <a:graphic>
          <a:graphicData uri="http://schemas.openxmlformats.org/presentationml/2006/ole">
            <mc:AlternateContent xmlns:mc="http://schemas.openxmlformats.org/markup-compatibility/2006">
              <mc:Choice xmlns:v="urn:schemas-microsoft-com:vml" Requires="v">
                <p:oleObj spid="_x0000_s27120" name="文档" r:id="rId11" imgW="3426738" imgH="302113" progId="Word.Document.8">
                  <p:embed/>
                </p:oleObj>
              </mc:Choice>
              <mc:Fallback>
                <p:oleObj name="文档" r:id="rId11" imgW="3426738" imgH="302113" progId="Word.Document.8">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31913" y="4572000"/>
                        <a:ext cx="6780212" cy="60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页脚占位符 1"/>
          <p:cNvSpPr>
            <a:spLocks noGrp="1"/>
          </p:cNvSpPr>
          <p:nvPr>
            <p:ph type="ftr" sz="quarter" idx="11"/>
          </p:nvPr>
        </p:nvSpPr>
        <p:spPr/>
        <p:txBody>
          <a:bodyPr/>
          <a:lstStyle/>
          <a:p>
            <a:r>
              <a:rPr lang="zh-CN" altLang="en-US" smtClean="0"/>
              <a:t>重庆邮电大学                      理学院           </a:t>
            </a:r>
            <a:endParaRPr lang="zh-CN" altLang="en-US"/>
          </a:p>
        </p:txBody>
      </p:sp>
      <p:sp>
        <p:nvSpPr>
          <p:cNvPr id="3" name="灯片编号占位符 2"/>
          <p:cNvSpPr>
            <a:spLocks noGrp="1"/>
          </p:cNvSpPr>
          <p:nvPr>
            <p:ph type="sldNum" sz="quarter" idx="12"/>
          </p:nvPr>
        </p:nvSpPr>
        <p:spPr/>
        <p:txBody>
          <a:bodyPr/>
          <a:lstStyle/>
          <a:p>
            <a:fld id="{0C913308-F349-4B6D-A68A-DD1791B4A57B}" type="slidenum">
              <a:rPr lang="zh-CN" altLang="en-US" smtClean="0"/>
              <a:t>36</a:t>
            </a:fld>
            <a:endParaRPr lang="zh-CN" altLang="en-US"/>
          </a:p>
        </p:txBody>
      </p:sp>
      <p:sp>
        <p:nvSpPr>
          <p:cNvPr id="4" name="日期占位符 3"/>
          <p:cNvSpPr>
            <a:spLocks noGrp="1"/>
          </p:cNvSpPr>
          <p:nvPr>
            <p:ph type="dt" sz="half" idx="10"/>
          </p:nvPr>
        </p:nvSpPr>
        <p:spPr/>
        <p:txBody>
          <a:bodyPr/>
          <a:lstStyle/>
          <a:p>
            <a:fld id="{D97AFF6A-D99D-4091-9888-E3B26EFD8BEF}" type="datetime3">
              <a:rPr lang="zh-CN" altLang="en-US" smtClean="0"/>
              <a:t>2016年7月13日星期三</a:t>
            </a:fld>
            <a:endParaRPr lang="zh-CN" altLang="en-US"/>
          </a:p>
        </p:txBody>
      </p:sp>
    </p:spTree>
    <p:extLst>
      <p:ext uri="{BB962C8B-B14F-4D97-AF65-F5344CB8AC3E}">
        <p14:creationId xmlns:p14="http://schemas.microsoft.com/office/powerpoint/2010/main" val="9653282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48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4" presetClass="entr" presetSubtype="32" fill="hold" nodeType="clickEffect">
                                  <p:stCondLst>
                                    <p:cond delay="0"/>
                                  </p:stCondLst>
                                  <p:childTnLst>
                                    <p:set>
                                      <p:cBhvr>
                                        <p:cTn id="10" dur="1" fill="hold">
                                          <p:stCondLst>
                                            <p:cond delay="0"/>
                                          </p:stCondLst>
                                        </p:cTn>
                                        <p:tgtEl>
                                          <p:spTgt spid="34820"/>
                                        </p:tgtEl>
                                        <p:attrNameLst>
                                          <p:attrName>style.visibility</p:attrName>
                                        </p:attrNameLst>
                                      </p:cBhvr>
                                      <p:to>
                                        <p:strVal val="visible"/>
                                      </p:to>
                                    </p:set>
                                    <p:animEffect transition="in" filter="box(out)">
                                      <p:cBhvr>
                                        <p:cTn id="11" dur="500"/>
                                        <p:tgtEl>
                                          <p:spTgt spid="3482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5" presetClass="entr" presetSubtype="5" fill="hold" nodeType="clickEffect">
                                  <p:stCondLst>
                                    <p:cond delay="0"/>
                                  </p:stCondLst>
                                  <p:childTnLst>
                                    <p:set>
                                      <p:cBhvr>
                                        <p:cTn id="15" dur="1" fill="hold">
                                          <p:stCondLst>
                                            <p:cond delay="0"/>
                                          </p:stCondLst>
                                        </p:cTn>
                                        <p:tgtEl>
                                          <p:spTgt spid="34821"/>
                                        </p:tgtEl>
                                        <p:attrNameLst>
                                          <p:attrName>style.visibility</p:attrName>
                                        </p:attrNameLst>
                                      </p:cBhvr>
                                      <p:to>
                                        <p:strVal val="visible"/>
                                      </p:to>
                                    </p:set>
                                    <p:animEffect transition="in" filter="checkerboard(down)">
                                      <p:cBhvr>
                                        <p:cTn id="16" dur="500"/>
                                        <p:tgtEl>
                                          <p:spTgt spid="3482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 presetClass="entr" presetSubtype="10" fill="hold" nodeType="clickEffect">
                                  <p:stCondLst>
                                    <p:cond delay="0"/>
                                  </p:stCondLst>
                                  <p:childTnLst>
                                    <p:set>
                                      <p:cBhvr>
                                        <p:cTn id="20" dur="1" fill="hold">
                                          <p:stCondLst>
                                            <p:cond delay="0"/>
                                          </p:stCondLst>
                                        </p:cTn>
                                        <p:tgtEl>
                                          <p:spTgt spid="34822"/>
                                        </p:tgtEl>
                                        <p:attrNameLst>
                                          <p:attrName>style.visibility</p:attrName>
                                        </p:attrNameLst>
                                      </p:cBhvr>
                                      <p:to>
                                        <p:strVal val="visible"/>
                                      </p:to>
                                    </p:set>
                                    <p:animEffect transition="in" filter="checkerboard(across)">
                                      <p:cBhvr>
                                        <p:cTn id="21" dur="500"/>
                                        <p:tgtEl>
                                          <p:spTgt spid="3482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4" presetClass="entr" presetSubtype="32" fill="hold" nodeType="clickEffect">
                                  <p:stCondLst>
                                    <p:cond delay="0"/>
                                  </p:stCondLst>
                                  <p:childTnLst>
                                    <p:set>
                                      <p:cBhvr>
                                        <p:cTn id="25" dur="1" fill="hold">
                                          <p:stCondLst>
                                            <p:cond delay="0"/>
                                          </p:stCondLst>
                                        </p:cTn>
                                        <p:tgtEl>
                                          <p:spTgt spid="34823"/>
                                        </p:tgtEl>
                                        <p:attrNameLst>
                                          <p:attrName>style.visibility</p:attrName>
                                        </p:attrNameLst>
                                      </p:cBhvr>
                                      <p:to>
                                        <p:strVal val="visible"/>
                                      </p:to>
                                    </p:set>
                                    <p:animEffect transition="in" filter="box(out)">
                                      <p:cBhvr>
                                        <p:cTn id="26" dur="500"/>
                                        <p:tgtEl>
                                          <p:spTgt spid="348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842" name="Object 2"/>
          <p:cNvGraphicFramePr>
            <a:graphicFrameLocks noChangeAspect="1"/>
          </p:cNvGraphicFramePr>
          <p:nvPr/>
        </p:nvGraphicFramePr>
        <p:xfrm>
          <a:off x="914400" y="381000"/>
          <a:ext cx="10975975" cy="346075"/>
        </p:xfrm>
        <a:graphic>
          <a:graphicData uri="http://schemas.openxmlformats.org/presentationml/2006/ole">
            <mc:AlternateContent xmlns:mc="http://schemas.openxmlformats.org/markup-compatibility/2006">
              <mc:Choice xmlns:v="urn:schemas-microsoft-com:vml" Requires="v">
                <p:oleObj spid="_x0000_s28426" name="文档" r:id="rId3" imgW="5486400" imgH="173520" progId="Word.Document.8">
                  <p:embed/>
                </p:oleObj>
              </mc:Choice>
              <mc:Fallback>
                <p:oleObj name="文档" r:id="rId3" imgW="5486400" imgH="17352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381000"/>
                        <a:ext cx="10975975"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43" name="Object 3"/>
          <p:cNvGraphicFramePr>
            <a:graphicFrameLocks noChangeAspect="1"/>
          </p:cNvGraphicFramePr>
          <p:nvPr/>
        </p:nvGraphicFramePr>
        <p:xfrm>
          <a:off x="1143000" y="762000"/>
          <a:ext cx="2924175" cy="1803400"/>
        </p:xfrm>
        <a:graphic>
          <a:graphicData uri="http://schemas.openxmlformats.org/presentationml/2006/ole">
            <mc:AlternateContent xmlns:mc="http://schemas.openxmlformats.org/markup-compatibility/2006">
              <mc:Choice xmlns:v="urn:schemas-microsoft-com:vml" Requires="v">
                <p:oleObj spid="_x0000_s28427" name="位图图像" r:id="rId5" imgW="9895238" imgH="10076190" progId="Paint.Picture">
                  <p:embed/>
                </p:oleObj>
              </mc:Choice>
              <mc:Fallback>
                <p:oleObj name="位图图像" r:id="rId5" imgW="9895238" imgH="10076190"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762000"/>
                        <a:ext cx="2924175"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844" name="Text Box 4">
            <a:hlinkClick r:id="rId7" action="ppaction://hlinkfile"/>
          </p:cNvPr>
          <p:cNvSpPr txBox="1">
            <a:spLocks noChangeArrowheads="1"/>
          </p:cNvSpPr>
          <p:nvPr/>
        </p:nvSpPr>
        <p:spPr bwMode="auto">
          <a:xfrm>
            <a:off x="5076825" y="1066800"/>
            <a:ext cx="3671888" cy="466725"/>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itchFamily="18" charset="0"/>
                <a:ea typeface="宋体" pitchFamily="2" charset="-122"/>
              </a:rPr>
              <a:t> </a:t>
            </a:r>
            <a:r>
              <a:rPr kumimoji="1" lang="en-US" altLang="zh-CN" sz="2000">
                <a:latin typeface="Times New Roman" pitchFamily="18" charset="0"/>
                <a:ea typeface="宋体" pitchFamily="2" charset="-122"/>
                <a:hlinkClick r:id="rId8" action="ppaction://hlinkfile"/>
              </a:rPr>
              <a:t>TO</a:t>
            </a:r>
            <a:r>
              <a:rPr kumimoji="1" lang="zh-CN" altLang="en-US" sz="2000">
                <a:latin typeface="Times New Roman" pitchFamily="18" charset="0"/>
                <a:ea typeface="宋体" pitchFamily="2" charset="-122"/>
                <a:hlinkClick r:id="rId8" action="ppaction://hlinkfile"/>
              </a:rPr>
              <a:t>　</a:t>
            </a:r>
            <a:r>
              <a:rPr kumimoji="1" lang="en-US" altLang="zh-CN" sz="2000">
                <a:latin typeface="Times New Roman" pitchFamily="18" charset="0"/>
                <a:ea typeface="宋体" pitchFamily="2" charset="-122"/>
                <a:hlinkClick r:id="rId8" action="ppaction://hlinkfile"/>
              </a:rPr>
              <a:t>MATLAB</a:t>
            </a:r>
            <a:r>
              <a:rPr kumimoji="1" lang="zh-CN" altLang="en-US" sz="2000">
                <a:latin typeface="Times New Roman" pitchFamily="18" charset="0"/>
                <a:ea typeface="宋体" pitchFamily="2" charset="-122"/>
                <a:hlinkClick r:id="rId8" action="ppaction://hlinkfile"/>
              </a:rPr>
              <a:t>　</a:t>
            </a:r>
            <a:r>
              <a:rPr kumimoji="1" lang="en-US" altLang="zh-CN" sz="2000">
                <a:latin typeface="Times New Roman" pitchFamily="18" charset="0"/>
                <a:ea typeface="宋体" pitchFamily="2" charset="-122"/>
                <a:hlinkClick r:id="rId8" action="ppaction://hlinkfile"/>
              </a:rPr>
              <a:t>(road2(</a:t>
            </a:r>
            <a:r>
              <a:rPr kumimoji="1" lang="en-US" altLang="zh-CN" sz="2000">
                <a:latin typeface="Times New Roman" pitchFamily="18" charset="0"/>
                <a:ea typeface="宋体" pitchFamily="2" charset="-122"/>
                <a:hlinkClick r:id="rId9" action="ppaction://hlinkfile"/>
              </a:rPr>
              <a:t>floyd</a:t>
            </a:r>
            <a:r>
              <a:rPr kumimoji="1" lang="en-US" altLang="zh-CN" sz="2000">
                <a:latin typeface="Times New Roman" pitchFamily="18" charset="0"/>
                <a:ea typeface="宋体" pitchFamily="2" charset="-122"/>
                <a:hlinkClick r:id="rId8" action="ppaction://hlinkfile"/>
              </a:rPr>
              <a:t>))</a:t>
            </a:r>
            <a:endParaRPr kumimoji="1" lang="en-US" altLang="zh-CN" sz="2000">
              <a:latin typeface="Times New Roman" pitchFamily="18" charset="0"/>
              <a:ea typeface="宋体" pitchFamily="2" charset="-122"/>
            </a:endParaRPr>
          </a:p>
        </p:txBody>
      </p:sp>
      <p:graphicFrame>
        <p:nvGraphicFramePr>
          <p:cNvPr id="35845" name="Object 5"/>
          <p:cNvGraphicFramePr>
            <a:graphicFrameLocks noChangeAspect="1"/>
          </p:cNvGraphicFramePr>
          <p:nvPr>
            <p:extLst>
              <p:ext uri="{D42A27DB-BD31-4B8C-83A1-F6EECF244321}">
                <p14:modId xmlns:p14="http://schemas.microsoft.com/office/powerpoint/2010/main" val="1065286347"/>
              </p:ext>
            </p:extLst>
          </p:nvPr>
        </p:nvGraphicFramePr>
        <p:xfrm>
          <a:off x="533400" y="2686050"/>
          <a:ext cx="7239000" cy="1714500"/>
        </p:xfrm>
        <a:graphic>
          <a:graphicData uri="http://schemas.openxmlformats.org/presentationml/2006/ole">
            <mc:AlternateContent xmlns:mc="http://schemas.openxmlformats.org/markup-compatibility/2006">
              <mc:Choice xmlns:v="urn:schemas-microsoft-com:vml" Requires="v">
                <p:oleObj spid="_x0000_s28428" name="Equation" r:id="rId10" imgW="2819160" imgH="1143000" progId="Equation.DSMT4">
                  <p:embed/>
                </p:oleObj>
              </mc:Choice>
              <mc:Fallback>
                <p:oleObj name="Equation" r:id="rId10" imgW="2819160" imgH="11430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3400" y="2686050"/>
                        <a:ext cx="7239000"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46" name="Object 6"/>
          <p:cNvGraphicFramePr>
            <a:graphicFrameLocks noChangeAspect="1"/>
          </p:cNvGraphicFramePr>
          <p:nvPr>
            <p:extLst>
              <p:ext uri="{D42A27DB-BD31-4B8C-83A1-F6EECF244321}">
                <p14:modId xmlns:p14="http://schemas.microsoft.com/office/powerpoint/2010/main" val="1393941561"/>
              </p:ext>
            </p:extLst>
          </p:nvPr>
        </p:nvGraphicFramePr>
        <p:xfrm>
          <a:off x="690563" y="4572000"/>
          <a:ext cx="7780337" cy="481013"/>
        </p:xfrm>
        <a:graphic>
          <a:graphicData uri="http://schemas.openxmlformats.org/presentationml/2006/ole">
            <mc:AlternateContent xmlns:mc="http://schemas.openxmlformats.org/markup-compatibility/2006">
              <mc:Choice xmlns:v="urn:schemas-microsoft-com:vml" Requires="v">
                <p:oleObj spid="_x0000_s28429" name="Document" r:id="rId12" imgW="3901360" imgH="241546" progId="Word.Document.8">
                  <p:embed/>
                </p:oleObj>
              </mc:Choice>
              <mc:Fallback>
                <p:oleObj name="Document" r:id="rId12" imgW="3901360" imgH="241546" progId="Word.Document.8">
                  <p:embed/>
                  <p:pic>
                    <p:nvPicPr>
                      <p:cNvPr id="0" name=""/>
                      <p:cNvPicPr>
                        <a:picLocks noChangeAspect="1" noChangeArrowheads="1"/>
                      </p:cNvPicPr>
                      <p:nvPr/>
                    </p:nvPicPr>
                    <p:blipFill>
                      <a:blip r:embed="rId13"/>
                      <a:srcRect/>
                      <a:stretch>
                        <a:fillRect/>
                      </a:stretch>
                    </p:blipFill>
                    <p:spPr bwMode="auto">
                      <a:xfrm>
                        <a:off x="690563" y="4572000"/>
                        <a:ext cx="7780337" cy="48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47" name="Object 7"/>
          <p:cNvGraphicFramePr>
            <a:graphicFrameLocks noChangeAspect="1"/>
          </p:cNvGraphicFramePr>
          <p:nvPr/>
        </p:nvGraphicFramePr>
        <p:xfrm>
          <a:off x="609600" y="4876800"/>
          <a:ext cx="10552113" cy="790575"/>
        </p:xfrm>
        <a:graphic>
          <a:graphicData uri="http://schemas.openxmlformats.org/presentationml/2006/ole">
            <mc:AlternateContent xmlns:mc="http://schemas.openxmlformats.org/markup-compatibility/2006">
              <mc:Choice xmlns:v="urn:schemas-microsoft-com:vml" Requires="v">
                <p:oleObj spid="_x0000_s28430" name="文档" r:id="rId14" imgW="5274360" imgH="396360" progId="Word.Document.8">
                  <p:embed/>
                </p:oleObj>
              </mc:Choice>
              <mc:Fallback>
                <p:oleObj name="文档" r:id="rId14" imgW="5274360" imgH="396360" progId="Word.Document.8">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9600" y="4876800"/>
                        <a:ext cx="10552113"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48" name="Object 8"/>
          <p:cNvGraphicFramePr>
            <a:graphicFrameLocks noChangeAspect="1"/>
          </p:cNvGraphicFramePr>
          <p:nvPr>
            <p:extLst>
              <p:ext uri="{D42A27DB-BD31-4B8C-83A1-F6EECF244321}">
                <p14:modId xmlns:p14="http://schemas.microsoft.com/office/powerpoint/2010/main" val="291951081"/>
              </p:ext>
            </p:extLst>
          </p:nvPr>
        </p:nvGraphicFramePr>
        <p:xfrm>
          <a:off x="1684338" y="5005388"/>
          <a:ext cx="6931025" cy="481012"/>
        </p:xfrm>
        <a:graphic>
          <a:graphicData uri="http://schemas.openxmlformats.org/presentationml/2006/ole">
            <mc:AlternateContent xmlns:mc="http://schemas.openxmlformats.org/markup-compatibility/2006">
              <mc:Choice xmlns:v="urn:schemas-microsoft-com:vml" Requires="v">
                <p:oleObj spid="_x0000_s28431" name="Document" r:id="rId16" imgW="3475154" imgH="241546" progId="Word.Document.8">
                  <p:embed/>
                </p:oleObj>
              </mc:Choice>
              <mc:Fallback>
                <p:oleObj name="Document" r:id="rId16" imgW="3475154" imgH="241546" progId="Word.Document.8">
                  <p:embed/>
                  <p:pic>
                    <p:nvPicPr>
                      <p:cNvPr id="0" name=""/>
                      <p:cNvPicPr>
                        <a:picLocks noChangeAspect="1" noChangeArrowheads="1"/>
                      </p:cNvPicPr>
                      <p:nvPr/>
                    </p:nvPicPr>
                    <p:blipFill>
                      <a:blip r:embed="rId17"/>
                      <a:srcRect/>
                      <a:stretch>
                        <a:fillRect/>
                      </a:stretch>
                    </p:blipFill>
                    <p:spPr bwMode="auto">
                      <a:xfrm>
                        <a:off x="1684338" y="5005388"/>
                        <a:ext cx="6931025" cy="48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49" name="Object 9"/>
          <p:cNvGraphicFramePr>
            <a:graphicFrameLocks noChangeAspect="1"/>
          </p:cNvGraphicFramePr>
          <p:nvPr/>
        </p:nvGraphicFramePr>
        <p:xfrm>
          <a:off x="1676400" y="5410200"/>
          <a:ext cx="10975975" cy="457200"/>
        </p:xfrm>
        <a:graphic>
          <a:graphicData uri="http://schemas.openxmlformats.org/presentationml/2006/ole">
            <mc:AlternateContent xmlns:mc="http://schemas.openxmlformats.org/markup-compatibility/2006">
              <mc:Choice xmlns:v="urn:schemas-microsoft-com:vml" Requires="v">
                <p:oleObj spid="_x0000_s28432" name="文档" r:id="rId18" imgW="5499869" imgH="228604" progId="Word.Document.8">
                  <p:embed/>
                </p:oleObj>
              </mc:Choice>
              <mc:Fallback>
                <p:oleObj name="文档" r:id="rId18" imgW="5499869" imgH="228604" progId="Word.Document.8">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76400" y="5410200"/>
                        <a:ext cx="10975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50" name="Object 10"/>
          <p:cNvGraphicFramePr>
            <a:graphicFrameLocks noChangeAspect="1"/>
          </p:cNvGraphicFramePr>
          <p:nvPr/>
        </p:nvGraphicFramePr>
        <p:xfrm>
          <a:off x="1676400" y="5867400"/>
          <a:ext cx="10975975" cy="355600"/>
        </p:xfrm>
        <a:graphic>
          <a:graphicData uri="http://schemas.openxmlformats.org/presentationml/2006/ole">
            <mc:AlternateContent xmlns:mc="http://schemas.openxmlformats.org/markup-compatibility/2006">
              <mc:Choice xmlns:v="urn:schemas-microsoft-com:vml" Requires="v">
                <p:oleObj spid="_x0000_s28433" name="文档" r:id="rId20" imgW="5486400" imgH="177840" progId="Word.Document.8">
                  <p:embed/>
                </p:oleObj>
              </mc:Choice>
              <mc:Fallback>
                <p:oleObj name="文档" r:id="rId20" imgW="5486400" imgH="177840" progId="Word.Document.8">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76400" y="5867400"/>
                        <a:ext cx="10975975"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851" name="Rectangle 11"/>
          <p:cNvSpPr>
            <a:spLocks noChangeArrowheads="1"/>
          </p:cNvSpPr>
          <p:nvPr/>
        </p:nvSpPr>
        <p:spPr bwMode="auto">
          <a:xfrm>
            <a:off x="1447800" y="4038600"/>
            <a:ext cx="152400" cy="381000"/>
          </a:xfrm>
          <a:prstGeom prst="rect">
            <a:avLst/>
          </a:prstGeom>
          <a:noFill/>
          <a:ln w="22225">
            <a:solidFill>
              <a:srgbClr val="FF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52" name="Rectangle 12"/>
          <p:cNvSpPr>
            <a:spLocks noChangeArrowheads="1"/>
          </p:cNvSpPr>
          <p:nvPr/>
        </p:nvSpPr>
        <p:spPr bwMode="auto">
          <a:xfrm>
            <a:off x="5029200" y="4038600"/>
            <a:ext cx="152400" cy="381000"/>
          </a:xfrm>
          <a:prstGeom prst="rect">
            <a:avLst/>
          </a:prstGeom>
          <a:noFill/>
          <a:ln w="22225">
            <a:solidFill>
              <a:srgbClr val="FF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53" name="Rectangle 13"/>
          <p:cNvSpPr>
            <a:spLocks noChangeArrowheads="1"/>
          </p:cNvSpPr>
          <p:nvPr/>
        </p:nvSpPr>
        <p:spPr bwMode="auto">
          <a:xfrm>
            <a:off x="6781800" y="4038600"/>
            <a:ext cx="152400" cy="381000"/>
          </a:xfrm>
          <a:prstGeom prst="rect">
            <a:avLst/>
          </a:prstGeom>
          <a:noFill/>
          <a:ln w="22225">
            <a:solidFill>
              <a:srgbClr val="FF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54" name="Rectangle 14"/>
          <p:cNvSpPr>
            <a:spLocks noChangeArrowheads="1"/>
          </p:cNvSpPr>
          <p:nvPr/>
        </p:nvSpPr>
        <p:spPr bwMode="auto">
          <a:xfrm>
            <a:off x="6172200" y="4038600"/>
            <a:ext cx="152400" cy="381000"/>
          </a:xfrm>
          <a:prstGeom prst="rect">
            <a:avLst/>
          </a:prstGeom>
          <a:noFill/>
          <a:ln w="22225">
            <a:solidFill>
              <a:srgbClr val="FF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55" name="Rectangle 15"/>
          <p:cNvSpPr>
            <a:spLocks noChangeArrowheads="1"/>
          </p:cNvSpPr>
          <p:nvPr/>
        </p:nvSpPr>
        <p:spPr bwMode="auto">
          <a:xfrm>
            <a:off x="5029200" y="3657600"/>
            <a:ext cx="152400" cy="381000"/>
          </a:xfrm>
          <a:prstGeom prst="rect">
            <a:avLst/>
          </a:prstGeom>
          <a:noFill/>
          <a:ln w="22225">
            <a:solidFill>
              <a:srgbClr val="FF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56" name="Rectangle 16"/>
          <p:cNvSpPr>
            <a:spLocks noChangeArrowheads="1"/>
          </p:cNvSpPr>
          <p:nvPr/>
        </p:nvSpPr>
        <p:spPr bwMode="auto">
          <a:xfrm>
            <a:off x="7848600" y="5943600"/>
            <a:ext cx="1108075" cy="466725"/>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latin typeface="Times New Roman" pitchFamily="18" charset="0"/>
                <a:ea typeface="宋体" pitchFamily="2" charset="-122"/>
                <a:hlinkClick r:id="rId22" action="ppaction://hlinksldjump"/>
              </a:rPr>
              <a:t>返回</a:t>
            </a:r>
            <a:r>
              <a:rPr kumimoji="1" lang="zh-CN" altLang="en-US" sz="2400" b="1">
                <a:latin typeface="Times New Roman" pitchFamily="18" charset="0"/>
                <a:ea typeface="宋体" pitchFamily="2" charset="-122"/>
              </a:rPr>
              <a:t>　</a:t>
            </a:r>
          </a:p>
        </p:txBody>
      </p:sp>
      <p:sp>
        <p:nvSpPr>
          <p:cNvPr id="2" name="页脚占位符 1"/>
          <p:cNvSpPr>
            <a:spLocks noGrp="1"/>
          </p:cNvSpPr>
          <p:nvPr>
            <p:ph type="ftr" sz="quarter" idx="11"/>
          </p:nvPr>
        </p:nvSpPr>
        <p:spPr/>
        <p:txBody>
          <a:bodyPr/>
          <a:lstStyle/>
          <a:p>
            <a:r>
              <a:rPr lang="zh-CN" altLang="en-US" smtClean="0"/>
              <a:t>重庆邮电大学                      理学院           </a:t>
            </a:r>
            <a:endParaRPr lang="zh-CN" altLang="en-US"/>
          </a:p>
        </p:txBody>
      </p:sp>
      <p:sp>
        <p:nvSpPr>
          <p:cNvPr id="3" name="灯片编号占位符 2"/>
          <p:cNvSpPr>
            <a:spLocks noGrp="1"/>
          </p:cNvSpPr>
          <p:nvPr>
            <p:ph type="sldNum" sz="quarter" idx="12"/>
          </p:nvPr>
        </p:nvSpPr>
        <p:spPr/>
        <p:txBody>
          <a:bodyPr/>
          <a:lstStyle/>
          <a:p>
            <a:fld id="{0C913308-F349-4B6D-A68A-DD1791B4A57B}" type="slidenum">
              <a:rPr lang="zh-CN" altLang="en-US" smtClean="0"/>
              <a:t>37</a:t>
            </a:fld>
            <a:endParaRPr lang="zh-CN" altLang="en-US"/>
          </a:p>
        </p:txBody>
      </p:sp>
      <p:sp>
        <p:nvSpPr>
          <p:cNvPr id="4" name="日期占位符 3"/>
          <p:cNvSpPr>
            <a:spLocks noGrp="1"/>
          </p:cNvSpPr>
          <p:nvPr>
            <p:ph type="dt" sz="half" idx="10"/>
          </p:nvPr>
        </p:nvSpPr>
        <p:spPr/>
        <p:txBody>
          <a:bodyPr/>
          <a:lstStyle/>
          <a:p>
            <a:fld id="{0C610769-E21B-4042-BCF1-A23FA17D4181}" type="datetime3">
              <a:rPr lang="zh-CN" altLang="en-US" smtClean="0"/>
              <a:t>2016年7月13日星期三</a:t>
            </a:fld>
            <a:endParaRPr lang="zh-CN" altLang="en-US"/>
          </a:p>
        </p:txBody>
      </p:sp>
    </p:spTree>
    <p:extLst>
      <p:ext uri="{BB962C8B-B14F-4D97-AF65-F5344CB8AC3E}">
        <p14:creationId xmlns:p14="http://schemas.microsoft.com/office/powerpoint/2010/main" val="35806953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5842"/>
                                        </p:tgtEl>
                                        <p:attrNameLst>
                                          <p:attrName>style.visibility</p:attrName>
                                        </p:attrNameLst>
                                      </p:cBhvr>
                                      <p:to>
                                        <p:strVal val="visible"/>
                                      </p:to>
                                    </p:set>
                                  </p:childTnLst>
                                </p:cTn>
                              </p:par>
                            </p:childTnLst>
                          </p:cTn>
                        </p:par>
                        <p:par>
                          <p:cTn id="7" fill="hold" nodeType="afterGroup">
                            <p:stCondLst>
                              <p:cond delay="500"/>
                            </p:stCondLst>
                            <p:childTnLst>
                              <p:par>
                                <p:cTn id="8" presetID="23" presetClass="entr" presetSubtype="16" fill="hold" nodeType="afterEffect">
                                  <p:stCondLst>
                                    <p:cond delay="0"/>
                                  </p:stCondLst>
                                  <p:childTnLst>
                                    <p:set>
                                      <p:cBhvr>
                                        <p:cTn id="9" dur="1" fill="hold">
                                          <p:stCondLst>
                                            <p:cond delay="0"/>
                                          </p:stCondLst>
                                        </p:cTn>
                                        <p:tgtEl>
                                          <p:spTgt spid="35843"/>
                                        </p:tgtEl>
                                        <p:attrNameLst>
                                          <p:attrName>style.visibility</p:attrName>
                                        </p:attrNameLst>
                                      </p:cBhvr>
                                      <p:to>
                                        <p:strVal val="visible"/>
                                      </p:to>
                                    </p:set>
                                    <p:anim calcmode="lin" valueType="num">
                                      <p:cBhvr>
                                        <p:cTn id="10" dur="500" fill="hold"/>
                                        <p:tgtEl>
                                          <p:spTgt spid="35843"/>
                                        </p:tgtEl>
                                        <p:attrNameLst>
                                          <p:attrName>ppt_w</p:attrName>
                                        </p:attrNameLst>
                                      </p:cBhvr>
                                      <p:tavLst>
                                        <p:tav tm="0">
                                          <p:val>
                                            <p:fltVal val="0"/>
                                          </p:val>
                                        </p:tav>
                                        <p:tav tm="100000">
                                          <p:val>
                                            <p:strVal val="#ppt_w"/>
                                          </p:val>
                                        </p:tav>
                                      </p:tavLst>
                                    </p:anim>
                                    <p:anim calcmode="lin" valueType="num">
                                      <p:cBhvr>
                                        <p:cTn id="11" dur="500" fill="hold"/>
                                        <p:tgtEl>
                                          <p:spTgt spid="35843"/>
                                        </p:tgtEl>
                                        <p:attrNameLst>
                                          <p:attrName>ppt_h</p:attrName>
                                        </p:attrNameLst>
                                      </p:cBhvr>
                                      <p:tavLst>
                                        <p:tav tm="0">
                                          <p:val>
                                            <p:fltVal val="0"/>
                                          </p:val>
                                        </p:tav>
                                        <p:tav tm="100000">
                                          <p:val>
                                            <p:strVal val="#ppt_h"/>
                                          </p:val>
                                        </p:tav>
                                      </p:tavLst>
                                    </p:anim>
                                  </p:childTnLst>
                                </p:cTn>
                              </p:par>
                            </p:childTnLst>
                          </p:cTn>
                        </p:par>
                      </p:childTnLst>
                    </p:cTn>
                  </p:par>
                  <p:par>
                    <p:cTn id="12" fill="hold" nodeType="clickPar">
                      <p:stCondLst>
                        <p:cond delay="indefinite"/>
                      </p:stCondLst>
                      <p:childTnLst>
                        <p:par>
                          <p:cTn id="13" fill="hold" nodeType="withGroup">
                            <p:stCondLst>
                              <p:cond delay="0"/>
                            </p:stCondLst>
                            <p:childTnLst>
                              <p:par>
                                <p:cTn id="14" presetID="2" presetClass="entr" presetSubtype="2" fill="hold" grpId="0" nodeType="clickEffect">
                                  <p:stCondLst>
                                    <p:cond delay="0"/>
                                  </p:stCondLst>
                                  <p:childTnLst>
                                    <p:set>
                                      <p:cBhvr>
                                        <p:cTn id="15" dur="1" fill="hold">
                                          <p:stCondLst>
                                            <p:cond delay="0"/>
                                          </p:stCondLst>
                                        </p:cTn>
                                        <p:tgtEl>
                                          <p:spTgt spid="35844"/>
                                        </p:tgtEl>
                                        <p:attrNameLst>
                                          <p:attrName>style.visibility</p:attrName>
                                        </p:attrNameLst>
                                      </p:cBhvr>
                                      <p:to>
                                        <p:strVal val="visible"/>
                                      </p:to>
                                    </p:set>
                                    <p:anim calcmode="lin" valueType="num">
                                      <p:cBhvr additive="base">
                                        <p:cTn id="16" dur="500" fill="hold"/>
                                        <p:tgtEl>
                                          <p:spTgt spid="35844"/>
                                        </p:tgtEl>
                                        <p:attrNameLst>
                                          <p:attrName>ppt_x</p:attrName>
                                        </p:attrNameLst>
                                      </p:cBhvr>
                                      <p:tavLst>
                                        <p:tav tm="0">
                                          <p:val>
                                            <p:strVal val="1+#ppt_w/2"/>
                                          </p:val>
                                        </p:tav>
                                        <p:tav tm="100000">
                                          <p:val>
                                            <p:strVal val="#ppt_x"/>
                                          </p:val>
                                        </p:tav>
                                      </p:tavLst>
                                    </p:anim>
                                    <p:anim calcmode="lin" valueType="num">
                                      <p:cBhvr additive="base">
                                        <p:cTn id="17" dur="500" fill="hold"/>
                                        <p:tgtEl>
                                          <p:spTgt spid="35844"/>
                                        </p:tgtEl>
                                        <p:attrNameLst>
                                          <p:attrName>ppt_y</p:attrName>
                                        </p:attrNameLst>
                                      </p:cBhvr>
                                      <p:tavLst>
                                        <p:tav tm="0">
                                          <p:val>
                                            <p:strVal val="#ppt_y"/>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42" fill="hold" nodeType="clickEffect">
                                  <p:stCondLst>
                                    <p:cond delay="0"/>
                                  </p:stCondLst>
                                  <p:childTnLst>
                                    <p:set>
                                      <p:cBhvr>
                                        <p:cTn id="21" dur="1" fill="hold">
                                          <p:stCondLst>
                                            <p:cond delay="0"/>
                                          </p:stCondLst>
                                        </p:cTn>
                                        <p:tgtEl>
                                          <p:spTgt spid="35845"/>
                                        </p:tgtEl>
                                        <p:attrNameLst>
                                          <p:attrName>style.visibility</p:attrName>
                                        </p:attrNameLst>
                                      </p:cBhvr>
                                      <p:to>
                                        <p:strVal val="visible"/>
                                      </p:to>
                                    </p:set>
                                    <p:animEffect transition="in" filter="barn(outHorizontal)">
                                      <p:cBhvr>
                                        <p:cTn id="22" dur="500"/>
                                        <p:tgtEl>
                                          <p:spTgt spid="3584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5846"/>
                                        </p:tgtEl>
                                        <p:attrNameLst>
                                          <p:attrName>style.visibility</p:attrName>
                                        </p:attrNameLst>
                                      </p:cBhvr>
                                      <p:to>
                                        <p:strVal val="visible"/>
                                      </p:to>
                                    </p:set>
                                    <p:animEffect transition="in" filter="blinds(horizontal)">
                                      <p:cBhvr>
                                        <p:cTn id="27" dur="500"/>
                                        <p:tgtEl>
                                          <p:spTgt spid="35846"/>
                                        </p:tgtEl>
                                      </p:cBhvr>
                                    </p:animEffect>
                                  </p:childTnLst>
                                </p:cTn>
                              </p:par>
                            </p:childTnLst>
                          </p:cTn>
                        </p:par>
                        <p:par>
                          <p:cTn id="28" fill="hold" nodeType="afterGroup">
                            <p:stCondLst>
                              <p:cond delay="500"/>
                            </p:stCondLst>
                            <p:childTnLst>
                              <p:par>
                                <p:cTn id="29" presetID="1" presetClass="entr" presetSubtype="0" fill="hold" grpId="0" nodeType="afterEffect">
                                  <p:stCondLst>
                                    <p:cond delay="0"/>
                                  </p:stCondLst>
                                  <p:childTnLst>
                                    <p:set>
                                      <p:cBhvr>
                                        <p:cTn id="30" dur="1" fill="hold">
                                          <p:stCondLst>
                                            <p:cond delay="499"/>
                                          </p:stCondLst>
                                        </p:cTn>
                                        <p:tgtEl>
                                          <p:spTgt spid="3585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8" fill="hold" nodeType="clickEffect">
                                  <p:stCondLst>
                                    <p:cond delay="0"/>
                                  </p:stCondLst>
                                  <p:childTnLst>
                                    <p:set>
                                      <p:cBhvr>
                                        <p:cTn id="34" dur="1" fill="hold">
                                          <p:stCondLst>
                                            <p:cond delay="0"/>
                                          </p:stCondLst>
                                        </p:cTn>
                                        <p:tgtEl>
                                          <p:spTgt spid="35847"/>
                                        </p:tgtEl>
                                        <p:attrNameLst>
                                          <p:attrName>style.visibility</p:attrName>
                                        </p:attrNameLst>
                                      </p:cBhvr>
                                      <p:to>
                                        <p:strVal val="visible"/>
                                      </p:to>
                                    </p:set>
                                    <p:anim calcmode="lin" valueType="num">
                                      <p:cBhvr additive="base">
                                        <p:cTn id="35" dur="500" fill="hold"/>
                                        <p:tgtEl>
                                          <p:spTgt spid="35847"/>
                                        </p:tgtEl>
                                        <p:attrNameLst>
                                          <p:attrName>ppt_x</p:attrName>
                                        </p:attrNameLst>
                                      </p:cBhvr>
                                      <p:tavLst>
                                        <p:tav tm="0">
                                          <p:val>
                                            <p:strVal val="0-#ppt_w/2"/>
                                          </p:val>
                                        </p:tav>
                                        <p:tav tm="100000">
                                          <p:val>
                                            <p:strVal val="#ppt_x"/>
                                          </p:val>
                                        </p:tav>
                                      </p:tavLst>
                                    </p:anim>
                                    <p:anim calcmode="lin" valueType="num">
                                      <p:cBhvr additive="base">
                                        <p:cTn id="36" dur="500" fill="hold"/>
                                        <p:tgtEl>
                                          <p:spTgt spid="35847"/>
                                        </p:tgtEl>
                                        <p:attrNameLst>
                                          <p:attrName>ppt_y</p:attrName>
                                        </p:attrNameLst>
                                      </p:cBhvr>
                                      <p:tavLst>
                                        <p:tav tm="0">
                                          <p:val>
                                            <p:strVal val="#ppt_y"/>
                                          </p:val>
                                        </p:tav>
                                        <p:tav tm="100000">
                                          <p:val>
                                            <p:strVal val="#ppt_y"/>
                                          </p:val>
                                        </p:tav>
                                      </p:tavLst>
                                    </p:anim>
                                  </p:childTnLst>
                                </p:cTn>
                              </p:par>
                            </p:childTnLst>
                          </p:cTn>
                        </p:par>
                        <p:par>
                          <p:cTn id="37" fill="hold" nodeType="afterGroup">
                            <p:stCondLst>
                              <p:cond delay="500"/>
                            </p:stCondLst>
                            <p:childTnLst>
                              <p:par>
                                <p:cTn id="38" presetID="1" presetClass="entr" presetSubtype="0" fill="hold" grpId="0" nodeType="afterEffect">
                                  <p:stCondLst>
                                    <p:cond delay="0"/>
                                  </p:stCondLst>
                                  <p:childTnLst>
                                    <p:set>
                                      <p:cBhvr>
                                        <p:cTn id="39" dur="1" fill="hold">
                                          <p:stCondLst>
                                            <p:cond delay="499"/>
                                          </p:stCondLst>
                                        </p:cTn>
                                        <p:tgtEl>
                                          <p:spTgt spid="35852"/>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2" presetClass="entr" presetSubtype="2" fill="hold" nodeType="clickEffect">
                                  <p:stCondLst>
                                    <p:cond delay="0"/>
                                  </p:stCondLst>
                                  <p:childTnLst>
                                    <p:set>
                                      <p:cBhvr>
                                        <p:cTn id="43" dur="1" fill="hold">
                                          <p:stCondLst>
                                            <p:cond delay="0"/>
                                          </p:stCondLst>
                                        </p:cTn>
                                        <p:tgtEl>
                                          <p:spTgt spid="35848"/>
                                        </p:tgtEl>
                                        <p:attrNameLst>
                                          <p:attrName>style.visibility</p:attrName>
                                        </p:attrNameLst>
                                      </p:cBhvr>
                                      <p:to>
                                        <p:strVal val="visible"/>
                                      </p:to>
                                    </p:set>
                                    <p:anim calcmode="lin" valueType="num">
                                      <p:cBhvr additive="base">
                                        <p:cTn id="44" dur="500" fill="hold"/>
                                        <p:tgtEl>
                                          <p:spTgt spid="35848"/>
                                        </p:tgtEl>
                                        <p:attrNameLst>
                                          <p:attrName>ppt_x</p:attrName>
                                        </p:attrNameLst>
                                      </p:cBhvr>
                                      <p:tavLst>
                                        <p:tav tm="0">
                                          <p:val>
                                            <p:strVal val="1+#ppt_w/2"/>
                                          </p:val>
                                        </p:tav>
                                        <p:tav tm="100000">
                                          <p:val>
                                            <p:strVal val="#ppt_x"/>
                                          </p:val>
                                        </p:tav>
                                      </p:tavLst>
                                    </p:anim>
                                    <p:anim calcmode="lin" valueType="num">
                                      <p:cBhvr additive="base">
                                        <p:cTn id="45" dur="500" fill="hold"/>
                                        <p:tgtEl>
                                          <p:spTgt spid="35848"/>
                                        </p:tgtEl>
                                        <p:attrNameLst>
                                          <p:attrName>ppt_y</p:attrName>
                                        </p:attrNameLst>
                                      </p:cBhvr>
                                      <p:tavLst>
                                        <p:tav tm="0">
                                          <p:val>
                                            <p:strVal val="#ppt_y"/>
                                          </p:val>
                                        </p:tav>
                                        <p:tav tm="100000">
                                          <p:val>
                                            <p:strVal val="#ppt_y"/>
                                          </p:val>
                                        </p:tav>
                                      </p:tavLst>
                                    </p:anim>
                                  </p:childTnLst>
                                </p:cTn>
                              </p:par>
                            </p:childTnLst>
                          </p:cTn>
                        </p:par>
                        <p:par>
                          <p:cTn id="46" fill="hold" nodeType="afterGroup">
                            <p:stCondLst>
                              <p:cond delay="500"/>
                            </p:stCondLst>
                            <p:childTnLst>
                              <p:par>
                                <p:cTn id="47" presetID="1" presetClass="entr" presetSubtype="0" fill="hold" grpId="0" nodeType="afterEffect">
                                  <p:stCondLst>
                                    <p:cond delay="0"/>
                                  </p:stCondLst>
                                  <p:childTnLst>
                                    <p:set>
                                      <p:cBhvr>
                                        <p:cTn id="48" dur="1" fill="hold">
                                          <p:stCondLst>
                                            <p:cond delay="499"/>
                                          </p:stCondLst>
                                        </p:cTn>
                                        <p:tgtEl>
                                          <p:spTgt spid="35853"/>
                                        </p:tgtEl>
                                        <p:attrNameLst>
                                          <p:attrName>style.visibility</p:attrName>
                                        </p:attrNameLst>
                                      </p:cBhvr>
                                      <p:to>
                                        <p:strVal val="visible"/>
                                      </p:to>
                                    </p:set>
                                  </p:childTnLst>
                                </p:cTn>
                              </p:par>
                            </p:childTnLst>
                          </p:cTn>
                        </p:par>
                        <p:par>
                          <p:cTn id="49" fill="hold" nodeType="afterGroup">
                            <p:stCondLst>
                              <p:cond delay="1000"/>
                            </p:stCondLst>
                            <p:childTnLst>
                              <p:par>
                                <p:cTn id="50" presetID="1" presetClass="entr" presetSubtype="0" fill="hold" grpId="0" nodeType="afterEffect">
                                  <p:stCondLst>
                                    <p:cond delay="0"/>
                                  </p:stCondLst>
                                  <p:childTnLst>
                                    <p:set>
                                      <p:cBhvr>
                                        <p:cTn id="51" dur="1" fill="hold">
                                          <p:stCondLst>
                                            <p:cond delay="499"/>
                                          </p:stCondLst>
                                        </p:cTn>
                                        <p:tgtEl>
                                          <p:spTgt spid="35854"/>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2" presetClass="entr" presetSubtype="2" fill="hold" nodeType="clickEffect">
                                  <p:stCondLst>
                                    <p:cond delay="0"/>
                                  </p:stCondLst>
                                  <p:childTnLst>
                                    <p:set>
                                      <p:cBhvr>
                                        <p:cTn id="55" dur="1" fill="hold">
                                          <p:stCondLst>
                                            <p:cond delay="0"/>
                                          </p:stCondLst>
                                        </p:cTn>
                                        <p:tgtEl>
                                          <p:spTgt spid="35849"/>
                                        </p:tgtEl>
                                        <p:attrNameLst>
                                          <p:attrName>style.visibility</p:attrName>
                                        </p:attrNameLst>
                                      </p:cBhvr>
                                      <p:to>
                                        <p:strVal val="visible"/>
                                      </p:to>
                                    </p:set>
                                    <p:anim calcmode="lin" valueType="num">
                                      <p:cBhvr additive="base">
                                        <p:cTn id="56" dur="500" fill="hold"/>
                                        <p:tgtEl>
                                          <p:spTgt spid="35849"/>
                                        </p:tgtEl>
                                        <p:attrNameLst>
                                          <p:attrName>ppt_x</p:attrName>
                                        </p:attrNameLst>
                                      </p:cBhvr>
                                      <p:tavLst>
                                        <p:tav tm="0">
                                          <p:val>
                                            <p:strVal val="1+#ppt_w/2"/>
                                          </p:val>
                                        </p:tav>
                                        <p:tav tm="100000">
                                          <p:val>
                                            <p:strVal val="#ppt_x"/>
                                          </p:val>
                                        </p:tav>
                                      </p:tavLst>
                                    </p:anim>
                                    <p:anim calcmode="lin" valueType="num">
                                      <p:cBhvr additive="base">
                                        <p:cTn id="57" dur="500" fill="hold"/>
                                        <p:tgtEl>
                                          <p:spTgt spid="35849"/>
                                        </p:tgtEl>
                                        <p:attrNameLst>
                                          <p:attrName>ppt_y</p:attrName>
                                        </p:attrNameLst>
                                      </p:cBhvr>
                                      <p:tavLst>
                                        <p:tav tm="0">
                                          <p:val>
                                            <p:strVal val="#ppt_y"/>
                                          </p:val>
                                        </p:tav>
                                        <p:tav tm="100000">
                                          <p:val>
                                            <p:strVal val="#ppt_y"/>
                                          </p:val>
                                        </p:tav>
                                      </p:tavLst>
                                    </p:anim>
                                  </p:childTnLst>
                                </p:cTn>
                              </p:par>
                            </p:childTnLst>
                          </p:cTn>
                        </p:par>
                        <p:par>
                          <p:cTn id="58" fill="hold" nodeType="afterGroup">
                            <p:stCondLst>
                              <p:cond delay="500"/>
                            </p:stCondLst>
                            <p:childTnLst>
                              <p:par>
                                <p:cTn id="59" presetID="1" presetClass="entr" presetSubtype="0" fill="hold" grpId="0" nodeType="afterEffect">
                                  <p:stCondLst>
                                    <p:cond delay="0"/>
                                  </p:stCondLst>
                                  <p:childTnLst>
                                    <p:set>
                                      <p:cBhvr>
                                        <p:cTn id="60" dur="1" fill="hold">
                                          <p:stCondLst>
                                            <p:cond delay="499"/>
                                          </p:stCondLst>
                                        </p:cTn>
                                        <p:tgtEl>
                                          <p:spTgt spid="35855"/>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4" presetClass="entr" presetSubtype="32" fill="hold" nodeType="clickEffect">
                                  <p:stCondLst>
                                    <p:cond delay="0"/>
                                  </p:stCondLst>
                                  <p:childTnLst>
                                    <p:set>
                                      <p:cBhvr>
                                        <p:cTn id="64" dur="1" fill="hold">
                                          <p:stCondLst>
                                            <p:cond delay="0"/>
                                          </p:stCondLst>
                                        </p:cTn>
                                        <p:tgtEl>
                                          <p:spTgt spid="35850"/>
                                        </p:tgtEl>
                                        <p:attrNameLst>
                                          <p:attrName>style.visibility</p:attrName>
                                        </p:attrNameLst>
                                      </p:cBhvr>
                                      <p:to>
                                        <p:strVal val="visible"/>
                                      </p:to>
                                    </p:set>
                                    <p:animEffect transition="in" filter="box(out)">
                                      <p:cBhvr>
                                        <p:cTn id="65" dur="500"/>
                                        <p:tgtEl>
                                          <p:spTgt spid="35850"/>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12" presetClass="entr" presetSubtype="4" fill="hold" grpId="0" nodeType="clickEffect">
                                  <p:stCondLst>
                                    <p:cond delay="0"/>
                                  </p:stCondLst>
                                  <p:childTnLst>
                                    <p:set>
                                      <p:cBhvr>
                                        <p:cTn id="69" dur="1" fill="hold">
                                          <p:stCondLst>
                                            <p:cond delay="0"/>
                                          </p:stCondLst>
                                        </p:cTn>
                                        <p:tgtEl>
                                          <p:spTgt spid="35856"/>
                                        </p:tgtEl>
                                        <p:attrNameLst>
                                          <p:attrName>style.visibility</p:attrName>
                                        </p:attrNameLst>
                                      </p:cBhvr>
                                      <p:to>
                                        <p:strVal val="visible"/>
                                      </p:to>
                                    </p:set>
                                    <p:animEffect transition="in" filter="slide(fromBottom)">
                                      <p:cBhvr>
                                        <p:cTn id="70" dur="500"/>
                                        <p:tgtEl>
                                          <p:spTgt spid="358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animBg="1" autoUpdateAnimBg="0"/>
      <p:bldP spid="35851" grpId="0" animBg="1"/>
      <p:bldP spid="35852" grpId="0" animBg="1"/>
      <p:bldP spid="35853" grpId="0" animBg="1"/>
      <p:bldP spid="35854" grpId="0" animBg="1"/>
      <p:bldP spid="35855" grpId="0" animBg="1"/>
      <p:bldP spid="35856" grpId="0" animBg="1"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060" name="Object 4"/>
          <p:cNvGraphicFramePr>
            <a:graphicFrameLocks noChangeAspect="1"/>
          </p:cNvGraphicFramePr>
          <p:nvPr/>
        </p:nvGraphicFramePr>
        <p:xfrm>
          <a:off x="3765550" y="3360738"/>
          <a:ext cx="5378450" cy="3497262"/>
        </p:xfrm>
        <a:graphic>
          <a:graphicData uri="http://schemas.openxmlformats.org/presentationml/2006/ole">
            <mc:AlternateContent xmlns:mc="http://schemas.openxmlformats.org/markup-compatibility/2006">
              <mc:Choice xmlns:v="urn:schemas-microsoft-com:vml" Requires="v">
                <p:oleObj spid="_x0000_s41037" name="剪辑" r:id="rId3" imgW="4539600" imgH="3497040" progId="MS_ClipArt_Gallery.2">
                  <p:embed/>
                </p:oleObj>
              </mc:Choice>
              <mc:Fallback>
                <p:oleObj name="剪辑" r:id="rId3" imgW="4539600" imgH="3497040" progId="MS_ClipArt_Gallery.2">
                  <p:embed/>
                  <p:pic>
                    <p:nvPicPr>
                      <p:cNvPr id="0" name=""/>
                      <p:cNvPicPr>
                        <a:picLocks noChangeAspect="1" noChangeArrowheads="1"/>
                      </p:cNvPicPr>
                      <p:nvPr/>
                    </p:nvPicPr>
                    <p:blipFill>
                      <a:blip r:embed="rId4">
                        <a:lum bright="70000" contrast="-58000"/>
                        <a:extLst>
                          <a:ext uri="{28A0092B-C50C-407E-A947-70E740481C1C}">
                            <a14:useLocalDpi xmlns:a14="http://schemas.microsoft.com/office/drawing/2010/main" val="0"/>
                          </a:ext>
                        </a:extLst>
                      </a:blip>
                      <a:srcRect/>
                      <a:stretch>
                        <a:fillRect/>
                      </a:stretch>
                    </p:blipFill>
                    <p:spPr bwMode="auto">
                      <a:xfrm>
                        <a:off x="3765550" y="3360738"/>
                        <a:ext cx="5378450" cy="3497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061" name="Rectangle 5"/>
          <p:cNvSpPr>
            <a:spLocks noChangeArrowheads="1"/>
          </p:cNvSpPr>
          <p:nvPr/>
        </p:nvSpPr>
        <p:spPr bwMode="auto">
          <a:xfrm>
            <a:off x="2268538" y="814388"/>
            <a:ext cx="48734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dirty="0" smtClean="0"/>
              <a:t>三、最小生成树</a:t>
            </a:r>
            <a:r>
              <a:rPr lang="zh-CN" altLang="en-US" sz="2800" b="1" dirty="0"/>
              <a:t>问题及其算法</a:t>
            </a:r>
            <a:endParaRPr lang="zh-CN" altLang="en-US" dirty="0"/>
          </a:p>
        </p:txBody>
      </p:sp>
      <p:sp>
        <p:nvSpPr>
          <p:cNvPr id="45062" name="Rectangle 6"/>
          <p:cNvSpPr>
            <a:spLocks noChangeArrowheads="1"/>
          </p:cNvSpPr>
          <p:nvPr/>
        </p:nvSpPr>
        <p:spPr bwMode="auto">
          <a:xfrm>
            <a:off x="2743200" y="1524000"/>
            <a:ext cx="264687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smtClean="0">
                <a:latin typeface="Times New Roman" pitchFamily="18" charset="0"/>
                <a:ea typeface="华文楷体" pitchFamily="2" charset="-122"/>
                <a:cs typeface="Times New Roman" pitchFamily="18" charset="0"/>
                <a:hlinkClick r:id="rId5" action="ppaction://hlinksldjump"/>
              </a:rPr>
              <a:t>（一） </a:t>
            </a:r>
            <a:r>
              <a:rPr lang="zh-CN" altLang="en-US" sz="2400" b="1" dirty="0">
                <a:latin typeface="Times New Roman" pitchFamily="18" charset="0"/>
                <a:ea typeface="华文楷体" pitchFamily="2" charset="-122"/>
                <a:cs typeface="Times New Roman" pitchFamily="18" charset="0"/>
                <a:hlinkClick r:id="rId5" action="ppaction://hlinksldjump"/>
              </a:rPr>
              <a:t>基 本 概 念</a:t>
            </a:r>
            <a:endParaRPr lang="zh-CN" altLang="en-US" sz="2400" b="1" dirty="0">
              <a:latin typeface="Times New Roman" pitchFamily="18" charset="0"/>
              <a:ea typeface="华文楷体" pitchFamily="2" charset="-122"/>
              <a:cs typeface="Times New Roman" pitchFamily="18" charset="0"/>
              <a:hlinkClick r:id="rId6" action="ppaction://hlinksldjump"/>
            </a:endParaRPr>
          </a:p>
        </p:txBody>
      </p:sp>
      <p:sp>
        <p:nvSpPr>
          <p:cNvPr id="45063" name="Rectangle 7"/>
          <p:cNvSpPr>
            <a:spLocks noChangeArrowheads="1"/>
          </p:cNvSpPr>
          <p:nvPr/>
        </p:nvSpPr>
        <p:spPr bwMode="auto">
          <a:xfrm>
            <a:off x="2667000" y="2514600"/>
            <a:ext cx="287771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457200" indent="-457200"/>
            <a:r>
              <a:rPr lang="zh-CN" altLang="en-US" sz="2400" b="1" dirty="0" smtClean="0">
                <a:latin typeface="Times New Roman" pitchFamily="18" charset="0"/>
                <a:ea typeface="华文楷体" pitchFamily="2" charset="-122"/>
                <a:cs typeface="Times New Roman" pitchFamily="18" charset="0"/>
                <a:hlinkClick r:id="rId7" action="ppaction://hlinksldjump"/>
              </a:rPr>
              <a:t>（二）</a:t>
            </a:r>
            <a:r>
              <a:rPr lang="en-US" altLang="zh-CN" sz="2400" b="1" dirty="0" err="1" smtClean="0">
                <a:latin typeface="Times New Roman" pitchFamily="18" charset="0"/>
                <a:ea typeface="华文楷体" pitchFamily="2" charset="-122"/>
                <a:cs typeface="Times New Roman" pitchFamily="18" charset="0"/>
                <a:hlinkClick r:id="rId7" action="ppaction://hlinksldjump"/>
              </a:rPr>
              <a:t>Kruskal</a:t>
            </a:r>
            <a:r>
              <a:rPr lang="en-US" altLang="zh-CN" sz="2400" b="1" dirty="0" smtClean="0">
                <a:latin typeface="Times New Roman" pitchFamily="18" charset="0"/>
                <a:ea typeface="华文楷体" pitchFamily="2" charset="-122"/>
                <a:cs typeface="Times New Roman" pitchFamily="18" charset="0"/>
                <a:hlinkClick r:id="rId7" action="ppaction://hlinksldjump"/>
              </a:rPr>
              <a:t> </a:t>
            </a:r>
            <a:r>
              <a:rPr lang="zh-CN" altLang="en-US" sz="2400" b="1" dirty="0">
                <a:latin typeface="Times New Roman" pitchFamily="18" charset="0"/>
                <a:ea typeface="华文楷体" pitchFamily="2" charset="-122"/>
                <a:cs typeface="Times New Roman" pitchFamily="18" charset="0"/>
                <a:hlinkClick r:id="rId7" action="ppaction://hlinksldjump"/>
              </a:rPr>
              <a:t>算法</a:t>
            </a:r>
            <a:endParaRPr lang="zh-CN" altLang="en-US" sz="2400" b="1" dirty="0">
              <a:latin typeface="Times New Roman" pitchFamily="18" charset="0"/>
              <a:ea typeface="华文楷体" pitchFamily="2" charset="-122"/>
              <a:cs typeface="Times New Roman" pitchFamily="18" charset="0"/>
              <a:hlinkClick r:id="rId8" action="ppaction://hlinksldjump"/>
            </a:endParaRPr>
          </a:p>
        </p:txBody>
      </p:sp>
      <p:sp>
        <p:nvSpPr>
          <p:cNvPr id="45064" name="Rectangle 8"/>
          <p:cNvSpPr>
            <a:spLocks noChangeArrowheads="1"/>
          </p:cNvSpPr>
          <p:nvPr/>
        </p:nvSpPr>
        <p:spPr bwMode="auto">
          <a:xfrm>
            <a:off x="2667000" y="3505200"/>
            <a:ext cx="24657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smtClean="0">
                <a:latin typeface="Times New Roman" pitchFamily="18" charset="0"/>
                <a:ea typeface="华文楷体" pitchFamily="2" charset="-122"/>
                <a:cs typeface="Times New Roman" pitchFamily="18" charset="0"/>
                <a:hlinkClick r:id="rId9" action="ppaction://hlinksldjump"/>
              </a:rPr>
              <a:t>（三）</a:t>
            </a:r>
            <a:r>
              <a:rPr lang="en-US" altLang="zh-CN" sz="2400" b="1" dirty="0" smtClean="0">
                <a:latin typeface="Times New Roman" pitchFamily="18" charset="0"/>
                <a:ea typeface="华文楷体" pitchFamily="2" charset="-122"/>
                <a:cs typeface="Times New Roman" pitchFamily="18" charset="0"/>
                <a:hlinkClick r:id="rId9" action="ppaction://hlinksldjump"/>
              </a:rPr>
              <a:t>Prim </a:t>
            </a:r>
            <a:r>
              <a:rPr lang="zh-CN" altLang="en-US" sz="2400" b="1" dirty="0">
                <a:latin typeface="Times New Roman" pitchFamily="18" charset="0"/>
                <a:ea typeface="华文楷体" pitchFamily="2" charset="-122"/>
                <a:cs typeface="Times New Roman" pitchFamily="18" charset="0"/>
                <a:hlinkClick r:id="rId9" action="ppaction://hlinksldjump"/>
              </a:rPr>
              <a:t>算法</a:t>
            </a:r>
            <a:endParaRPr lang="zh-CN" altLang="en-US" sz="2400" b="1" dirty="0">
              <a:latin typeface="Times New Roman" pitchFamily="18" charset="0"/>
              <a:ea typeface="华文楷体" pitchFamily="2" charset="-122"/>
              <a:cs typeface="Times New Roman" pitchFamily="18" charset="0"/>
            </a:endParaRPr>
          </a:p>
        </p:txBody>
      </p:sp>
      <p:sp>
        <p:nvSpPr>
          <p:cNvPr id="45065" name="Rectangle 9"/>
          <p:cNvSpPr>
            <a:spLocks noChangeArrowheads="1"/>
          </p:cNvSpPr>
          <p:nvPr/>
        </p:nvSpPr>
        <p:spPr bwMode="auto">
          <a:xfrm>
            <a:off x="7848600" y="5943600"/>
            <a:ext cx="806450" cy="466725"/>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hlinkClick r:id="rId10" action="ppaction://hlinksldjump"/>
              </a:rPr>
              <a:t>返回</a:t>
            </a:r>
            <a:endParaRPr lang="zh-CN" altLang="en-US" b="1"/>
          </a:p>
        </p:txBody>
      </p:sp>
      <p:sp>
        <p:nvSpPr>
          <p:cNvPr id="2" name="页脚占位符 1"/>
          <p:cNvSpPr>
            <a:spLocks noGrp="1"/>
          </p:cNvSpPr>
          <p:nvPr>
            <p:ph type="ftr" sz="quarter" idx="11"/>
          </p:nvPr>
        </p:nvSpPr>
        <p:spPr/>
        <p:txBody>
          <a:bodyPr/>
          <a:lstStyle/>
          <a:p>
            <a:r>
              <a:rPr lang="zh-CN" altLang="en-US" smtClean="0"/>
              <a:t>重庆邮电大学                      理学院           </a:t>
            </a:r>
            <a:endParaRPr lang="zh-CN" altLang="en-US"/>
          </a:p>
        </p:txBody>
      </p:sp>
      <p:sp>
        <p:nvSpPr>
          <p:cNvPr id="3" name="灯片编号占位符 2"/>
          <p:cNvSpPr>
            <a:spLocks noGrp="1"/>
          </p:cNvSpPr>
          <p:nvPr>
            <p:ph type="sldNum" sz="quarter" idx="12"/>
          </p:nvPr>
        </p:nvSpPr>
        <p:spPr/>
        <p:txBody>
          <a:bodyPr/>
          <a:lstStyle/>
          <a:p>
            <a:fld id="{0C913308-F349-4B6D-A68A-DD1791B4A57B}" type="slidenum">
              <a:rPr lang="zh-CN" altLang="en-US" smtClean="0"/>
              <a:t>38</a:t>
            </a:fld>
            <a:endParaRPr lang="zh-CN" altLang="en-US"/>
          </a:p>
        </p:txBody>
      </p:sp>
      <p:sp>
        <p:nvSpPr>
          <p:cNvPr id="4" name="日期占位符 3"/>
          <p:cNvSpPr>
            <a:spLocks noGrp="1"/>
          </p:cNvSpPr>
          <p:nvPr>
            <p:ph type="dt" sz="half" idx="10"/>
          </p:nvPr>
        </p:nvSpPr>
        <p:spPr/>
        <p:txBody>
          <a:bodyPr/>
          <a:lstStyle/>
          <a:p>
            <a:fld id="{ADA7F0E0-871B-43FB-957C-406D11AA14A0}" type="datetime3">
              <a:rPr lang="zh-CN" altLang="en-US" smtClean="0"/>
              <a:t>2016年7月13日星期三</a:t>
            </a:fld>
            <a:endParaRPr lang="zh-CN" altLang="en-US"/>
          </a:p>
        </p:txBody>
      </p:sp>
    </p:spTree>
    <p:extLst>
      <p:ext uri="{BB962C8B-B14F-4D97-AF65-F5344CB8AC3E}">
        <p14:creationId xmlns:p14="http://schemas.microsoft.com/office/powerpoint/2010/main" val="8086915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5065"/>
                                        </p:tgtEl>
                                        <p:attrNameLst>
                                          <p:attrName>style.visibility</p:attrName>
                                        </p:attrNameLst>
                                      </p:cBhvr>
                                      <p:to>
                                        <p:strVal val="visible"/>
                                      </p:to>
                                    </p:set>
                                    <p:animEffect transition="in" filter="slide(fromBottom)">
                                      <p:cBhvr>
                                        <p:cTn id="7" dur="500"/>
                                        <p:tgtEl>
                                          <p:spTgt spid="450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5" grpId="0" animBg="1"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2771775" y="981075"/>
            <a:ext cx="368883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dirty="0" smtClean="0">
                <a:latin typeface="隶书" pitchFamily="49" charset="-122"/>
                <a:ea typeface="隶书" pitchFamily="49" charset="-122"/>
              </a:rPr>
              <a:t>（一）基 </a:t>
            </a:r>
            <a:r>
              <a:rPr lang="zh-CN" altLang="en-US" sz="3200" b="1" dirty="0">
                <a:latin typeface="隶书" pitchFamily="49" charset="-122"/>
                <a:ea typeface="隶书" pitchFamily="49" charset="-122"/>
              </a:rPr>
              <a:t>本 概 念</a:t>
            </a:r>
          </a:p>
        </p:txBody>
      </p:sp>
      <p:sp>
        <p:nvSpPr>
          <p:cNvPr id="46099" name="Text Box 19"/>
          <p:cNvSpPr txBox="1">
            <a:spLocks noChangeArrowheads="1"/>
          </p:cNvSpPr>
          <p:nvPr/>
        </p:nvSpPr>
        <p:spPr bwMode="auto">
          <a:xfrm>
            <a:off x="900113" y="1773238"/>
            <a:ext cx="7343775"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dirty="0">
                <a:latin typeface="Times New Roman" pitchFamily="18" charset="0"/>
                <a:ea typeface="华文楷体" pitchFamily="2" charset="-122"/>
                <a:cs typeface="Times New Roman" pitchFamily="18" charset="0"/>
              </a:rPr>
              <a:t>         </a:t>
            </a:r>
            <a:r>
              <a:rPr lang="zh-CN" altLang="en-US" sz="2800" dirty="0">
                <a:latin typeface="Times New Roman" pitchFamily="18" charset="0"/>
                <a:ea typeface="华文楷体" pitchFamily="2" charset="-122"/>
                <a:cs typeface="Times New Roman" pitchFamily="18" charset="0"/>
              </a:rPr>
              <a:t>假定要建设连接若干城镇的铁路网，其中在任意两个城镇间建设铁路线的费用已知，希望设计一个铁路网，在连通的要求下使建设总费用最少。此问题可归结为：在一个加权图中寻求一个</a:t>
            </a:r>
            <a:r>
              <a:rPr lang="zh-CN" altLang="en-US" sz="2800" b="1" dirty="0">
                <a:solidFill>
                  <a:srgbClr val="0000FF"/>
                </a:solidFill>
                <a:latin typeface="Times New Roman" pitchFamily="18" charset="0"/>
                <a:ea typeface="华文楷体" pitchFamily="2" charset="-122"/>
                <a:cs typeface="Times New Roman" pitchFamily="18" charset="0"/>
              </a:rPr>
              <a:t>具有最小权的连通生成子图</a:t>
            </a:r>
            <a:r>
              <a:rPr lang="zh-CN" altLang="en-US" sz="2800" dirty="0">
                <a:latin typeface="Times New Roman" pitchFamily="18" charset="0"/>
                <a:ea typeface="华文楷体" pitchFamily="2" charset="-122"/>
                <a:cs typeface="Times New Roman" pitchFamily="18" charset="0"/>
              </a:rPr>
              <a:t>。由于在一切连通生成子图中，生成树的边最少，因此此问题就是寻求</a:t>
            </a:r>
            <a:r>
              <a:rPr lang="zh-CN" altLang="en-US" sz="2800" b="1" dirty="0">
                <a:solidFill>
                  <a:srgbClr val="0000FF"/>
                </a:solidFill>
                <a:latin typeface="Times New Roman" pitchFamily="18" charset="0"/>
                <a:ea typeface="华文楷体" pitchFamily="2" charset="-122"/>
                <a:cs typeface="Times New Roman" pitchFamily="18" charset="0"/>
              </a:rPr>
              <a:t>权最小的生成树</a:t>
            </a:r>
            <a:r>
              <a:rPr lang="zh-CN" altLang="en-US" sz="2800" dirty="0">
                <a:latin typeface="Times New Roman" pitchFamily="18" charset="0"/>
                <a:ea typeface="华文楷体" pitchFamily="2" charset="-122"/>
                <a:cs typeface="Times New Roman" pitchFamily="18" charset="0"/>
              </a:rPr>
              <a:t>的问题。</a:t>
            </a:r>
          </a:p>
        </p:txBody>
      </p:sp>
      <p:sp>
        <p:nvSpPr>
          <p:cNvPr id="46100" name="Rectangle 20"/>
          <p:cNvSpPr>
            <a:spLocks noChangeArrowheads="1"/>
          </p:cNvSpPr>
          <p:nvPr/>
        </p:nvSpPr>
        <p:spPr bwMode="auto">
          <a:xfrm>
            <a:off x="7885113" y="5949950"/>
            <a:ext cx="803275" cy="466725"/>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hlinkClick r:id="rId2" action="ppaction://hlinksldjump"/>
              </a:rPr>
              <a:t>返回</a:t>
            </a:r>
            <a:endParaRPr lang="zh-CN" altLang="en-US" b="1"/>
          </a:p>
        </p:txBody>
      </p:sp>
      <p:sp>
        <p:nvSpPr>
          <p:cNvPr id="2" name="页脚占位符 1"/>
          <p:cNvSpPr>
            <a:spLocks noGrp="1"/>
          </p:cNvSpPr>
          <p:nvPr>
            <p:ph type="ftr" sz="quarter" idx="11"/>
          </p:nvPr>
        </p:nvSpPr>
        <p:spPr/>
        <p:txBody>
          <a:bodyPr/>
          <a:lstStyle/>
          <a:p>
            <a:r>
              <a:rPr lang="zh-CN" altLang="en-US" smtClean="0"/>
              <a:t>重庆邮电大学                      理学院           </a:t>
            </a:r>
            <a:endParaRPr lang="zh-CN" altLang="en-US"/>
          </a:p>
        </p:txBody>
      </p:sp>
      <p:sp>
        <p:nvSpPr>
          <p:cNvPr id="3" name="灯片编号占位符 2"/>
          <p:cNvSpPr>
            <a:spLocks noGrp="1"/>
          </p:cNvSpPr>
          <p:nvPr>
            <p:ph type="sldNum" sz="quarter" idx="12"/>
          </p:nvPr>
        </p:nvSpPr>
        <p:spPr/>
        <p:txBody>
          <a:bodyPr/>
          <a:lstStyle/>
          <a:p>
            <a:fld id="{0C913308-F349-4B6D-A68A-DD1791B4A57B}" type="slidenum">
              <a:rPr lang="zh-CN" altLang="en-US" smtClean="0"/>
              <a:t>39</a:t>
            </a:fld>
            <a:endParaRPr lang="zh-CN" altLang="en-US"/>
          </a:p>
        </p:txBody>
      </p:sp>
      <p:sp>
        <p:nvSpPr>
          <p:cNvPr id="4" name="日期占位符 3"/>
          <p:cNvSpPr>
            <a:spLocks noGrp="1"/>
          </p:cNvSpPr>
          <p:nvPr>
            <p:ph type="dt" sz="half" idx="10"/>
          </p:nvPr>
        </p:nvSpPr>
        <p:spPr/>
        <p:txBody>
          <a:bodyPr/>
          <a:lstStyle/>
          <a:p>
            <a:fld id="{E7990C4B-A0A5-4791-BC22-62BBEE2740FC}" type="datetime3">
              <a:rPr lang="zh-CN" altLang="en-US" smtClean="0"/>
              <a:t>2016年7月13日星期三</a:t>
            </a:fld>
            <a:endParaRPr lang="zh-CN" altLang="en-US"/>
          </a:p>
        </p:txBody>
      </p:sp>
    </p:spTree>
    <p:extLst>
      <p:ext uri="{BB962C8B-B14F-4D97-AF65-F5344CB8AC3E}">
        <p14:creationId xmlns:p14="http://schemas.microsoft.com/office/powerpoint/2010/main" val="5375037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6100"/>
                                        </p:tgtEl>
                                        <p:attrNameLst>
                                          <p:attrName>style.visibility</p:attrName>
                                        </p:attrNameLst>
                                      </p:cBhvr>
                                      <p:to>
                                        <p:strVal val="visible"/>
                                      </p:to>
                                    </p:set>
                                    <p:animEffect transition="in" filter="slide(fromBottom)">
                                      <p:cBhvr>
                                        <p:cTn id="7" dur="500"/>
                                        <p:tgtEl>
                                          <p:spTgt spid="46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00" grpId="0" animBg="1"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2"/>
          <p:cNvGrpSpPr>
            <a:grpSpLocks/>
          </p:cNvGrpSpPr>
          <p:nvPr/>
        </p:nvGrpSpPr>
        <p:grpSpPr bwMode="auto">
          <a:xfrm>
            <a:off x="323850" y="692150"/>
            <a:ext cx="8363314" cy="523592"/>
            <a:chOff x="384" y="480"/>
            <a:chExt cx="5015" cy="347"/>
          </a:xfrm>
        </p:grpSpPr>
        <p:sp>
          <p:nvSpPr>
            <p:cNvPr id="9219" name="Rectangle 3"/>
            <p:cNvSpPr>
              <a:spLocks noChangeArrowheads="1"/>
            </p:cNvSpPr>
            <p:nvPr/>
          </p:nvSpPr>
          <p:spPr bwMode="auto">
            <a:xfrm>
              <a:off x="384" y="480"/>
              <a:ext cx="734" cy="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2800" b="1" dirty="0">
                  <a:latin typeface="华文楷体" panose="02010600040101010101" pitchFamily="2" charset="-122"/>
                  <a:ea typeface="华文楷体" panose="02010600040101010101" pitchFamily="2" charset="-122"/>
                </a:rPr>
                <a:t>定义</a:t>
              </a:r>
              <a:endParaRPr kumimoji="1" lang="zh-CN" altLang="en-US" sz="2800" dirty="0">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9221" name="Rectangle 5"/>
                <p:cNvSpPr>
                  <a:spLocks noChangeArrowheads="1"/>
                </p:cNvSpPr>
                <p:nvPr/>
              </p:nvSpPr>
              <p:spPr bwMode="auto">
                <a:xfrm>
                  <a:off x="1057" y="480"/>
                  <a:ext cx="4342" cy="34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r>
                    <a:rPr kumimoji="1" lang="zh-CN" altLang="en-US" sz="2800" dirty="0" smtClean="0">
                      <a:latin typeface="华文楷体" panose="02010600040101010101" pitchFamily="2" charset="-122"/>
                      <a:ea typeface="华文楷体" panose="02010600040101010101" pitchFamily="2" charset="-122"/>
                    </a:rPr>
                    <a:t>有序三元组</a:t>
                  </a:r>
                  <a14:m>
                    <m:oMath xmlns:m="http://schemas.openxmlformats.org/officeDocument/2006/math">
                      <m:r>
                        <a:rPr kumimoji="1" lang="en-US" altLang="zh-CN" sz="2800" b="0" i="1" smtClean="0">
                          <a:latin typeface="Cambria Math"/>
                          <a:ea typeface="宋体" pitchFamily="2" charset="-122"/>
                        </a:rPr>
                        <m:t>𝐺</m:t>
                      </m:r>
                      <m:r>
                        <a:rPr kumimoji="1" lang="en-US" altLang="zh-CN" sz="2800" i="1" smtClean="0">
                          <a:latin typeface="Cambria Math"/>
                          <a:ea typeface="宋体" pitchFamily="2" charset="-122"/>
                        </a:rPr>
                        <m:t>=</m:t>
                      </m:r>
                      <m:r>
                        <a:rPr kumimoji="1" lang="en-US" altLang="zh-CN" sz="2800" b="0" i="1" smtClean="0">
                          <a:latin typeface="Cambria Math"/>
                          <a:ea typeface="宋体" pitchFamily="2" charset="-122"/>
                        </a:rPr>
                        <m:t>(</m:t>
                      </m:r>
                      <m:r>
                        <a:rPr kumimoji="1" lang="en-US" altLang="zh-CN" sz="2800" b="0" i="1" smtClean="0">
                          <a:latin typeface="Cambria Math"/>
                          <a:ea typeface="宋体" pitchFamily="2" charset="-122"/>
                        </a:rPr>
                        <m:t>𝑉</m:t>
                      </m:r>
                      <m:r>
                        <a:rPr kumimoji="1" lang="en-US" altLang="zh-CN" sz="2800" b="0" i="1" smtClean="0">
                          <a:latin typeface="Cambria Math"/>
                          <a:ea typeface="宋体" pitchFamily="2" charset="-122"/>
                        </a:rPr>
                        <m:t>,</m:t>
                      </m:r>
                      <m:r>
                        <a:rPr kumimoji="1" lang="en-US" altLang="zh-CN" sz="2800" b="0" i="1" smtClean="0">
                          <a:latin typeface="Cambria Math"/>
                          <a:ea typeface="宋体" pitchFamily="2" charset="-122"/>
                        </a:rPr>
                        <m:t>𝐸</m:t>
                      </m:r>
                      <m:r>
                        <a:rPr kumimoji="1" lang="en-US" altLang="zh-CN" sz="2800" b="0" i="1" smtClean="0">
                          <a:latin typeface="Cambria Math"/>
                          <a:ea typeface="宋体" pitchFamily="2" charset="-122"/>
                        </a:rPr>
                        <m:t>,</m:t>
                      </m:r>
                      <m:r>
                        <a:rPr kumimoji="1" lang="el-GR" altLang="zh-CN" sz="2800" b="0" i="1" smtClean="0">
                          <a:latin typeface="Cambria Math"/>
                          <a:ea typeface="Cambria Math"/>
                        </a:rPr>
                        <m:t>𝛹</m:t>
                      </m:r>
                      <m:r>
                        <a:rPr kumimoji="1" lang="en-US" altLang="zh-CN" sz="2800" b="0" i="1" smtClean="0">
                          <a:latin typeface="Cambria Math"/>
                          <a:ea typeface="宋体" pitchFamily="2" charset="-122"/>
                        </a:rPr>
                        <m:t>)</m:t>
                      </m:r>
                    </m:oMath>
                  </a14:m>
                  <a:r>
                    <a:rPr kumimoji="1" lang="zh-CN" altLang="en-US" sz="2800" dirty="0">
                      <a:latin typeface="华文楷体" panose="02010600040101010101" pitchFamily="2" charset="-122"/>
                      <a:ea typeface="华文楷体" panose="02010600040101010101" pitchFamily="2" charset="-122"/>
                    </a:rPr>
                    <a:t>称为一个</a:t>
                  </a:r>
                  <a:r>
                    <a:rPr kumimoji="1" lang="zh-CN" altLang="en-US" sz="2800" b="1" dirty="0">
                      <a:latin typeface="华文楷体" panose="02010600040101010101" pitchFamily="2" charset="-122"/>
                      <a:ea typeface="华文楷体" panose="02010600040101010101" pitchFamily="2" charset="-122"/>
                    </a:rPr>
                    <a:t>图</a:t>
                  </a:r>
                  <a:r>
                    <a:rPr kumimoji="1" lang="zh-CN" altLang="en-US" sz="2800" dirty="0">
                      <a:latin typeface="华文楷体" panose="02010600040101010101" pitchFamily="2" charset="-122"/>
                      <a:ea typeface="华文楷体" panose="02010600040101010101" pitchFamily="2" charset="-122"/>
                    </a:rPr>
                    <a:t>，如果：</a:t>
                  </a:r>
                </a:p>
              </p:txBody>
            </p:sp>
          </mc:Choice>
          <mc:Fallback xmlns="">
            <p:sp>
              <p:nvSpPr>
                <p:cNvPr id="9221" name="Rectangle 5"/>
                <p:cNvSpPr>
                  <a:spLocks noRot="1" noChangeAspect="1" noMove="1" noResize="1" noEditPoints="1" noAdjustHandles="1" noChangeArrowheads="1" noChangeShapeType="1" noTextEdit="1"/>
                </p:cNvSpPr>
                <p:nvPr/>
              </p:nvSpPr>
              <p:spPr bwMode="auto">
                <a:xfrm>
                  <a:off x="1057" y="480"/>
                  <a:ext cx="4342" cy="347"/>
                </a:xfrm>
                <a:prstGeom prst="rect">
                  <a:avLst/>
                </a:prstGeom>
                <a:blipFill rotWithShape="1">
                  <a:blip r:embed="rId3"/>
                  <a:stretch>
                    <a:fillRect l="-1684" t="-11765" r="-505" b="-3294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graphicFrame>
        <p:nvGraphicFramePr>
          <p:cNvPr id="9223" name="Object 7"/>
          <p:cNvGraphicFramePr>
            <a:graphicFrameLocks noChangeAspect="1"/>
          </p:cNvGraphicFramePr>
          <p:nvPr>
            <p:extLst>
              <p:ext uri="{D42A27DB-BD31-4B8C-83A1-F6EECF244321}">
                <p14:modId xmlns:p14="http://schemas.microsoft.com/office/powerpoint/2010/main" val="1773679865"/>
              </p:ext>
            </p:extLst>
          </p:nvPr>
        </p:nvGraphicFramePr>
        <p:xfrm>
          <a:off x="0" y="1239839"/>
          <a:ext cx="8939213" cy="2438716"/>
        </p:xfrm>
        <a:graphic>
          <a:graphicData uri="http://schemas.openxmlformats.org/presentationml/2006/ole">
            <mc:AlternateContent xmlns:mc="http://schemas.openxmlformats.org/markup-compatibility/2006">
              <mc:Choice xmlns:v="urn:schemas-microsoft-com:vml" Requires="v">
                <p:oleObj spid="_x0000_s2342" name="Document" r:id="rId4" imgW="3439337" imgH="1021357" progId="Word.Document.8">
                  <p:embed/>
                </p:oleObj>
              </mc:Choice>
              <mc:Fallback>
                <p:oleObj name="Document" r:id="rId4" imgW="3439337" imgH="1021357" progId="Word.Document.8">
                  <p:embed/>
                  <p:pic>
                    <p:nvPicPr>
                      <p:cNvPr id="0" name=""/>
                      <p:cNvPicPr>
                        <a:picLocks noChangeAspect="1" noChangeArrowheads="1"/>
                      </p:cNvPicPr>
                      <p:nvPr/>
                    </p:nvPicPr>
                    <p:blipFill>
                      <a:blip r:embed="rId5"/>
                      <a:srcRect/>
                      <a:stretch>
                        <a:fillRect/>
                      </a:stretch>
                    </p:blipFill>
                    <p:spPr bwMode="auto">
                      <a:xfrm>
                        <a:off x="0" y="1239839"/>
                        <a:ext cx="8939213" cy="2438716"/>
                      </a:xfrm>
                      <a:prstGeom prst="rect">
                        <a:avLst/>
                      </a:prstGeom>
                      <a:noFill/>
                      <a:ln>
                        <a:noFill/>
                      </a:ln>
                      <a:effectLst/>
                      <a:extLst/>
                    </p:spPr>
                  </p:pic>
                </p:oleObj>
              </mc:Fallback>
            </mc:AlternateContent>
          </a:graphicData>
        </a:graphic>
      </p:graphicFrame>
      <p:graphicFrame>
        <p:nvGraphicFramePr>
          <p:cNvPr id="9224" name="Object 8"/>
          <p:cNvGraphicFramePr>
            <a:graphicFrameLocks noChangeAspect="1"/>
          </p:cNvGraphicFramePr>
          <p:nvPr>
            <p:extLst>
              <p:ext uri="{D42A27DB-BD31-4B8C-83A1-F6EECF244321}">
                <p14:modId xmlns:p14="http://schemas.microsoft.com/office/powerpoint/2010/main" val="1504223651"/>
              </p:ext>
            </p:extLst>
          </p:nvPr>
        </p:nvGraphicFramePr>
        <p:xfrm>
          <a:off x="323850" y="3608091"/>
          <a:ext cx="7772400" cy="2459037"/>
        </p:xfrm>
        <a:graphic>
          <a:graphicData uri="http://schemas.openxmlformats.org/presentationml/2006/ole">
            <mc:AlternateContent xmlns:mc="http://schemas.openxmlformats.org/markup-compatibility/2006">
              <mc:Choice xmlns:v="urn:schemas-microsoft-com:vml" Requires="v">
                <p:oleObj spid="_x0000_s2343" name="Document" r:id="rId6" imgW="4349191" imgH="1379525" progId="Word.Document.8">
                  <p:embed/>
                </p:oleObj>
              </mc:Choice>
              <mc:Fallback>
                <p:oleObj name="Document" r:id="rId6" imgW="4349191" imgH="1379525" progId="Word.Document.8">
                  <p:embed/>
                  <p:pic>
                    <p:nvPicPr>
                      <p:cNvPr id="0" name=""/>
                      <p:cNvPicPr>
                        <a:picLocks noChangeAspect="1" noChangeArrowheads="1"/>
                      </p:cNvPicPr>
                      <p:nvPr/>
                    </p:nvPicPr>
                    <p:blipFill>
                      <a:blip r:embed="rId7"/>
                      <a:srcRect/>
                      <a:stretch>
                        <a:fillRect/>
                      </a:stretch>
                    </p:blipFill>
                    <p:spPr bwMode="auto">
                      <a:xfrm>
                        <a:off x="323850" y="3608091"/>
                        <a:ext cx="7772400" cy="2459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25" name="Object 9"/>
          <p:cNvGraphicFramePr>
            <a:graphicFrameLocks noChangeAspect="1"/>
          </p:cNvGraphicFramePr>
          <p:nvPr>
            <p:extLst>
              <p:ext uri="{D42A27DB-BD31-4B8C-83A1-F6EECF244321}">
                <p14:modId xmlns:p14="http://schemas.microsoft.com/office/powerpoint/2010/main" val="3785476972"/>
              </p:ext>
            </p:extLst>
          </p:nvPr>
        </p:nvGraphicFramePr>
        <p:xfrm>
          <a:off x="1979712" y="5300712"/>
          <a:ext cx="1991718" cy="1554253"/>
        </p:xfrm>
        <a:graphic>
          <a:graphicData uri="http://schemas.openxmlformats.org/presentationml/2006/ole">
            <mc:AlternateContent xmlns:mc="http://schemas.openxmlformats.org/markup-compatibility/2006">
              <mc:Choice xmlns:v="urn:schemas-microsoft-com:vml" Requires="v">
                <p:oleObj spid="_x0000_s2344" name="BMP 图像" r:id="rId8" imgW="1428840" imgH="1152360" progId="Paint.Picture">
                  <p:embed/>
                </p:oleObj>
              </mc:Choice>
              <mc:Fallback>
                <p:oleObj name="BMP 图像" r:id="rId8" imgW="1428840" imgH="1152360" progId="Paint.Picture">
                  <p:embed/>
                  <p:pic>
                    <p:nvPicPr>
                      <p:cNvPr id="0" name=""/>
                      <p:cNvPicPr>
                        <a:picLocks noChangeAspect="1" noChangeArrowheads="1"/>
                      </p:cNvPicPr>
                      <p:nvPr/>
                    </p:nvPicPr>
                    <p:blipFill>
                      <a:blip r:embed="rId9"/>
                      <a:srcRect/>
                      <a:stretch>
                        <a:fillRect/>
                      </a:stretch>
                    </p:blipFill>
                    <p:spPr bwMode="auto">
                      <a:xfrm>
                        <a:off x="1979712" y="5300712"/>
                        <a:ext cx="1991718" cy="1554253"/>
                      </a:xfrm>
                      <a:prstGeom prst="rect">
                        <a:avLst/>
                      </a:prstGeom>
                      <a:noFill/>
                      <a:ln>
                        <a:noFill/>
                      </a:ln>
                      <a:extLst/>
                    </p:spPr>
                  </p:pic>
                </p:oleObj>
              </mc:Fallback>
            </mc:AlternateContent>
          </a:graphicData>
        </a:graphic>
      </p:graphicFrame>
      <p:sp>
        <p:nvSpPr>
          <p:cNvPr id="9226" name="Rectangle 10"/>
          <p:cNvSpPr>
            <a:spLocks noChangeArrowheads="1"/>
          </p:cNvSpPr>
          <p:nvPr/>
        </p:nvSpPr>
        <p:spPr bwMode="auto">
          <a:xfrm>
            <a:off x="3200400" y="0"/>
            <a:ext cx="2362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800" b="1" dirty="0" smtClean="0">
                <a:latin typeface="华文楷体" panose="02010600040101010101" pitchFamily="2" charset="-122"/>
                <a:ea typeface="华文楷体" panose="02010600040101010101" pitchFamily="2" charset="-122"/>
              </a:rPr>
              <a:t>1.</a:t>
            </a:r>
            <a:r>
              <a:rPr kumimoji="1" lang="zh-CN" altLang="en-US" sz="2800" b="1" dirty="0" smtClean="0">
                <a:latin typeface="华文楷体" panose="02010600040101010101" pitchFamily="2" charset="-122"/>
                <a:ea typeface="华文楷体" panose="02010600040101010101" pitchFamily="2" charset="-122"/>
              </a:rPr>
              <a:t>图</a:t>
            </a:r>
            <a:r>
              <a:rPr kumimoji="1" lang="zh-CN" altLang="en-US" sz="2800" b="1" dirty="0">
                <a:latin typeface="华文楷体" panose="02010600040101010101" pitchFamily="2" charset="-122"/>
                <a:ea typeface="华文楷体" panose="02010600040101010101" pitchFamily="2" charset="-122"/>
              </a:rPr>
              <a:t>的定义</a:t>
            </a:r>
            <a:endParaRPr kumimoji="1" lang="zh-CN" altLang="en-US" sz="2800" dirty="0">
              <a:latin typeface="华文楷体" panose="02010600040101010101" pitchFamily="2" charset="-122"/>
              <a:ea typeface="华文楷体" panose="02010600040101010101" pitchFamily="2" charset="-122"/>
            </a:endParaRPr>
          </a:p>
        </p:txBody>
      </p:sp>
      <p:sp>
        <p:nvSpPr>
          <p:cNvPr id="2" name="页脚占位符 1"/>
          <p:cNvSpPr>
            <a:spLocks noGrp="1"/>
          </p:cNvSpPr>
          <p:nvPr>
            <p:ph type="ftr" sz="quarter" idx="11"/>
          </p:nvPr>
        </p:nvSpPr>
        <p:spPr/>
        <p:txBody>
          <a:bodyPr/>
          <a:lstStyle/>
          <a:p>
            <a:r>
              <a:rPr lang="zh-CN" altLang="en-US" smtClean="0"/>
              <a:t>重庆邮电大学                      理学院           </a:t>
            </a:r>
            <a:endParaRPr lang="zh-CN" altLang="en-US"/>
          </a:p>
        </p:txBody>
      </p:sp>
      <p:sp>
        <p:nvSpPr>
          <p:cNvPr id="3" name="灯片编号占位符 2"/>
          <p:cNvSpPr>
            <a:spLocks noGrp="1"/>
          </p:cNvSpPr>
          <p:nvPr>
            <p:ph type="sldNum" sz="quarter" idx="12"/>
          </p:nvPr>
        </p:nvSpPr>
        <p:spPr/>
        <p:txBody>
          <a:bodyPr/>
          <a:lstStyle/>
          <a:p>
            <a:fld id="{0C913308-F349-4B6D-A68A-DD1791B4A57B}" type="slidenum">
              <a:rPr lang="zh-CN" altLang="en-US" smtClean="0"/>
              <a:t>4</a:t>
            </a:fld>
            <a:endParaRPr lang="zh-CN" altLang="en-US"/>
          </a:p>
        </p:txBody>
      </p:sp>
      <p:sp>
        <p:nvSpPr>
          <p:cNvPr id="4" name="日期占位符 3"/>
          <p:cNvSpPr>
            <a:spLocks noGrp="1"/>
          </p:cNvSpPr>
          <p:nvPr>
            <p:ph type="dt" sz="half" idx="10"/>
          </p:nvPr>
        </p:nvSpPr>
        <p:spPr/>
        <p:txBody>
          <a:bodyPr/>
          <a:lstStyle/>
          <a:p>
            <a:fld id="{6F738B3B-AD3B-4B87-BDF1-B4B9B34831EF}" type="datetime3">
              <a:rPr lang="zh-CN" altLang="en-US" smtClean="0"/>
              <a:t>2016年7月13日星期三</a:t>
            </a:fld>
            <a:endParaRPr lang="zh-CN" altLang="en-US"/>
          </a:p>
        </p:txBody>
      </p:sp>
    </p:spTree>
    <p:extLst>
      <p:ext uri="{BB962C8B-B14F-4D97-AF65-F5344CB8AC3E}">
        <p14:creationId xmlns:p14="http://schemas.microsoft.com/office/powerpoint/2010/main" val="21636061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92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4" presetClass="entr" presetSubtype="32" fill="hold" nodeType="clickEffect">
                                  <p:stCondLst>
                                    <p:cond delay="0"/>
                                  </p:stCondLst>
                                  <p:childTnLst>
                                    <p:set>
                                      <p:cBhvr>
                                        <p:cTn id="10" dur="1" fill="hold">
                                          <p:stCondLst>
                                            <p:cond delay="0"/>
                                          </p:stCondLst>
                                        </p:cTn>
                                        <p:tgtEl>
                                          <p:spTgt spid="9223"/>
                                        </p:tgtEl>
                                        <p:attrNameLst>
                                          <p:attrName>style.visibility</p:attrName>
                                        </p:attrNameLst>
                                      </p:cBhvr>
                                      <p:to>
                                        <p:strVal val="visible"/>
                                      </p:to>
                                    </p:set>
                                    <p:animEffect transition="in" filter="box(out)">
                                      <p:cBhvr>
                                        <p:cTn id="11" dur="500"/>
                                        <p:tgtEl>
                                          <p:spTgt spid="922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5" fill="hold" nodeType="clickEffect">
                                  <p:stCondLst>
                                    <p:cond delay="0"/>
                                  </p:stCondLst>
                                  <p:childTnLst>
                                    <p:set>
                                      <p:cBhvr>
                                        <p:cTn id="15" dur="1" fill="hold">
                                          <p:stCondLst>
                                            <p:cond delay="0"/>
                                          </p:stCondLst>
                                        </p:cTn>
                                        <p:tgtEl>
                                          <p:spTgt spid="9224"/>
                                        </p:tgtEl>
                                        <p:attrNameLst>
                                          <p:attrName>style.visibility</p:attrName>
                                        </p:attrNameLst>
                                      </p:cBhvr>
                                      <p:to>
                                        <p:strVal val="visible"/>
                                      </p:to>
                                    </p:set>
                                    <p:animEffect transition="in" filter="blinds(vertical)">
                                      <p:cBhvr>
                                        <p:cTn id="16" dur="500"/>
                                        <p:tgtEl>
                                          <p:spTgt spid="922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2" fill="hold" nodeType="clickEffect">
                                  <p:stCondLst>
                                    <p:cond delay="0"/>
                                  </p:stCondLst>
                                  <p:childTnLst>
                                    <p:set>
                                      <p:cBhvr>
                                        <p:cTn id="20" dur="1" fill="hold">
                                          <p:stCondLst>
                                            <p:cond delay="0"/>
                                          </p:stCondLst>
                                        </p:cTn>
                                        <p:tgtEl>
                                          <p:spTgt spid="9225"/>
                                        </p:tgtEl>
                                        <p:attrNameLst>
                                          <p:attrName>style.visibility</p:attrName>
                                        </p:attrNameLst>
                                      </p:cBhvr>
                                      <p:to>
                                        <p:strVal val="visible"/>
                                      </p:to>
                                    </p:set>
                                    <p:anim calcmode="lin" valueType="num">
                                      <p:cBhvr additive="base">
                                        <p:cTn id="21" dur="500" fill="hold"/>
                                        <p:tgtEl>
                                          <p:spTgt spid="9225"/>
                                        </p:tgtEl>
                                        <p:attrNameLst>
                                          <p:attrName>ppt_x</p:attrName>
                                        </p:attrNameLst>
                                      </p:cBhvr>
                                      <p:tavLst>
                                        <p:tav tm="0">
                                          <p:val>
                                            <p:strVal val="1+#ppt_w/2"/>
                                          </p:val>
                                        </p:tav>
                                        <p:tav tm="100000">
                                          <p:val>
                                            <p:strVal val="#ppt_x"/>
                                          </p:val>
                                        </p:tav>
                                      </p:tavLst>
                                    </p:anim>
                                    <p:anim calcmode="lin" valueType="num">
                                      <p:cBhvr additive="base">
                                        <p:cTn id="22" dur="500" fill="hold"/>
                                        <p:tgtEl>
                                          <p:spTgt spid="92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60" name="Rectangle 8"/>
          <p:cNvSpPr>
            <a:spLocks noChangeArrowheads="1"/>
          </p:cNvSpPr>
          <p:nvPr/>
        </p:nvSpPr>
        <p:spPr bwMode="auto">
          <a:xfrm>
            <a:off x="2411413" y="732165"/>
            <a:ext cx="424988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lvl="2">
              <a:tabLst>
                <a:tab pos="533400" algn="l"/>
              </a:tabLst>
            </a:pPr>
            <a:r>
              <a:rPr lang="zh-CN" altLang="en-US" sz="2800" b="1" dirty="0" smtClean="0">
                <a:latin typeface="Times New Roman" pitchFamily="18" charset="0"/>
                <a:ea typeface="华文楷体" pitchFamily="2" charset="-122"/>
                <a:cs typeface="Times New Roman" pitchFamily="18" charset="0"/>
              </a:rPr>
              <a:t>（二）</a:t>
            </a:r>
            <a:r>
              <a:rPr lang="en-US" altLang="zh-CN" sz="2800" b="1" dirty="0" err="1" smtClean="0">
                <a:latin typeface="Times New Roman" pitchFamily="18" charset="0"/>
                <a:ea typeface="华文楷体" pitchFamily="2" charset="-122"/>
                <a:cs typeface="Times New Roman" pitchFamily="18" charset="0"/>
              </a:rPr>
              <a:t>Kruskal</a:t>
            </a:r>
            <a:r>
              <a:rPr lang="en-US" altLang="zh-CN" sz="2800" b="1" dirty="0" smtClean="0">
                <a:latin typeface="Times New Roman" pitchFamily="18" charset="0"/>
                <a:ea typeface="华文楷体" pitchFamily="2" charset="-122"/>
                <a:cs typeface="Times New Roman" pitchFamily="18" charset="0"/>
              </a:rPr>
              <a:t> </a:t>
            </a:r>
            <a:r>
              <a:rPr lang="zh-CN" altLang="en-US" sz="2800" b="1" dirty="0">
                <a:latin typeface="Times New Roman" pitchFamily="18" charset="0"/>
                <a:ea typeface="华文楷体" pitchFamily="2" charset="-122"/>
                <a:cs typeface="Times New Roman" pitchFamily="18" charset="0"/>
              </a:rPr>
              <a:t>算法</a:t>
            </a:r>
          </a:p>
        </p:txBody>
      </p:sp>
      <p:sp>
        <p:nvSpPr>
          <p:cNvPr id="49161" name="Text Box 9"/>
          <p:cNvSpPr txBox="1">
            <a:spLocks noChangeArrowheads="1"/>
          </p:cNvSpPr>
          <p:nvPr/>
        </p:nvSpPr>
        <p:spPr bwMode="auto">
          <a:xfrm>
            <a:off x="179512" y="1773238"/>
            <a:ext cx="8640960"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800" b="1" dirty="0">
                <a:latin typeface="Times New Roman" pitchFamily="18" charset="0"/>
                <a:ea typeface="华文楷体" pitchFamily="2" charset="-122"/>
                <a:cs typeface="Times New Roman" pitchFamily="18" charset="0"/>
              </a:rPr>
              <a:t>算法的基本思想：</a:t>
            </a:r>
          </a:p>
          <a:p>
            <a:pPr>
              <a:lnSpc>
                <a:spcPct val="130000"/>
              </a:lnSpc>
              <a:spcBef>
                <a:spcPct val="50000"/>
              </a:spcBef>
            </a:pPr>
            <a:r>
              <a:rPr lang="zh-CN" altLang="en-US" sz="2800" dirty="0">
                <a:latin typeface="Times New Roman" pitchFamily="18" charset="0"/>
                <a:ea typeface="华文楷体" pitchFamily="2" charset="-122"/>
                <a:cs typeface="Times New Roman" pitchFamily="18" charset="0"/>
              </a:rPr>
              <a:t>     </a:t>
            </a:r>
            <a:r>
              <a:rPr lang="zh-CN" altLang="en-US" sz="2800" dirty="0" smtClean="0">
                <a:latin typeface="Times New Roman" pitchFamily="18" charset="0"/>
                <a:ea typeface="华文楷体" pitchFamily="2" charset="-122"/>
                <a:cs typeface="Times New Roman" pitchFamily="18" charset="0"/>
              </a:rPr>
              <a:t>   最初</a:t>
            </a:r>
            <a:r>
              <a:rPr lang="zh-CN" altLang="en-US" sz="2800" dirty="0">
                <a:latin typeface="Times New Roman" pitchFamily="18" charset="0"/>
                <a:ea typeface="华文楷体" pitchFamily="2" charset="-122"/>
                <a:cs typeface="Times New Roman" pitchFamily="18" charset="0"/>
              </a:rPr>
              <a:t>把图的</a:t>
            </a:r>
            <a:r>
              <a:rPr lang="en-US" altLang="zh-CN" sz="2800" dirty="0">
                <a:latin typeface="Times New Roman" pitchFamily="18" charset="0"/>
                <a:ea typeface="华文楷体" pitchFamily="2" charset="-122"/>
                <a:cs typeface="Times New Roman" pitchFamily="18" charset="0"/>
              </a:rPr>
              <a:t>n</a:t>
            </a:r>
            <a:r>
              <a:rPr lang="zh-CN" altLang="en-US" sz="2800" dirty="0">
                <a:latin typeface="Times New Roman" pitchFamily="18" charset="0"/>
                <a:ea typeface="华文楷体" pitchFamily="2" charset="-122"/>
                <a:cs typeface="Times New Roman" pitchFamily="18" charset="0"/>
              </a:rPr>
              <a:t>个顶点看作</a:t>
            </a:r>
            <a:r>
              <a:rPr lang="en-US" altLang="zh-CN" sz="2800" dirty="0">
                <a:latin typeface="Times New Roman" pitchFamily="18" charset="0"/>
                <a:ea typeface="华文楷体" pitchFamily="2" charset="-122"/>
                <a:cs typeface="Times New Roman" pitchFamily="18" charset="0"/>
              </a:rPr>
              <a:t>n</a:t>
            </a:r>
            <a:r>
              <a:rPr lang="zh-CN" altLang="en-US" sz="2800" dirty="0">
                <a:latin typeface="Times New Roman" pitchFamily="18" charset="0"/>
                <a:ea typeface="华文楷体" pitchFamily="2" charset="-122"/>
                <a:cs typeface="Times New Roman" pitchFamily="18" charset="0"/>
              </a:rPr>
              <a:t>个分离的部分树，每个树具有一个顶点。算法的每一步选择可连接两分离树的边中权最小的边连接两个部分树，合二为一，部分树逐渐减少，直到部分树的总边树为</a:t>
            </a:r>
            <a:r>
              <a:rPr lang="en-US" altLang="zh-CN" sz="2800" dirty="0">
                <a:latin typeface="Times New Roman" pitchFamily="18" charset="0"/>
                <a:ea typeface="华文楷体" pitchFamily="2" charset="-122"/>
                <a:cs typeface="Times New Roman" pitchFamily="18" charset="0"/>
              </a:rPr>
              <a:t>n-1</a:t>
            </a:r>
            <a:r>
              <a:rPr lang="zh-CN" altLang="en-US" sz="2800" dirty="0">
                <a:latin typeface="Times New Roman" pitchFamily="18" charset="0"/>
                <a:ea typeface="华文楷体" pitchFamily="2" charset="-122"/>
                <a:cs typeface="Times New Roman" pitchFamily="18" charset="0"/>
              </a:rPr>
              <a:t>，便得到最小生成树。</a:t>
            </a:r>
          </a:p>
        </p:txBody>
      </p:sp>
      <p:sp>
        <p:nvSpPr>
          <p:cNvPr id="2" name="页脚占位符 1"/>
          <p:cNvSpPr>
            <a:spLocks noGrp="1"/>
          </p:cNvSpPr>
          <p:nvPr>
            <p:ph type="ftr" sz="quarter" idx="11"/>
          </p:nvPr>
        </p:nvSpPr>
        <p:spPr/>
        <p:txBody>
          <a:bodyPr/>
          <a:lstStyle/>
          <a:p>
            <a:r>
              <a:rPr lang="zh-CN" altLang="en-US" smtClean="0"/>
              <a:t>重庆邮电大学                      理学院           </a:t>
            </a:r>
            <a:endParaRPr lang="zh-CN" altLang="en-US"/>
          </a:p>
        </p:txBody>
      </p:sp>
      <p:sp>
        <p:nvSpPr>
          <p:cNvPr id="3" name="灯片编号占位符 2"/>
          <p:cNvSpPr>
            <a:spLocks noGrp="1"/>
          </p:cNvSpPr>
          <p:nvPr>
            <p:ph type="sldNum" sz="quarter" idx="12"/>
          </p:nvPr>
        </p:nvSpPr>
        <p:spPr/>
        <p:txBody>
          <a:bodyPr/>
          <a:lstStyle/>
          <a:p>
            <a:fld id="{0C913308-F349-4B6D-A68A-DD1791B4A57B}" type="slidenum">
              <a:rPr lang="zh-CN" altLang="en-US" smtClean="0"/>
              <a:t>40</a:t>
            </a:fld>
            <a:endParaRPr lang="zh-CN" altLang="en-US"/>
          </a:p>
        </p:txBody>
      </p:sp>
      <p:sp>
        <p:nvSpPr>
          <p:cNvPr id="4" name="日期占位符 3"/>
          <p:cNvSpPr>
            <a:spLocks noGrp="1"/>
          </p:cNvSpPr>
          <p:nvPr>
            <p:ph type="dt" sz="half" idx="10"/>
          </p:nvPr>
        </p:nvSpPr>
        <p:spPr/>
        <p:txBody>
          <a:bodyPr/>
          <a:lstStyle/>
          <a:p>
            <a:fld id="{80FD6E94-96D4-435D-BAC1-63F9FEEBD039}" type="datetime3">
              <a:rPr lang="zh-CN" altLang="en-US" smtClean="0"/>
              <a:t>2016年7月13日星期三</a:t>
            </a:fld>
            <a:endParaRPr lang="zh-CN" altLang="en-US"/>
          </a:p>
        </p:txBody>
      </p:sp>
    </p:spTree>
    <p:extLst>
      <p:ext uri="{BB962C8B-B14F-4D97-AF65-F5344CB8AC3E}">
        <p14:creationId xmlns:p14="http://schemas.microsoft.com/office/powerpoint/2010/main" val="140830993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791" y="1557338"/>
            <a:ext cx="8893175" cy="431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613" name="Rectangle 5"/>
          <p:cNvSpPr>
            <a:spLocks noChangeArrowheads="1"/>
          </p:cNvSpPr>
          <p:nvPr/>
        </p:nvSpPr>
        <p:spPr bwMode="auto">
          <a:xfrm>
            <a:off x="323850" y="836613"/>
            <a:ext cx="1716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b="1"/>
              <a:t>算法步骤：</a:t>
            </a:r>
          </a:p>
        </p:txBody>
      </p:sp>
      <p:sp>
        <p:nvSpPr>
          <p:cNvPr id="2" name="页脚占位符 1"/>
          <p:cNvSpPr>
            <a:spLocks noGrp="1"/>
          </p:cNvSpPr>
          <p:nvPr>
            <p:ph type="ftr" sz="quarter" idx="11"/>
          </p:nvPr>
        </p:nvSpPr>
        <p:spPr/>
        <p:txBody>
          <a:bodyPr/>
          <a:lstStyle/>
          <a:p>
            <a:r>
              <a:rPr lang="zh-CN" altLang="en-US" smtClean="0"/>
              <a:t>重庆邮电大学                      理学院           </a:t>
            </a:r>
            <a:endParaRPr lang="zh-CN" altLang="en-US"/>
          </a:p>
        </p:txBody>
      </p:sp>
      <p:sp>
        <p:nvSpPr>
          <p:cNvPr id="3" name="灯片编号占位符 2"/>
          <p:cNvSpPr>
            <a:spLocks noGrp="1"/>
          </p:cNvSpPr>
          <p:nvPr>
            <p:ph type="sldNum" sz="quarter" idx="12"/>
          </p:nvPr>
        </p:nvSpPr>
        <p:spPr/>
        <p:txBody>
          <a:bodyPr/>
          <a:lstStyle/>
          <a:p>
            <a:fld id="{0C913308-F349-4B6D-A68A-DD1791B4A57B}" type="slidenum">
              <a:rPr lang="zh-CN" altLang="en-US" smtClean="0"/>
              <a:t>41</a:t>
            </a:fld>
            <a:endParaRPr lang="zh-CN" altLang="en-US"/>
          </a:p>
        </p:txBody>
      </p:sp>
      <p:sp>
        <p:nvSpPr>
          <p:cNvPr id="4" name="日期占位符 3"/>
          <p:cNvSpPr>
            <a:spLocks noGrp="1"/>
          </p:cNvSpPr>
          <p:nvPr>
            <p:ph type="dt" sz="half" idx="10"/>
          </p:nvPr>
        </p:nvSpPr>
        <p:spPr/>
        <p:txBody>
          <a:bodyPr/>
          <a:lstStyle/>
          <a:p>
            <a:fld id="{55E530F2-1AF7-4252-B984-855729C50C8B}" type="datetime3">
              <a:rPr lang="zh-CN" altLang="en-US" smtClean="0"/>
              <a:t>2016年7月13日星期三</a:t>
            </a:fld>
            <a:endParaRPr lang="zh-CN" altLang="en-US"/>
          </a:p>
        </p:txBody>
      </p:sp>
    </p:spTree>
    <p:extLst>
      <p:ext uri="{BB962C8B-B14F-4D97-AF65-F5344CB8AC3E}">
        <p14:creationId xmlns:p14="http://schemas.microsoft.com/office/powerpoint/2010/main" val="40170618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03" name="Object 3"/>
          <p:cNvGraphicFramePr>
            <a:graphicFrameLocks noChangeAspect="1"/>
          </p:cNvGraphicFramePr>
          <p:nvPr/>
        </p:nvGraphicFramePr>
        <p:xfrm>
          <a:off x="3203575" y="836613"/>
          <a:ext cx="3200400" cy="2133600"/>
        </p:xfrm>
        <a:graphic>
          <a:graphicData uri="http://schemas.openxmlformats.org/presentationml/2006/ole">
            <mc:AlternateContent xmlns:mc="http://schemas.openxmlformats.org/markup-compatibility/2006">
              <mc:Choice xmlns:v="urn:schemas-microsoft-com:vml" Requires="v">
                <p:oleObj spid="_x0000_s42060" name="BMP 图象" r:id="rId3" imgW="1943546" imgH="1266685" progId="Paint.Picture">
                  <p:embed/>
                </p:oleObj>
              </mc:Choice>
              <mc:Fallback>
                <p:oleObj name="BMP 图象" r:id="rId3" imgW="1943546" imgH="1266685"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575" y="836613"/>
                        <a:ext cx="32004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06" name="Text Box 6"/>
          <p:cNvSpPr txBox="1">
            <a:spLocks noChangeArrowheads="1"/>
          </p:cNvSpPr>
          <p:nvPr/>
        </p:nvSpPr>
        <p:spPr bwMode="auto">
          <a:xfrm>
            <a:off x="395288" y="836613"/>
            <a:ext cx="5616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t>例</a:t>
            </a:r>
            <a:r>
              <a:rPr lang="zh-CN" altLang="en-US"/>
              <a:t>  求下图的最小生成树</a:t>
            </a:r>
          </a:p>
        </p:txBody>
      </p:sp>
      <p:sp>
        <p:nvSpPr>
          <p:cNvPr id="51207" name="Text Box 7"/>
          <p:cNvSpPr txBox="1">
            <a:spLocks noChangeArrowheads="1"/>
          </p:cNvSpPr>
          <p:nvPr/>
        </p:nvSpPr>
        <p:spPr bwMode="auto">
          <a:xfrm>
            <a:off x="684213" y="2781300"/>
            <a:ext cx="7921625" cy="387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t>    </a:t>
            </a:r>
            <a:r>
              <a:rPr lang="zh-CN" altLang="en-US" sz="2000"/>
              <a:t>先建立网络的边权文件</a:t>
            </a:r>
            <a:r>
              <a:rPr lang="en-US" altLang="zh-CN" sz="2000"/>
              <a:t>net1.txt </a:t>
            </a:r>
            <a:r>
              <a:rPr lang="zh-CN" altLang="en-US" sz="2000"/>
              <a:t>，文件中每行为一条边，第</a:t>
            </a:r>
            <a:r>
              <a:rPr lang="en-US" altLang="zh-CN" sz="2000"/>
              <a:t>1</a:t>
            </a:r>
            <a:r>
              <a:rPr lang="zh-CN" altLang="en-US" sz="2000"/>
              <a:t>、</a:t>
            </a:r>
            <a:r>
              <a:rPr lang="en-US" altLang="zh-CN" sz="2000"/>
              <a:t>2</a:t>
            </a:r>
            <a:r>
              <a:rPr lang="zh-CN" altLang="en-US" sz="2000"/>
              <a:t>列分别为边的两端顶点编号，第</a:t>
            </a:r>
            <a:r>
              <a:rPr lang="en-US" altLang="zh-CN" sz="2000"/>
              <a:t>3</a:t>
            </a:r>
            <a:r>
              <a:rPr lang="zh-CN" altLang="en-US" sz="2000"/>
              <a:t>列为边权；边权由小到大排列</a:t>
            </a:r>
          </a:p>
          <a:p>
            <a:r>
              <a:rPr lang="zh-CN" altLang="en-US"/>
              <a:t> </a:t>
            </a:r>
            <a:r>
              <a:rPr lang="en-US" altLang="zh-CN" sz="2000"/>
              <a:t>1	3	1</a:t>
            </a:r>
          </a:p>
          <a:p>
            <a:r>
              <a:rPr lang="en-US" altLang="zh-CN" sz="2000"/>
              <a:t> 2	5	1</a:t>
            </a:r>
          </a:p>
          <a:p>
            <a:r>
              <a:rPr lang="en-US" altLang="zh-CN" sz="2000"/>
              <a:t> 4	6	1</a:t>
            </a:r>
          </a:p>
          <a:p>
            <a:r>
              <a:rPr lang="en-US" altLang="zh-CN" sz="2000"/>
              <a:t> 1	2	2</a:t>
            </a:r>
          </a:p>
          <a:p>
            <a:r>
              <a:rPr lang="en-US" altLang="zh-CN" sz="2000"/>
              <a:t> 4	7	2</a:t>
            </a:r>
          </a:p>
          <a:p>
            <a:r>
              <a:rPr lang="en-US" altLang="zh-CN" sz="2000"/>
              <a:t> 5	6	3</a:t>
            </a:r>
          </a:p>
          <a:p>
            <a:r>
              <a:rPr lang="en-US" altLang="zh-CN" sz="2000"/>
              <a:t> 7	8	3</a:t>
            </a:r>
          </a:p>
          <a:p>
            <a:r>
              <a:rPr lang="en-US" altLang="zh-CN" sz="2000"/>
              <a:t> 6	7	4</a:t>
            </a:r>
          </a:p>
          <a:p>
            <a:r>
              <a:rPr lang="en-US" altLang="zh-CN" sz="2000"/>
              <a:t> 4	5	5</a:t>
            </a:r>
          </a:p>
          <a:p>
            <a:r>
              <a:rPr lang="en-US" altLang="zh-CN" sz="2000"/>
              <a:t> …</a:t>
            </a:r>
            <a:endParaRPr lang="en-US" altLang="zh-CN"/>
          </a:p>
        </p:txBody>
      </p:sp>
      <p:sp>
        <p:nvSpPr>
          <p:cNvPr id="51208" name="Text Box 8">
            <a:hlinkClick r:id="rId5"/>
          </p:cNvPr>
          <p:cNvSpPr txBox="1">
            <a:spLocks noChangeArrowheads="1"/>
          </p:cNvSpPr>
          <p:nvPr/>
        </p:nvSpPr>
        <p:spPr bwMode="auto">
          <a:xfrm>
            <a:off x="6443663" y="1700213"/>
            <a:ext cx="2447925" cy="879475"/>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dirty="0"/>
              <a:t> </a:t>
            </a:r>
            <a:r>
              <a:rPr lang="en-US" altLang="zh-CN" sz="1800" dirty="0"/>
              <a:t>TO  MATLAB</a:t>
            </a:r>
          </a:p>
          <a:p>
            <a:pPr>
              <a:spcBef>
                <a:spcPct val="50000"/>
              </a:spcBef>
            </a:pPr>
            <a:r>
              <a:rPr lang="en-US" altLang="zh-CN" sz="1800" dirty="0"/>
              <a:t>(</a:t>
            </a:r>
            <a:r>
              <a:rPr lang="en-US" altLang="zh-CN" sz="1800" dirty="0" err="1"/>
              <a:t>SpanningTree_Kruskal</a:t>
            </a:r>
            <a:r>
              <a:rPr lang="en-US" altLang="zh-CN" sz="1800" dirty="0"/>
              <a:t> )</a:t>
            </a:r>
          </a:p>
        </p:txBody>
      </p:sp>
      <p:sp>
        <p:nvSpPr>
          <p:cNvPr id="2" name="页脚占位符 1"/>
          <p:cNvSpPr>
            <a:spLocks noGrp="1"/>
          </p:cNvSpPr>
          <p:nvPr>
            <p:ph type="ftr" sz="quarter" idx="11"/>
          </p:nvPr>
        </p:nvSpPr>
        <p:spPr/>
        <p:txBody>
          <a:bodyPr/>
          <a:lstStyle/>
          <a:p>
            <a:r>
              <a:rPr lang="zh-CN" altLang="en-US" smtClean="0"/>
              <a:t>重庆邮电大学                      理学院           </a:t>
            </a:r>
            <a:endParaRPr lang="zh-CN" altLang="en-US"/>
          </a:p>
        </p:txBody>
      </p:sp>
      <p:sp>
        <p:nvSpPr>
          <p:cNvPr id="3" name="灯片编号占位符 2"/>
          <p:cNvSpPr>
            <a:spLocks noGrp="1"/>
          </p:cNvSpPr>
          <p:nvPr>
            <p:ph type="sldNum" sz="quarter" idx="12"/>
          </p:nvPr>
        </p:nvSpPr>
        <p:spPr/>
        <p:txBody>
          <a:bodyPr/>
          <a:lstStyle/>
          <a:p>
            <a:fld id="{0C913308-F349-4B6D-A68A-DD1791B4A57B}" type="slidenum">
              <a:rPr lang="zh-CN" altLang="en-US" smtClean="0"/>
              <a:t>42</a:t>
            </a:fld>
            <a:endParaRPr lang="zh-CN" altLang="en-US"/>
          </a:p>
        </p:txBody>
      </p:sp>
      <p:sp>
        <p:nvSpPr>
          <p:cNvPr id="4" name="日期占位符 3"/>
          <p:cNvSpPr>
            <a:spLocks noGrp="1"/>
          </p:cNvSpPr>
          <p:nvPr>
            <p:ph type="dt" sz="half" idx="10"/>
          </p:nvPr>
        </p:nvSpPr>
        <p:spPr/>
        <p:txBody>
          <a:bodyPr/>
          <a:lstStyle/>
          <a:p>
            <a:fld id="{F9466783-E415-450E-8F7B-FAFA9FFAF2C4}" type="datetime3">
              <a:rPr lang="zh-CN" altLang="en-US" smtClean="0"/>
              <a:t>2016年7月13日星期三</a:t>
            </a:fld>
            <a:endParaRPr lang="zh-CN" altLang="en-US"/>
          </a:p>
        </p:txBody>
      </p:sp>
    </p:spTree>
    <p:extLst>
      <p:ext uri="{BB962C8B-B14F-4D97-AF65-F5344CB8AC3E}">
        <p14:creationId xmlns:p14="http://schemas.microsoft.com/office/powerpoint/2010/main" val="24549649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1208"/>
                                        </p:tgtEl>
                                        <p:attrNameLst>
                                          <p:attrName>style.visibility</p:attrName>
                                        </p:attrNameLst>
                                      </p:cBhvr>
                                      <p:to>
                                        <p:strVal val="visible"/>
                                      </p:to>
                                    </p:set>
                                    <p:anim calcmode="lin" valueType="num">
                                      <p:cBhvr additive="base">
                                        <p:cTn id="7" dur="500" fill="hold"/>
                                        <p:tgtEl>
                                          <p:spTgt spid="51208"/>
                                        </p:tgtEl>
                                        <p:attrNameLst>
                                          <p:attrName>ppt_x</p:attrName>
                                        </p:attrNameLst>
                                      </p:cBhvr>
                                      <p:tavLst>
                                        <p:tav tm="0">
                                          <p:val>
                                            <p:strVal val="1+#ppt_w/2"/>
                                          </p:val>
                                        </p:tav>
                                        <p:tav tm="100000">
                                          <p:val>
                                            <p:strVal val="#ppt_x"/>
                                          </p:val>
                                        </p:tav>
                                      </p:tavLst>
                                    </p:anim>
                                    <p:anim calcmode="lin" valueType="num">
                                      <p:cBhvr additive="base">
                                        <p:cTn id="8" dur="500" fill="hold"/>
                                        <p:tgtEl>
                                          <p:spTgt spid="5120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8" grpId="0" animBg="1"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Oval 4"/>
          <p:cNvSpPr>
            <a:spLocks noChangeArrowheads="1"/>
          </p:cNvSpPr>
          <p:nvPr/>
        </p:nvSpPr>
        <p:spPr bwMode="auto">
          <a:xfrm>
            <a:off x="3200400" y="3276600"/>
            <a:ext cx="76200" cy="762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29" name="Oval 5"/>
          <p:cNvSpPr>
            <a:spLocks noChangeArrowheads="1"/>
          </p:cNvSpPr>
          <p:nvPr/>
        </p:nvSpPr>
        <p:spPr bwMode="auto">
          <a:xfrm>
            <a:off x="1676400" y="4724400"/>
            <a:ext cx="76200" cy="762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0" name="Oval 6"/>
          <p:cNvSpPr>
            <a:spLocks noChangeArrowheads="1"/>
          </p:cNvSpPr>
          <p:nvPr/>
        </p:nvSpPr>
        <p:spPr bwMode="auto">
          <a:xfrm>
            <a:off x="3200400" y="5715000"/>
            <a:ext cx="76200" cy="762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1" name="Oval 7"/>
          <p:cNvSpPr>
            <a:spLocks noChangeArrowheads="1"/>
          </p:cNvSpPr>
          <p:nvPr/>
        </p:nvSpPr>
        <p:spPr bwMode="auto">
          <a:xfrm>
            <a:off x="3200400" y="4648200"/>
            <a:ext cx="76200" cy="762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2" name="Oval 8"/>
          <p:cNvSpPr>
            <a:spLocks noChangeArrowheads="1"/>
          </p:cNvSpPr>
          <p:nvPr/>
        </p:nvSpPr>
        <p:spPr bwMode="auto">
          <a:xfrm>
            <a:off x="5334000" y="4648200"/>
            <a:ext cx="76200" cy="762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3" name="Oval 9"/>
          <p:cNvSpPr>
            <a:spLocks noChangeArrowheads="1"/>
          </p:cNvSpPr>
          <p:nvPr/>
        </p:nvSpPr>
        <p:spPr bwMode="auto">
          <a:xfrm>
            <a:off x="5257800" y="3276600"/>
            <a:ext cx="76200" cy="762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4" name="Oval 10"/>
          <p:cNvSpPr>
            <a:spLocks noChangeArrowheads="1"/>
          </p:cNvSpPr>
          <p:nvPr/>
        </p:nvSpPr>
        <p:spPr bwMode="auto">
          <a:xfrm>
            <a:off x="5334000" y="5791200"/>
            <a:ext cx="76200" cy="762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5" name="Oval 11"/>
          <p:cNvSpPr>
            <a:spLocks noChangeArrowheads="1"/>
          </p:cNvSpPr>
          <p:nvPr/>
        </p:nvSpPr>
        <p:spPr bwMode="auto">
          <a:xfrm>
            <a:off x="6858000" y="4648200"/>
            <a:ext cx="76200" cy="762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6" name="Text Box 12"/>
          <p:cNvSpPr txBox="1">
            <a:spLocks noChangeArrowheads="1"/>
          </p:cNvSpPr>
          <p:nvPr/>
        </p:nvSpPr>
        <p:spPr bwMode="auto">
          <a:xfrm>
            <a:off x="1143000" y="4445000"/>
            <a:ext cx="482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t>u</a:t>
            </a:r>
            <a:r>
              <a:rPr lang="en-US" altLang="zh-CN" sz="2800" baseline="-25000"/>
              <a:t>1</a:t>
            </a:r>
            <a:endParaRPr lang="en-US" altLang="zh-CN"/>
          </a:p>
        </p:txBody>
      </p:sp>
      <p:sp>
        <p:nvSpPr>
          <p:cNvPr id="52237" name="Text Box 13"/>
          <p:cNvSpPr txBox="1">
            <a:spLocks noChangeArrowheads="1"/>
          </p:cNvSpPr>
          <p:nvPr/>
        </p:nvSpPr>
        <p:spPr bwMode="auto">
          <a:xfrm>
            <a:off x="2916238" y="2708275"/>
            <a:ext cx="482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t>u</a:t>
            </a:r>
            <a:r>
              <a:rPr lang="en-US" altLang="zh-CN" sz="2800" baseline="-25000"/>
              <a:t>2</a:t>
            </a:r>
            <a:endParaRPr lang="en-US" altLang="zh-CN"/>
          </a:p>
        </p:txBody>
      </p:sp>
      <p:sp>
        <p:nvSpPr>
          <p:cNvPr id="52238" name="Text Box 14"/>
          <p:cNvSpPr txBox="1">
            <a:spLocks noChangeArrowheads="1"/>
          </p:cNvSpPr>
          <p:nvPr/>
        </p:nvSpPr>
        <p:spPr bwMode="auto">
          <a:xfrm>
            <a:off x="3048000" y="6019800"/>
            <a:ext cx="762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a:t>u</a:t>
            </a:r>
            <a:r>
              <a:rPr lang="en-US" altLang="zh-CN" sz="2800" baseline="-25000"/>
              <a:t>3</a:t>
            </a:r>
            <a:endParaRPr lang="en-US" altLang="zh-CN"/>
          </a:p>
        </p:txBody>
      </p:sp>
      <p:sp>
        <p:nvSpPr>
          <p:cNvPr id="52239" name="Text Box 15"/>
          <p:cNvSpPr txBox="1">
            <a:spLocks noChangeArrowheads="1"/>
          </p:cNvSpPr>
          <p:nvPr/>
        </p:nvSpPr>
        <p:spPr bwMode="auto">
          <a:xfrm>
            <a:off x="3260725" y="3983038"/>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
        <p:nvSpPr>
          <p:cNvPr id="52240" name="Text Box 16"/>
          <p:cNvSpPr txBox="1">
            <a:spLocks noChangeArrowheads="1"/>
          </p:cNvSpPr>
          <p:nvPr/>
        </p:nvSpPr>
        <p:spPr bwMode="auto">
          <a:xfrm>
            <a:off x="2590800" y="4191000"/>
            <a:ext cx="609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a:t>u</a:t>
            </a:r>
            <a:r>
              <a:rPr lang="en-US" altLang="zh-CN" sz="2800" baseline="-25000"/>
              <a:t>4</a:t>
            </a:r>
            <a:endParaRPr lang="en-US" altLang="zh-CN" sz="2800"/>
          </a:p>
        </p:txBody>
      </p:sp>
      <p:sp>
        <p:nvSpPr>
          <p:cNvPr id="52241" name="Text Box 17"/>
          <p:cNvSpPr txBox="1">
            <a:spLocks noChangeArrowheads="1"/>
          </p:cNvSpPr>
          <p:nvPr/>
        </p:nvSpPr>
        <p:spPr bwMode="auto">
          <a:xfrm>
            <a:off x="4876800" y="2667000"/>
            <a:ext cx="838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a:t>u</a:t>
            </a:r>
            <a:r>
              <a:rPr lang="en-US" altLang="zh-CN" sz="2800" baseline="-25000"/>
              <a:t>5</a:t>
            </a:r>
            <a:endParaRPr lang="en-US" altLang="zh-CN" sz="2800"/>
          </a:p>
        </p:txBody>
      </p:sp>
      <p:sp>
        <p:nvSpPr>
          <p:cNvPr id="52242" name="Text Box 18"/>
          <p:cNvSpPr txBox="1">
            <a:spLocks noChangeArrowheads="1"/>
          </p:cNvSpPr>
          <p:nvPr/>
        </p:nvSpPr>
        <p:spPr bwMode="auto">
          <a:xfrm>
            <a:off x="4716463" y="4149725"/>
            <a:ext cx="762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a:t>u</a:t>
            </a:r>
            <a:r>
              <a:rPr lang="en-US" altLang="zh-CN" sz="2800" baseline="-25000"/>
              <a:t>6</a:t>
            </a:r>
            <a:endParaRPr lang="en-US" altLang="zh-CN" sz="2800"/>
          </a:p>
        </p:txBody>
      </p:sp>
      <p:sp>
        <p:nvSpPr>
          <p:cNvPr id="52243" name="Text Box 19"/>
          <p:cNvSpPr txBox="1">
            <a:spLocks noChangeArrowheads="1"/>
          </p:cNvSpPr>
          <p:nvPr/>
        </p:nvSpPr>
        <p:spPr bwMode="auto">
          <a:xfrm>
            <a:off x="5105400" y="5943600"/>
            <a:ext cx="838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a:t>u</a:t>
            </a:r>
            <a:r>
              <a:rPr lang="en-US" altLang="zh-CN" sz="2800" baseline="-25000"/>
              <a:t>7</a:t>
            </a:r>
            <a:endParaRPr lang="en-US" altLang="zh-CN" sz="2800"/>
          </a:p>
        </p:txBody>
      </p:sp>
      <p:sp>
        <p:nvSpPr>
          <p:cNvPr id="52244" name="Text Box 20"/>
          <p:cNvSpPr txBox="1">
            <a:spLocks noChangeArrowheads="1"/>
          </p:cNvSpPr>
          <p:nvPr/>
        </p:nvSpPr>
        <p:spPr bwMode="auto">
          <a:xfrm>
            <a:off x="7086600" y="4495800"/>
            <a:ext cx="685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a:t>u</a:t>
            </a:r>
            <a:r>
              <a:rPr lang="en-US" altLang="zh-CN" sz="2800" baseline="-25000"/>
              <a:t>8</a:t>
            </a:r>
            <a:endParaRPr lang="en-US" altLang="zh-CN" sz="2800"/>
          </a:p>
        </p:txBody>
      </p:sp>
      <p:sp>
        <p:nvSpPr>
          <p:cNvPr id="52245" name="Line 21"/>
          <p:cNvSpPr>
            <a:spLocks noChangeShapeType="1"/>
          </p:cNvSpPr>
          <p:nvPr/>
        </p:nvSpPr>
        <p:spPr bwMode="auto">
          <a:xfrm flipH="1">
            <a:off x="1763713" y="3357563"/>
            <a:ext cx="1447800" cy="13716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46" name="Line 22"/>
          <p:cNvSpPr>
            <a:spLocks noChangeShapeType="1"/>
          </p:cNvSpPr>
          <p:nvPr/>
        </p:nvSpPr>
        <p:spPr bwMode="auto">
          <a:xfrm>
            <a:off x="1763713" y="4724400"/>
            <a:ext cx="1447800" cy="10668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47" name="Line 23"/>
          <p:cNvSpPr>
            <a:spLocks noChangeShapeType="1"/>
          </p:cNvSpPr>
          <p:nvPr/>
        </p:nvSpPr>
        <p:spPr bwMode="auto">
          <a:xfrm>
            <a:off x="3276600" y="4724400"/>
            <a:ext cx="21336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48" name="Line 24"/>
          <p:cNvSpPr>
            <a:spLocks noChangeShapeType="1"/>
          </p:cNvSpPr>
          <p:nvPr/>
        </p:nvSpPr>
        <p:spPr bwMode="auto">
          <a:xfrm>
            <a:off x="3203575" y="3357563"/>
            <a:ext cx="20574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49" name="Line 25"/>
          <p:cNvSpPr>
            <a:spLocks noChangeShapeType="1"/>
          </p:cNvSpPr>
          <p:nvPr/>
        </p:nvSpPr>
        <p:spPr bwMode="auto">
          <a:xfrm>
            <a:off x="5364163" y="3357563"/>
            <a:ext cx="0" cy="13716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50" name="Line 26"/>
          <p:cNvSpPr>
            <a:spLocks noChangeShapeType="1"/>
          </p:cNvSpPr>
          <p:nvPr/>
        </p:nvSpPr>
        <p:spPr bwMode="auto">
          <a:xfrm>
            <a:off x="3276600" y="4724400"/>
            <a:ext cx="2133600" cy="11430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52" name="Rectangle 28"/>
          <p:cNvSpPr>
            <a:spLocks noChangeArrowheads="1"/>
          </p:cNvSpPr>
          <p:nvPr/>
        </p:nvSpPr>
        <p:spPr bwMode="auto">
          <a:xfrm>
            <a:off x="7885113" y="5949950"/>
            <a:ext cx="803275" cy="466725"/>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hlinkClick r:id="rId2" action="ppaction://hlinksldjump"/>
              </a:rPr>
              <a:t>返回</a:t>
            </a:r>
            <a:endParaRPr lang="zh-CN" altLang="en-US" b="1"/>
          </a:p>
        </p:txBody>
      </p:sp>
      <p:sp>
        <p:nvSpPr>
          <p:cNvPr id="52253" name="Text Box 29"/>
          <p:cNvSpPr txBox="1">
            <a:spLocks noChangeArrowheads="1"/>
          </p:cNvSpPr>
          <p:nvPr/>
        </p:nvSpPr>
        <p:spPr bwMode="auto">
          <a:xfrm>
            <a:off x="611188" y="836613"/>
            <a:ext cx="3960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graphicFrame>
        <p:nvGraphicFramePr>
          <p:cNvPr id="52308" name="Group 84"/>
          <p:cNvGraphicFramePr>
            <a:graphicFrameLocks noGrp="1"/>
          </p:cNvGraphicFramePr>
          <p:nvPr/>
        </p:nvGraphicFramePr>
        <p:xfrm>
          <a:off x="900113" y="765175"/>
          <a:ext cx="2019300" cy="2346960"/>
        </p:xfrm>
        <a:graphic>
          <a:graphicData uri="http://schemas.openxmlformats.org/drawingml/2006/table">
            <a:tbl>
              <a:tblPr/>
              <a:tblGrid>
                <a:gridCol w="673100">
                  <a:extLst>
                    <a:ext uri="{9D8B030D-6E8A-4147-A177-3AD203B41FA5}">
                      <a16:colId xmlns:a16="http://schemas.microsoft.com/office/drawing/2014/main" xmlns="" val="20000"/>
                    </a:ext>
                  </a:extLst>
                </a:gridCol>
                <a:gridCol w="673100">
                  <a:extLst>
                    <a:ext uri="{9D8B030D-6E8A-4147-A177-3AD203B41FA5}">
                      <a16:colId xmlns:a16="http://schemas.microsoft.com/office/drawing/2014/main" xmlns="" val="20001"/>
                    </a:ext>
                  </a:extLst>
                </a:gridCol>
                <a:gridCol w="673100">
                  <a:extLst>
                    <a:ext uri="{9D8B030D-6E8A-4147-A177-3AD203B41FA5}">
                      <a16:colId xmlns:a16="http://schemas.microsoft.com/office/drawing/2014/main" xmlns="" val="20002"/>
                    </a:ext>
                  </a:extLst>
                </a:gridCol>
              </a:tblGrid>
              <a:tr h="274638">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chemeClr val="tx1"/>
                          </a:solidFill>
                          <a:effectLst/>
                          <a:latin typeface="宋体" pitchFamily="2" charset="-122"/>
                          <a:ea typeface="宋体" pitchFamily="2" charset="-122"/>
                        </a:rPr>
                        <a:t>1</a:t>
                      </a:r>
                      <a:endParaRPr kumimoji="1" lang="en-US" altLang="zh-CN" sz="1600" b="1"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cap="flat">
                      <a:noFill/>
                    </a:lnL>
                    <a:lnR>
                      <a:noFill/>
                    </a:lnR>
                    <a:lnT cap="flat">
                      <a:noFill/>
                    </a:lnT>
                    <a:lnB>
                      <a:noFill/>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chemeClr val="tx1"/>
                          </a:solidFill>
                          <a:effectLst/>
                          <a:latin typeface="宋体" pitchFamily="2" charset="-122"/>
                          <a:ea typeface="宋体" pitchFamily="2" charset="-122"/>
                        </a:rPr>
                        <a:t>3</a:t>
                      </a:r>
                      <a:endParaRPr kumimoji="1" lang="en-US" altLang="zh-CN" sz="1600" b="1"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a:noFill/>
                    </a:lnL>
                    <a:lnR>
                      <a:noFill/>
                    </a:lnR>
                    <a:lnT cap="flat">
                      <a:noFill/>
                    </a:lnT>
                    <a:lnB>
                      <a:noFill/>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chemeClr val="tx1"/>
                          </a:solidFill>
                          <a:effectLst/>
                          <a:latin typeface="宋体" pitchFamily="2" charset="-122"/>
                          <a:ea typeface="宋体" pitchFamily="2" charset="-122"/>
                        </a:rPr>
                        <a:t>1</a:t>
                      </a:r>
                      <a:endParaRPr kumimoji="1" lang="en-US" altLang="zh-CN" sz="1600" b="1"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xmlns="" val="10000"/>
                  </a:ext>
                </a:extLst>
              </a:tr>
              <a:tr h="274638">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chemeClr val="tx1"/>
                          </a:solidFill>
                          <a:effectLst/>
                          <a:latin typeface="宋体" pitchFamily="2" charset="-122"/>
                          <a:ea typeface="宋体" pitchFamily="2" charset="-122"/>
                        </a:rPr>
                        <a:t>2</a:t>
                      </a:r>
                      <a:endParaRPr kumimoji="1" lang="en-US" altLang="zh-CN" sz="1600" b="1"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cap="flat">
                      <a:noFill/>
                    </a:lnL>
                    <a:lnR>
                      <a:noFill/>
                    </a:lnR>
                    <a:lnT>
                      <a:noFill/>
                    </a:lnT>
                    <a:lnB>
                      <a:noFill/>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chemeClr val="tx1"/>
                          </a:solidFill>
                          <a:effectLst/>
                          <a:latin typeface="宋体" pitchFamily="2" charset="-122"/>
                          <a:ea typeface="宋体" pitchFamily="2" charset="-122"/>
                        </a:rPr>
                        <a:t>5</a:t>
                      </a:r>
                      <a:endParaRPr kumimoji="1" lang="en-US" altLang="zh-CN" sz="1600" b="1"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a:noFill/>
                    </a:lnL>
                    <a:lnR>
                      <a:noFill/>
                    </a:lnR>
                    <a:lnT>
                      <a:noFill/>
                    </a:lnT>
                    <a:lnB>
                      <a:noFill/>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chemeClr val="tx1"/>
                          </a:solidFill>
                          <a:effectLst/>
                          <a:latin typeface="宋体" pitchFamily="2" charset="-122"/>
                          <a:ea typeface="宋体" pitchFamily="2" charset="-122"/>
                        </a:rPr>
                        <a:t>1</a:t>
                      </a:r>
                      <a:endParaRPr kumimoji="1" lang="en-US" altLang="zh-CN" sz="1600" b="1"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xmlns="" val="10001"/>
                  </a:ext>
                </a:extLst>
              </a:tr>
              <a:tr h="274638">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chemeClr val="tx1"/>
                          </a:solidFill>
                          <a:effectLst/>
                          <a:latin typeface="宋体" pitchFamily="2" charset="-122"/>
                          <a:ea typeface="宋体" pitchFamily="2" charset="-122"/>
                        </a:rPr>
                        <a:t>4</a:t>
                      </a:r>
                      <a:endParaRPr kumimoji="1" lang="en-US" altLang="zh-CN" sz="1600" b="1"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cap="flat">
                      <a:noFill/>
                    </a:lnL>
                    <a:lnR>
                      <a:noFill/>
                    </a:lnR>
                    <a:lnT>
                      <a:noFill/>
                    </a:lnT>
                    <a:lnB>
                      <a:noFill/>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chemeClr val="tx1"/>
                          </a:solidFill>
                          <a:effectLst/>
                          <a:latin typeface="宋体" pitchFamily="2" charset="-122"/>
                          <a:ea typeface="宋体" pitchFamily="2" charset="-122"/>
                        </a:rPr>
                        <a:t>6</a:t>
                      </a:r>
                      <a:endParaRPr kumimoji="1" lang="en-US" altLang="zh-CN" sz="1600" b="1"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a:noFill/>
                    </a:lnL>
                    <a:lnR>
                      <a:noFill/>
                    </a:lnR>
                    <a:lnT>
                      <a:noFill/>
                    </a:lnT>
                    <a:lnB>
                      <a:noFill/>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chemeClr val="tx1"/>
                          </a:solidFill>
                          <a:effectLst/>
                          <a:latin typeface="宋体" pitchFamily="2" charset="-122"/>
                          <a:ea typeface="宋体" pitchFamily="2" charset="-122"/>
                        </a:rPr>
                        <a:t>1</a:t>
                      </a:r>
                      <a:endParaRPr kumimoji="1" lang="en-US" altLang="zh-CN" sz="1600" b="1"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xmlns="" val="10002"/>
                  </a:ext>
                </a:extLst>
              </a:tr>
              <a:tr h="274638">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chemeClr val="tx1"/>
                          </a:solidFill>
                          <a:effectLst/>
                          <a:latin typeface="宋体" pitchFamily="2" charset="-122"/>
                          <a:ea typeface="宋体" pitchFamily="2" charset="-122"/>
                        </a:rPr>
                        <a:t>1</a:t>
                      </a:r>
                      <a:endParaRPr kumimoji="1" lang="en-US" altLang="zh-CN" sz="1600" b="1"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cap="flat">
                      <a:noFill/>
                    </a:lnL>
                    <a:lnR>
                      <a:noFill/>
                    </a:lnR>
                    <a:lnT>
                      <a:noFill/>
                    </a:lnT>
                    <a:lnB>
                      <a:noFill/>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chemeClr val="tx1"/>
                          </a:solidFill>
                          <a:effectLst/>
                          <a:latin typeface="宋体" pitchFamily="2" charset="-122"/>
                          <a:ea typeface="宋体" pitchFamily="2" charset="-122"/>
                        </a:rPr>
                        <a:t>2</a:t>
                      </a:r>
                      <a:endParaRPr kumimoji="1" lang="en-US" altLang="zh-CN" sz="1600" b="1"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a:noFill/>
                    </a:lnL>
                    <a:lnR>
                      <a:noFill/>
                    </a:lnR>
                    <a:lnT>
                      <a:noFill/>
                    </a:lnT>
                    <a:lnB>
                      <a:noFill/>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chemeClr val="tx1"/>
                          </a:solidFill>
                          <a:effectLst/>
                          <a:latin typeface="宋体" pitchFamily="2" charset="-122"/>
                          <a:ea typeface="宋体" pitchFamily="2" charset="-122"/>
                        </a:rPr>
                        <a:t>2</a:t>
                      </a:r>
                      <a:endParaRPr kumimoji="1" lang="en-US" altLang="zh-CN" sz="1600" b="1"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xmlns="" val="10003"/>
                  </a:ext>
                </a:extLst>
              </a:tr>
              <a:tr h="274638">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chemeClr val="tx1"/>
                          </a:solidFill>
                          <a:effectLst/>
                          <a:latin typeface="宋体" pitchFamily="2" charset="-122"/>
                          <a:ea typeface="宋体" pitchFamily="2" charset="-122"/>
                        </a:rPr>
                        <a:t>4</a:t>
                      </a:r>
                      <a:endParaRPr kumimoji="1" lang="en-US" altLang="zh-CN" sz="1600" b="1"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cap="flat">
                      <a:noFill/>
                    </a:lnL>
                    <a:lnR>
                      <a:noFill/>
                    </a:lnR>
                    <a:lnT>
                      <a:noFill/>
                    </a:lnT>
                    <a:lnB>
                      <a:noFill/>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chemeClr val="tx1"/>
                          </a:solidFill>
                          <a:effectLst/>
                          <a:latin typeface="宋体" pitchFamily="2" charset="-122"/>
                          <a:ea typeface="宋体" pitchFamily="2" charset="-122"/>
                        </a:rPr>
                        <a:t>7</a:t>
                      </a:r>
                      <a:endParaRPr kumimoji="1" lang="en-US" altLang="zh-CN" sz="1600" b="1"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a:noFill/>
                    </a:lnL>
                    <a:lnR>
                      <a:noFill/>
                    </a:lnR>
                    <a:lnT>
                      <a:noFill/>
                    </a:lnT>
                    <a:lnB>
                      <a:noFill/>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chemeClr val="tx1"/>
                          </a:solidFill>
                          <a:effectLst/>
                          <a:latin typeface="宋体" pitchFamily="2" charset="-122"/>
                          <a:ea typeface="宋体" pitchFamily="2" charset="-122"/>
                        </a:rPr>
                        <a:t>2</a:t>
                      </a:r>
                      <a:endParaRPr kumimoji="1" lang="en-US" altLang="zh-CN" sz="1600" b="1"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xmlns="" val="10004"/>
                  </a:ext>
                </a:extLst>
              </a:tr>
              <a:tr h="274638">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chemeClr val="tx1"/>
                          </a:solidFill>
                          <a:effectLst/>
                          <a:latin typeface="宋体" pitchFamily="2" charset="-122"/>
                          <a:ea typeface="宋体" pitchFamily="2" charset="-122"/>
                        </a:rPr>
                        <a:t>5</a:t>
                      </a:r>
                      <a:endParaRPr kumimoji="1" lang="en-US" altLang="zh-CN" sz="1600" b="1"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cap="flat">
                      <a:noFill/>
                    </a:lnL>
                    <a:lnR>
                      <a:noFill/>
                    </a:lnR>
                    <a:lnT>
                      <a:noFill/>
                    </a:lnT>
                    <a:lnB>
                      <a:noFill/>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chemeClr val="tx1"/>
                          </a:solidFill>
                          <a:effectLst/>
                          <a:latin typeface="宋体" pitchFamily="2" charset="-122"/>
                          <a:ea typeface="宋体" pitchFamily="2" charset="-122"/>
                        </a:rPr>
                        <a:t>6</a:t>
                      </a:r>
                      <a:endParaRPr kumimoji="1" lang="en-US" altLang="zh-CN" sz="1600" b="1"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a:noFill/>
                    </a:lnL>
                    <a:lnR>
                      <a:noFill/>
                    </a:lnR>
                    <a:lnT>
                      <a:noFill/>
                    </a:lnT>
                    <a:lnB>
                      <a:noFill/>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chemeClr val="tx1"/>
                          </a:solidFill>
                          <a:effectLst/>
                          <a:latin typeface="宋体" pitchFamily="2" charset="-122"/>
                          <a:ea typeface="宋体" pitchFamily="2" charset="-122"/>
                        </a:rPr>
                        <a:t>3</a:t>
                      </a:r>
                      <a:endParaRPr kumimoji="1" lang="en-US" altLang="zh-CN" sz="1600" b="1"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xmlns="" val="10005"/>
                  </a:ext>
                </a:extLst>
              </a:tr>
              <a:tr h="274638">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chemeClr val="tx1"/>
                          </a:solidFill>
                          <a:effectLst/>
                          <a:latin typeface="宋体" pitchFamily="2" charset="-122"/>
                          <a:ea typeface="宋体" pitchFamily="2" charset="-122"/>
                        </a:rPr>
                        <a:t>7</a:t>
                      </a:r>
                      <a:endParaRPr kumimoji="1" lang="en-US" altLang="zh-CN" sz="1600" b="1"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cap="flat">
                      <a:noFill/>
                    </a:lnL>
                    <a:lnR>
                      <a:noFill/>
                    </a:lnR>
                    <a:lnT>
                      <a:noFill/>
                    </a:lnT>
                    <a:lnB cap="flat">
                      <a:noFill/>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chemeClr val="tx1"/>
                          </a:solidFill>
                          <a:effectLst/>
                          <a:latin typeface="宋体" pitchFamily="2" charset="-122"/>
                          <a:ea typeface="宋体" pitchFamily="2" charset="-122"/>
                        </a:rPr>
                        <a:t>8</a:t>
                      </a:r>
                      <a:endParaRPr kumimoji="1" lang="en-US" altLang="zh-CN" sz="1600" b="1"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a:noFill/>
                    </a:lnL>
                    <a:lnR>
                      <a:noFill/>
                    </a:lnR>
                    <a:lnT>
                      <a:noFill/>
                    </a:lnT>
                    <a:lnB cap="flat">
                      <a:noFill/>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chemeClr val="tx1"/>
                          </a:solidFill>
                          <a:effectLst/>
                          <a:latin typeface="宋体" pitchFamily="2" charset="-122"/>
                          <a:ea typeface="宋体" pitchFamily="2" charset="-122"/>
                        </a:rPr>
                        <a:t>3</a:t>
                      </a:r>
                      <a:endParaRPr kumimoji="1" lang="en-US" altLang="zh-CN" sz="1600" b="1"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xmlns="" val="10006"/>
                  </a:ext>
                </a:extLst>
              </a:tr>
            </a:tbl>
          </a:graphicData>
        </a:graphic>
      </p:graphicFrame>
      <p:sp>
        <p:nvSpPr>
          <p:cNvPr id="52305" name="Text Box 81"/>
          <p:cNvSpPr txBox="1">
            <a:spLocks noChangeArrowheads="1"/>
          </p:cNvSpPr>
          <p:nvPr/>
        </p:nvSpPr>
        <p:spPr bwMode="auto">
          <a:xfrm>
            <a:off x="0" y="765175"/>
            <a:ext cx="12239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b="1"/>
              <a:t>输出文件</a:t>
            </a:r>
            <a:r>
              <a:rPr lang="en-US" altLang="zh-CN" sz="1200" b="1"/>
              <a:t>Net1_Tree1.txt </a:t>
            </a:r>
          </a:p>
        </p:txBody>
      </p:sp>
      <p:sp>
        <p:nvSpPr>
          <p:cNvPr id="52309" name="Line 85"/>
          <p:cNvSpPr>
            <a:spLocks noChangeShapeType="1"/>
          </p:cNvSpPr>
          <p:nvPr/>
        </p:nvSpPr>
        <p:spPr bwMode="auto">
          <a:xfrm flipV="1">
            <a:off x="5364163" y="4724400"/>
            <a:ext cx="1512887" cy="10810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310" name="Text Box 86"/>
          <p:cNvSpPr txBox="1">
            <a:spLocks noChangeArrowheads="1"/>
          </p:cNvSpPr>
          <p:nvPr/>
        </p:nvSpPr>
        <p:spPr bwMode="auto">
          <a:xfrm>
            <a:off x="3851275" y="1341438"/>
            <a:ext cx="4033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最小生成树权重为</a:t>
            </a:r>
            <a:r>
              <a:rPr lang="en-US" altLang="zh-CN"/>
              <a:t>13</a:t>
            </a:r>
          </a:p>
        </p:txBody>
      </p:sp>
      <p:sp>
        <p:nvSpPr>
          <p:cNvPr id="2" name="页脚占位符 1"/>
          <p:cNvSpPr>
            <a:spLocks noGrp="1"/>
          </p:cNvSpPr>
          <p:nvPr>
            <p:ph type="ftr" sz="quarter" idx="11"/>
          </p:nvPr>
        </p:nvSpPr>
        <p:spPr/>
        <p:txBody>
          <a:bodyPr/>
          <a:lstStyle/>
          <a:p>
            <a:r>
              <a:rPr lang="zh-CN" altLang="en-US" smtClean="0"/>
              <a:t>重庆邮电大学                      理学院           </a:t>
            </a:r>
            <a:endParaRPr lang="zh-CN" altLang="en-US"/>
          </a:p>
        </p:txBody>
      </p:sp>
      <p:sp>
        <p:nvSpPr>
          <p:cNvPr id="3" name="灯片编号占位符 2"/>
          <p:cNvSpPr>
            <a:spLocks noGrp="1"/>
          </p:cNvSpPr>
          <p:nvPr>
            <p:ph type="sldNum" sz="quarter" idx="12"/>
          </p:nvPr>
        </p:nvSpPr>
        <p:spPr/>
        <p:txBody>
          <a:bodyPr/>
          <a:lstStyle/>
          <a:p>
            <a:fld id="{0C913308-F349-4B6D-A68A-DD1791B4A57B}" type="slidenum">
              <a:rPr lang="zh-CN" altLang="en-US" smtClean="0"/>
              <a:t>43</a:t>
            </a:fld>
            <a:endParaRPr lang="zh-CN" altLang="en-US"/>
          </a:p>
        </p:txBody>
      </p:sp>
      <p:sp>
        <p:nvSpPr>
          <p:cNvPr id="4" name="日期占位符 3"/>
          <p:cNvSpPr>
            <a:spLocks noGrp="1"/>
          </p:cNvSpPr>
          <p:nvPr>
            <p:ph type="dt" sz="half" idx="10"/>
          </p:nvPr>
        </p:nvSpPr>
        <p:spPr/>
        <p:txBody>
          <a:bodyPr/>
          <a:lstStyle/>
          <a:p>
            <a:fld id="{3D5A0CED-048F-4941-A793-54D5AD1D1709}" type="datetime3">
              <a:rPr lang="zh-CN" altLang="en-US" smtClean="0"/>
              <a:t>2016年7月13日星期三</a:t>
            </a:fld>
            <a:endParaRPr lang="zh-CN" altLang="en-US"/>
          </a:p>
        </p:txBody>
      </p:sp>
    </p:spTree>
    <p:extLst>
      <p:ext uri="{BB962C8B-B14F-4D97-AF65-F5344CB8AC3E}">
        <p14:creationId xmlns:p14="http://schemas.microsoft.com/office/powerpoint/2010/main" val="16515308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2246"/>
                                        </p:tgtEl>
                                        <p:attrNameLst>
                                          <p:attrName>style.visibility</p:attrName>
                                        </p:attrNameLst>
                                      </p:cBhvr>
                                      <p:to>
                                        <p:strVal val="visible"/>
                                      </p:to>
                                    </p:set>
                                    <p:animEffect transition="in" filter="wipe(down)">
                                      <p:cBhvr>
                                        <p:cTn id="7" dur="500"/>
                                        <p:tgtEl>
                                          <p:spTgt spid="522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52248"/>
                                        </p:tgtEl>
                                        <p:attrNameLst>
                                          <p:attrName>style.visibility</p:attrName>
                                        </p:attrNameLst>
                                      </p:cBhvr>
                                      <p:to>
                                        <p:strVal val="visible"/>
                                      </p:to>
                                    </p:set>
                                    <p:animEffect transition="in" filter="wipe(right)">
                                      <p:cBhvr>
                                        <p:cTn id="12" dur="500"/>
                                        <p:tgtEl>
                                          <p:spTgt spid="5224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2247"/>
                                        </p:tgtEl>
                                        <p:attrNameLst>
                                          <p:attrName>style.visibility</p:attrName>
                                        </p:attrNameLst>
                                      </p:cBhvr>
                                      <p:to>
                                        <p:strVal val="visible"/>
                                      </p:to>
                                    </p:set>
                                    <p:animEffect transition="in" filter="wipe(left)">
                                      <p:cBhvr>
                                        <p:cTn id="17" dur="500"/>
                                        <p:tgtEl>
                                          <p:spTgt spid="5224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2245"/>
                                        </p:tgtEl>
                                        <p:attrNameLst>
                                          <p:attrName>style.visibility</p:attrName>
                                        </p:attrNameLst>
                                      </p:cBhvr>
                                      <p:to>
                                        <p:strVal val="visible"/>
                                      </p:to>
                                    </p:set>
                                    <p:animEffect transition="in" filter="wipe(up)">
                                      <p:cBhvr>
                                        <p:cTn id="22" dur="500"/>
                                        <p:tgtEl>
                                          <p:spTgt spid="5224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2250"/>
                                        </p:tgtEl>
                                        <p:attrNameLst>
                                          <p:attrName>style.visibility</p:attrName>
                                        </p:attrNameLst>
                                      </p:cBhvr>
                                      <p:to>
                                        <p:strVal val="visible"/>
                                      </p:to>
                                    </p:set>
                                    <p:animEffect transition="in" filter="wipe(down)">
                                      <p:cBhvr>
                                        <p:cTn id="27" dur="500"/>
                                        <p:tgtEl>
                                          <p:spTgt spid="5225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52249"/>
                                        </p:tgtEl>
                                        <p:attrNameLst>
                                          <p:attrName>style.visibility</p:attrName>
                                        </p:attrNameLst>
                                      </p:cBhvr>
                                      <p:to>
                                        <p:strVal val="visible"/>
                                      </p:to>
                                    </p:set>
                                    <p:animEffect transition="in" filter="wipe(down)">
                                      <p:cBhvr>
                                        <p:cTn id="32" dur="500"/>
                                        <p:tgtEl>
                                          <p:spTgt spid="5224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2309"/>
                                        </p:tgtEl>
                                        <p:attrNameLst>
                                          <p:attrName>style.visibility</p:attrName>
                                        </p:attrNameLst>
                                      </p:cBhvr>
                                      <p:to>
                                        <p:strVal val="visible"/>
                                      </p:to>
                                    </p:set>
                                    <p:anim calcmode="lin" valueType="num">
                                      <p:cBhvr additive="base">
                                        <p:cTn id="37" dur="500" fill="hold"/>
                                        <p:tgtEl>
                                          <p:spTgt spid="52309"/>
                                        </p:tgtEl>
                                        <p:attrNameLst>
                                          <p:attrName>ppt_x</p:attrName>
                                        </p:attrNameLst>
                                      </p:cBhvr>
                                      <p:tavLst>
                                        <p:tav tm="0">
                                          <p:val>
                                            <p:strVal val="#ppt_x"/>
                                          </p:val>
                                        </p:tav>
                                        <p:tav tm="100000">
                                          <p:val>
                                            <p:strVal val="#ppt_x"/>
                                          </p:val>
                                        </p:tav>
                                      </p:tavLst>
                                    </p:anim>
                                    <p:anim calcmode="lin" valueType="num">
                                      <p:cBhvr additive="base">
                                        <p:cTn id="38" dur="500" fill="hold"/>
                                        <p:tgtEl>
                                          <p:spTgt spid="52309"/>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52310"/>
                                        </p:tgtEl>
                                        <p:attrNameLst>
                                          <p:attrName>style.visibility</p:attrName>
                                        </p:attrNameLst>
                                      </p:cBhvr>
                                      <p:to>
                                        <p:strVal val="visible"/>
                                      </p:to>
                                    </p:set>
                                    <p:animEffect transition="in" filter="blinds(horizontal)">
                                      <p:cBhvr>
                                        <p:cTn id="43" dur="500"/>
                                        <p:tgtEl>
                                          <p:spTgt spid="52310"/>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2" presetClass="entr" presetSubtype="4" fill="hold" grpId="0" nodeType="clickEffect">
                                  <p:stCondLst>
                                    <p:cond delay="0"/>
                                  </p:stCondLst>
                                  <p:childTnLst>
                                    <p:set>
                                      <p:cBhvr>
                                        <p:cTn id="47" dur="1" fill="hold">
                                          <p:stCondLst>
                                            <p:cond delay="0"/>
                                          </p:stCondLst>
                                        </p:cTn>
                                        <p:tgtEl>
                                          <p:spTgt spid="52252"/>
                                        </p:tgtEl>
                                        <p:attrNameLst>
                                          <p:attrName>style.visibility</p:attrName>
                                        </p:attrNameLst>
                                      </p:cBhvr>
                                      <p:to>
                                        <p:strVal val="visible"/>
                                      </p:to>
                                    </p:set>
                                    <p:animEffect transition="in" filter="slide(fromBottom)">
                                      <p:cBhvr>
                                        <p:cTn id="48" dur="500"/>
                                        <p:tgtEl>
                                          <p:spTgt spid="52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45" grpId="0" animBg="1"/>
      <p:bldP spid="52246" grpId="0" animBg="1"/>
      <p:bldP spid="52247" grpId="0" animBg="1"/>
      <p:bldP spid="52248" grpId="0" animBg="1"/>
      <p:bldP spid="52249" grpId="0" animBg="1"/>
      <p:bldP spid="52250" grpId="0" animBg="1"/>
      <p:bldP spid="52252" grpId="0" animBg="1" autoUpdateAnimBg="0"/>
      <p:bldP spid="52309" grpId="0" animBg="1"/>
      <p:bldP spid="523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ChangeArrowheads="1"/>
          </p:cNvSpPr>
          <p:nvPr/>
        </p:nvSpPr>
        <p:spPr bwMode="auto">
          <a:xfrm>
            <a:off x="2411413" y="732165"/>
            <a:ext cx="37705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1371600" lvl="2" indent="-457200">
              <a:tabLst>
                <a:tab pos="533400" algn="l"/>
              </a:tabLst>
            </a:pPr>
            <a:r>
              <a:rPr lang="zh-CN" altLang="en-US" sz="2800" b="1" dirty="0" smtClean="0">
                <a:latin typeface="Times New Roman" pitchFamily="18" charset="0"/>
                <a:ea typeface="华文楷体" pitchFamily="2" charset="-122"/>
                <a:cs typeface="Times New Roman" pitchFamily="18" charset="0"/>
              </a:rPr>
              <a:t>（三）</a:t>
            </a:r>
            <a:r>
              <a:rPr lang="en-US" altLang="zh-CN" sz="2800" b="1" dirty="0" smtClean="0">
                <a:latin typeface="Times New Roman" pitchFamily="18" charset="0"/>
                <a:ea typeface="华文楷体" pitchFamily="2" charset="-122"/>
                <a:cs typeface="Times New Roman" pitchFamily="18" charset="0"/>
              </a:rPr>
              <a:t>Prim </a:t>
            </a:r>
            <a:r>
              <a:rPr lang="zh-CN" altLang="en-US" sz="2800" b="1" dirty="0">
                <a:latin typeface="Times New Roman" pitchFamily="18" charset="0"/>
                <a:ea typeface="华文楷体" pitchFamily="2" charset="-122"/>
                <a:cs typeface="Times New Roman" pitchFamily="18" charset="0"/>
              </a:rPr>
              <a:t>算法</a:t>
            </a:r>
          </a:p>
        </p:txBody>
      </p:sp>
      <mc:AlternateContent xmlns:mc="http://schemas.openxmlformats.org/markup-compatibility/2006" xmlns:a14="http://schemas.microsoft.com/office/drawing/2010/main">
        <mc:Choice Requires="a14">
          <p:sp>
            <p:nvSpPr>
              <p:cNvPr id="69635" name="Text Box 3"/>
              <p:cNvSpPr txBox="1">
                <a:spLocks noChangeArrowheads="1"/>
              </p:cNvSpPr>
              <p:nvPr/>
            </p:nvSpPr>
            <p:spPr bwMode="auto">
              <a:xfrm>
                <a:off x="467544" y="1773238"/>
                <a:ext cx="8065269" cy="241912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spcBef>
                    <a:spcPct val="50000"/>
                  </a:spcBef>
                </a:pPr>
                <a:r>
                  <a:rPr lang="zh-CN" altLang="en-US" sz="2800" b="1" dirty="0" smtClean="0">
                    <a:latin typeface="Times New Roman" pitchFamily="18" charset="0"/>
                    <a:ea typeface="华文楷体" pitchFamily="2" charset="-122"/>
                    <a:cs typeface="Times New Roman" pitchFamily="18" charset="0"/>
                  </a:rPr>
                  <a:t>算法的基本思想：</a:t>
                </a:r>
              </a:p>
              <a:p>
                <a:pPr indent="457200">
                  <a:lnSpc>
                    <a:spcPct val="130000"/>
                  </a:lnSpc>
                  <a:spcBef>
                    <a:spcPct val="50000"/>
                  </a:spcBef>
                </a:pPr>
                <a:r>
                  <a:rPr lang="zh-CN" altLang="en-US" sz="2800" dirty="0">
                    <a:latin typeface="Times New Roman" pitchFamily="18" charset="0"/>
                    <a:ea typeface="华文楷体" pitchFamily="2" charset="-122"/>
                    <a:cs typeface="Times New Roman" pitchFamily="18" charset="0"/>
                  </a:rPr>
                  <a:t>以权重最小的一条边作为初始子树</a:t>
                </a:r>
                <a14:m>
                  <m:oMath xmlns:m="http://schemas.openxmlformats.org/officeDocument/2006/math">
                    <m:sSub>
                      <m:sSubPr>
                        <m:ctrlPr>
                          <a:rPr kumimoji="1" lang="en-US" altLang="zh-CN" sz="2800" i="1">
                            <a:latin typeface="Cambria Math"/>
                            <a:ea typeface="宋体" pitchFamily="2" charset="-122"/>
                          </a:rPr>
                        </m:ctrlPr>
                      </m:sSubPr>
                      <m:e>
                        <m:r>
                          <a:rPr kumimoji="1" lang="en-US" altLang="zh-CN" sz="2800" b="0" i="1" smtClean="0">
                            <a:latin typeface="Cambria Math"/>
                            <a:ea typeface="宋体" pitchFamily="2" charset="-122"/>
                          </a:rPr>
                          <m:t>𝑇</m:t>
                        </m:r>
                      </m:e>
                      <m:sub>
                        <m:r>
                          <a:rPr kumimoji="1" lang="en-US" altLang="zh-CN" sz="2800" b="0" i="1" smtClean="0">
                            <a:latin typeface="Cambria Math"/>
                            <a:ea typeface="宋体" pitchFamily="2" charset="-122"/>
                          </a:rPr>
                          <m:t>1</m:t>
                        </m:r>
                      </m:sub>
                    </m:sSub>
                  </m:oMath>
                </a14:m>
                <a:r>
                  <a:rPr lang="en-US" altLang="zh-CN" sz="2800" dirty="0" smtClean="0">
                    <a:latin typeface="Times New Roman" pitchFamily="18" charset="0"/>
                    <a:ea typeface="华文楷体" pitchFamily="2" charset="-122"/>
                    <a:cs typeface="Times New Roman" pitchFamily="18" charset="0"/>
                  </a:rPr>
                  <a:t>, </a:t>
                </a:r>
                <a:r>
                  <a:rPr lang="zh-CN" altLang="en-US" sz="2800" dirty="0">
                    <a:latin typeface="Times New Roman" pitchFamily="18" charset="0"/>
                    <a:ea typeface="华文楷体" pitchFamily="2" charset="-122"/>
                    <a:cs typeface="Times New Roman" pitchFamily="18" charset="0"/>
                  </a:rPr>
                  <a:t>连接与</a:t>
                </a:r>
                <a14:m>
                  <m:oMath xmlns:m="http://schemas.openxmlformats.org/officeDocument/2006/math">
                    <m:sSub>
                      <m:sSubPr>
                        <m:ctrlPr>
                          <a:rPr kumimoji="1" lang="en-US" altLang="zh-CN" sz="2800" i="1">
                            <a:latin typeface="Cambria Math"/>
                            <a:ea typeface="宋体" pitchFamily="2" charset="-122"/>
                          </a:rPr>
                        </m:ctrlPr>
                      </m:sSubPr>
                      <m:e>
                        <m:r>
                          <a:rPr kumimoji="1" lang="en-US" altLang="zh-CN" sz="2800" i="1">
                            <a:latin typeface="Cambria Math"/>
                            <a:ea typeface="宋体" pitchFamily="2" charset="-122"/>
                          </a:rPr>
                          <m:t>𝑇</m:t>
                        </m:r>
                      </m:e>
                      <m:sub>
                        <m:r>
                          <a:rPr kumimoji="1" lang="en-US" altLang="zh-CN" sz="2800" i="1">
                            <a:latin typeface="Cambria Math"/>
                            <a:ea typeface="宋体" pitchFamily="2" charset="-122"/>
                          </a:rPr>
                          <m:t>1</m:t>
                        </m:r>
                      </m:sub>
                    </m:sSub>
                  </m:oMath>
                </a14:m>
                <a:r>
                  <a:rPr lang="zh-CN" altLang="en-US" sz="2800" dirty="0">
                    <a:latin typeface="Times New Roman" pitchFamily="18" charset="0"/>
                    <a:ea typeface="华文楷体" pitchFamily="2" charset="-122"/>
                    <a:cs typeface="Times New Roman" pitchFamily="18" charset="0"/>
                  </a:rPr>
                  <a:t>最近的顶点</a:t>
                </a:r>
                <a:r>
                  <a:rPr lang="zh-CN" altLang="en-US" sz="2800" dirty="0" smtClean="0">
                    <a:latin typeface="Times New Roman" pitchFamily="18" charset="0"/>
                    <a:ea typeface="华文楷体" pitchFamily="2" charset="-122"/>
                    <a:cs typeface="Times New Roman" pitchFamily="18" charset="0"/>
                  </a:rPr>
                  <a:t>得到子</a:t>
                </a:r>
                <a:r>
                  <a:rPr lang="zh-CN" altLang="en-US" sz="2800" dirty="0">
                    <a:latin typeface="Times New Roman" pitchFamily="18" charset="0"/>
                    <a:ea typeface="华文楷体" pitchFamily="2" charset="-122"/>
                    <a:cs typeface="Times New Roman" pitchFamily="18" charset="0"/>
                  </a:rPr>
                  <a:t>树</a:t>
                </a:r>
                <a14:m>
                  <m:oMath xmlns:m="http://schemas.openxmlformats.org/officeDocument/2006/math">
                    <m:sSub>
                      <m:sSubPr>
                        <m:ctrlPr>
                          <a:rPr kumimoji="1" lang="en-US" altLang="zh-CN" sz="2800" i="1">
                            <a:latin typeface="Cambria Math"/>
                            <a:ea typeface="宋体" pitchFamily="2" charset="-122"/>
                          </a:rPr>
                        </m:ctrlPr>
                      </m:sSubPr>
                      <m:e>
                        <m:r>
                          <a:rPr kumimoji="1" lang="en-US" altLang="zh-CN" sz="2800" i="1">
                            <a:latin typeface="Cambria Math"/>
                            <a:ea typeface="宋体" pitchFamily="2" charset="-122"/>
                          </a:rPr>
                          <m:t>𝑇</m:t>
                        </m:r>
                      </m:e>
                      <m:sub>
                        <m:r>
                          <a:rPr kumimoji="1" lang="en-US" altLang="zh-CN" sz="2800" b="0" i="1" smtClean="0">
                            <a:latin typeface="Cambria Math"/>
                            <a:ea typeface="宋体" pitchFamily="2" charset="-122"/>
                          </a:rPr>
                          <m:t>2</m:t>
                        </m:r>
                      </m:sub>
                    </m:sSub>
                  </m:oMath>
                </a14:m>
                <a:r>
                  <a:rPr lang="en-US" altLang="zh-CN" sz="2800" dirty="0">
                    <a:latin typeface="Times New Roman" pitchFamily="18" charset="0"/>
                    <a:ea typeface="华文楷体" pitchFamily="2" charset="-122"/>
                    <a:cs typeface="Times New Roman" pitchFamily="18" charset="0"/>
                  </a:rPr>
                  <a:t>,</a:t>
                </a:r>
                <a:r>
                  <a:rPr lang="zh-CN" altLang="en-US" sz="2800" dirty="0">
                    <a:latin typeface="Times New Roman" pitchFamily="18" charset="0"/>
                    <a:ea typeface="华文楷体" pitchFamily="2" charset="-122"/>
                    <a:cs typeface="Times New Roman" pitchFamily="18" charset="0"/>
                  </a:rPr>
                  <a:t>如此继续下去，直到所有顶点都用到为止。 </a:t>
                </a:r>
              </a:p>
            </p:txBody>
          </p:sp>
        </mc:Choice>
        <mc:Fallback xmlns="">
          <p:sp>
            <p:nvSpPr>
              <p:cNvPr id="69635" name="Text Box 3"/>
              <p:cNvSpPr txBox="1">
                <a:spLocks noRot="1" noChangeAspect="1" noMove="1" noResize="1" noEditPoints="1" noAdjustHandles="1" noChangeArrowheads="1" noChangeShapeType="1" noTextEdit="1"/>
              </p:cNvSpPr>
              <p:nvPr/>
            </p:nvSpPr>
            <p:spPr bwMode="auto">
              <a:xfrm>
                <a:off x="467544" y="1773238"/>
                <a:ext cx="8065269" cy="2419124"/>
              </a:xfrm>
              <a:prstGeom prst="rect">
                <a:avLst/>
              </a:prstGeom>
              <a:blipFill rotWithShape="1">
                <a:blip r:embed="rId2"/>
                <a:stretch>
                  <a:fillRect l="-1587" t="-2519" b="-428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页脚占位符 1"/>
          <p:cNvSpPr>
            <a:spLocks noGrp="1"/>
          </p:cNvSpPr>
          <p:nvPr>
            <p:ph type="ftr" sz="quarter" idx="11"/>
          </p:nvPr>
        </p:nvSpPr>
        <p:spPr/>
        <p:txBody>
          <a:bodyPr/>
          <a:lstStyle/>
          <a:p>
            <a:r>
              <a:rPr lang="zh-CN" altLang="en-US" smtClean="0"/>
              <a:t>重庆邮电大学                      理学院           </a:t>
            </a:r>
            <a:endParaRPr lang="zh-CN" altLang="en-US"/>
          </a:p>
        </p:txBody>
      </p:sp>
      <p:sp>
        <p:nvSpPr>
          <p:cNvPr id="3" name="灯片编号占位符 2"/>
          <p:cNvSpPr>
            <a:spLocks noGrp="1"/>
          </p:cNvSpPr>
          <p:nvPr>
            <p:ph type="sldNum" sz="quarter" idx="12"/>
          </p:nvPr>
        </p:nvSpPr>
        <p:spPr/>
        <p:txBody>
          <a:bodyPr/>
          <a:lstStyle/>
          <a:p>
            <a:fld id="{0C913308-F349-4B6D-A68A-DD1791B4A57B}" type="slidenum">
              <a:rPr lang="zh-CN" altLang="en-US" smtClean="0"/>
              <a:t>44</a:t>
            </a:fld>
            <a:endParaRPr lang="zh-CN" altLang="en-US"/>
          </a:p>
        </p:txBody>
      </p:sp>
      <p:sp>
        <p:nvSpPr>
          <p:cNvPr id="4" name="日期占位符 3"/>
          <p:cNvSpPr>
            <a:spLocks noGrp="1"/>
          </p:cNvSpPr>
          <p:nvPr>
            <p:ph type="dt" sz="half" idx="10"/>
          </p:nvPr>
        </p:nvSpPr>
        <p:spPr/>
        <p:txBody>
          <a:bodyPr/>
          <a:lstStyle/>
          <a:p>
            <a:fld id="{E91CAE43-6246-4985-A790-FAF23987F391}" type="datetime3">
              <a:rPr lang="zh-CN" altLang="en-US" smtClean="0"/>
              <a:t>2016年7月13日星期三</a:t>
            </a:fld>
            <a:endParaRPr lang="zh-CN" altLang="en-US"/>
          </a:p>
        </p:txBody>
      </p:sp>
    </p:spTree>
    <p:extLst>
      <p:ext uri="{BB962C8B-B14F-4D97-AF65-F5344CB8AC3E}">
        <p14:creationId xmlns:p14="http://schemas.microsoft.com/office/powerpoint/2010/main" val="141271948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ChangeArrowheads="1"/>
          </p:cNvSpPr>
          <p:nvPr/>
        </p:nvSpPr>
        <p:spPr bwMode="auto">
          <a:xfrm>
            <a:off x="323850" y="836613"/>
            <a:ext cx="1716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b="1"/>
              <a:t>算法步骤：</a:t>
            </a:r>
          </a:p>
        </p:txBody>
      </p:sp>
      <p:pic>
        <p:nvPicPr>
          <p:cNvPr id="7066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557338"/>
            <a:ext cx="8893175" cy="440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页脚占位符 1"/>
          <p:cNvSpPr>
            <a:spLocks noGrp="1"/>
          </p:cNvSpPr>
          <p:nvPr>
            <p:ph type="ftr" sz="quarter" idx="11"/>
          </p:nvPr>
        </p:nvSpPr>
        <p:spPr/>
        <p:txBody>
          <a:bodyPr/>
          <a:lstStyle/>
          <a:p>
            <a:r>
              <a:rPr lang="zh-CN" altLang="en-US" smtClean="0"/>
              <a:t>重庆邮电大学                      理学院           </a:t>
            </a:r>
            <a:endParaRPr lang="zh-CN" altLang="en-US"/>
          </a:p>
        </p:txBody>
      </p:sp>
      <p:sp>
        <p:nvSpPr>
          <p:cNvPr id="3" name="灯片编号占位符 2"/>
          <p:cNvSpPr>
            <a:spLocks noGrp="1"/>
          </p:cNvSpPr>
          <p:nvPr>
            <p:ph type="sldNum" sz="quarter" idx="12"/>
          </p:nvPr>
        </p:nvSpPr>
        <p:spPr/>
        <p:txBody>
          <a:bodyPr/>
          <a:lstStyle/>
          <a:p>
            <a:fld id="{0C913308-F349-4B6D-A68A-DD1791B4A57B}" type="slidenum">
              <a:rPr lang="zh-CN" altLang="en-US" smtClean="0"/>
              <a:t>45</a:t>
            </a:fld>
            <a:endParaRPr lang="zh-CN" altLang="en-US"/>
          </a:p>
        </p:txBody>
      </p:sp>
      <p:sp>
        <p:nvSpPr>
          <p:cNvPr id="4" name="日期占位符 3"/>
          <p:cNvSpPr>
            <a:spLocks noGrp="1"/>
          </p:cNvSpPr>
          <p:nvPr>
            <p:ph type="dt" sz="half" idx="10"/>
          </p:nvPr>
        </p:nvSpPr>
        <p:spPr/>
        <p:txBody>
          <a:bodyPr/>
          <a:lstStyle/>
          <a:p>
            <a:fld id="{1FED69C4-68B8-4C3F-8566-F3F9CADCD03E}" type="datetime3">
              <a:rPr lang="zh-CN" altLang="en-US" smtClean="0"/>
              <a:t>2016年7月13日星期三</a:t>
            </a:fld>
            <a:endParaRPr lang="zh-CN" altLang="en-US"/>
          </a:p>
        </p:txBody>
      </p:sp>
    </p:spTree>
    <p:extLst>
      <p:ext uri="{BB962C8B-B14F-4D97-AF65-F5344CB8AC3E}">
        <p14:creationId xmlns:p14="http://schemas.microsoft.com/office/powerpoint/2010/main" val="36102555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682" name="Object 2"/>
          <p:cNvGraphicFramePr>
            <a:graphicFrameLocks noChangeAspect="1"/>
          </p:cNvGraphicFramePr>
          <p:nvPr>
            <p:extLst>
              <p:ext uri="{D42A27DB-BD31-4B8C-83A1-F6EECF244321}">
                <p14:modId xmlns:p14="http://schemas.microsoft.com/office/powerpoint/2010/main" val="2055149923"/>
              </p:ext>
            </p:extLst>
          </p:nvPr>
        </p:nvGraphicFramePr>
        <p:xfrm>
          <a:off x="3044825" y="548142"/>
          <a:ext cx="3200400" cy="2133600"/>
        </p:xfrm>
        <a:graphic>
          <a:graphicData uri="http://schemas.openxmlformats.org/presentationml/2006/ole">
            <mc:AlternateContent xmlns:mc="http://schemas.openxmlformats.org/markup-compatibility/2006">
              <mc:Choice xmlns:v="urn:schemas-microsoft-com:vml" Requires="v">
                <p:oleObj spid="_x0000_s43084" name="BMP 图象" r:id="rId3" imgW="1943546" imgH="1266685" progId="Paint.Picture">
                  <p:embed/>
                </p:oleObj>
              </mc:Choice>
              <mc:Fallback>
                <p:oleObj name="BMP 图象" r:id="rId3" imgW="1943546" imgH="1266685"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4825" y="548142"/>
                        <a:ext cx="32004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683" name="Text Box 3"/>
          <p:cNvSpPr txBox="1">
            <a:spLocks noChangeArrowheads="1"/>
          </p:cNvSpPr>
          <p:nvPr/>
        </p:nvSpPr>
        <p:spPr bwMode="auto">
          <a:xfrm>
            <a:off x="395288" y="836613"/>
            <a:ext cx="5616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t>例</a:t>
            </a:r>
            <a:r>
              <a:rPr lang="zh-CN" altLang="en-US"/>
              <a:t>  求下图的最小生成树</a:t>
            </a:r>
          </a:p>
        </p:txBody>
      </p:sp>
      <p:sp>
        <p:nvSpPr>
          <p:cNvPr id="71684" name="Text Box 4"/>
          <p:cNvSpPr txBox="1">
            <a:spLocks noChangeArrowheads="1"/>
          </p:cNvSpPr>
          <p:nvPr/>
        </p:nvSpPr>
        <p:spPr bwMode="auto">
          <a:xfrm>
            <a:off x="684213" y="2781300"/>
            <a:ext cx="7921625" cy="387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dirty="0"/>
              <a:t>    </a:t>
            </a:r>
            <a:r>
              <a:rPr lang="zh-CN" altLang="en-US" sz="2000" dirty="0"/>
              <a:t>先建立网络的边权文件</a:t>
            </a:r>
            <a:r>
              <a:rPr lang="en-US" altLang="zh-CN" sz="2000" dirty="0"/>
              <a:t>net1.txt </a:t>
            </a:r>
            <a:r>
              <a:rPr lang="zh-CN" altLang="en-US" sz="2000" dirty="0"/>
              <a:t>，文件中每行为一条边，第</a:t>
            </a:r>
            <a:r>
              <a:rPr lang="en-US" altLang="zh-CN" sz="2000" dirty="0"/>
              <a:t>1</a:t>
            </a:r>
            <a:r>
              <a:rPr lang="zh-CN" altLang="en-US" sz="2000" dirty="0"/>
              <a:t>、</a:t>
            </a:r>
            <a:r>
              <a:rPr lang="en-US" altLang="zh-CN" sz="2000" dirty="0"/>
              <a:t>2</a:t>
            </a:r>
            <a:r>
              <a:rPr lang="zh-CN" altLang="en-US" sz="2000" dirty="0"/>
              <a:t>列分别为边的两端顶点编号，第</a:t>
            </a:r>
            <a:r>
              <a:rPr lang="en-US" altLang="zh-CN" sz="2000" dirty="0"/>
              <a:t>3</a:t>
            </a:r>
            <a:r>
              <a:rPr lang="zh-CN" altLang="en-US" sz="2000" dirty="0"/>
              <a:t>列为边权；边权由小到大排列</a:t>
            </a:r>
          </a:p>
          <a:p>
            <a:r>
              <a:rPr lang="zh-CN" altLang="en-US" dirty="0"/>
              <a:t> </a:t>
            </a:r>
            <a:r>
              <a:rPr lang="en-US" altLang="zh-CN" sz="2000" dirty="0"/>
              <a:t>1	3	1</a:t>
            </a:r>
          </a:p>
          <a:p>
            <a:r>
              <a:rPr lang="en-US" altLang="zh-CN" sz="2000" dirty="0"/>
              <a:t> 2	5	1</a:t>
            </a:r>
          </a:p>
          <a:p>
            <a:r>
              <a:rPr lang="en-US" altLang="zh-CN" sz="2000" dirty="0"/>
              <a:t> 4	6	1</a:t>
            </a:r>
          </a:p>
          <a:p>
            <a:r>
              <a:rPr lang="en-US" altLang="zh-CN" sz="2000" dirty="0"/>
              <a:t> 1	2	2</a:t>
            </a:r>
          </a:p>
          <a:p>
            <a:r>
              <a:rPr lang="en-US" altLang="zh-CN" sz="2000" dirty="0"/>
              <a:t> 4	7	2</a:t>
            </a:r>
          </a:p>
          <a:p>
            <a:r>
              <a:rPr lang="en-US" altLang="zh-CN" sz="2000" dirty="0"/>
              <a:t> 5	6	3</a:t>
            </a:r>
          </a:p>
          <a:p>
            <a:r>
              <a:rPr lang="en-US" altLang="zh-CN" sz="2000" dirty="0"/>
              <a:t> 7	8	3</a:t>
            </a:r>
          </a:p>
          <a:p>
            <a:r>
              <a:rPr lang="en-US" altLang="zh-CN" sz="2000" dirty="0"/>
              <a:t> 6	7	4</a:t>
            </a:r>
          </a:p>
          <a:p>
            <a:r>
              <a:rPr lang="en-US" altLang="zh-CN" sz="2000" dirty="0"/>
              <a:t> 4	5	5</a:t>
            </a:r>
          </a:p>
          <a:p>
            <a:r>
              <a:rPr lang="en-US" altLang="zh-CN" sz="2000" dirty="0"/>
              <a:t> …</a:t>
            </a:r>
            <a:endParaRPr lang="en-US" altLang="zh-CN" dirty="0"/>
          </a:p>
        </p:txBody>
      </p:sp>
      <p:sp>
        <p:nvSpPr>
          <p:cNvPr id="71685" name="Text Box 5">
            <a:hlinkClick r:id="rId5"/>
          </p:cNvPr>
          <p:cNvSpPr txBox="1">
            <a:spLocks noChangeArrowheads="1"/>
          </p:cNvSpPr>
          <p:nvPr/>
        </p:nvSpPr>
        <p:spPr bwMode="auto">
          <a:xfrm>
            <a:off x="6443663" y="1700213"/>
            <a:ext cx="2447925" cy="879475"/>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 </a:t>
            </a:r>
            <a:r>
              <a:rPr lang="en-US" altLang="zh-CN" sz="1800"/>
              <a:t>TO  MATLAB</a:t>
            </a:r>
          </a:p>
          <a:p>
            <a:pPr>
              <a:spcBef>
                <a:spcPct val="50000"/>
              </a:spcBef>
            </a:pPr>
            <a:r>
              <a:rPr lang="en-US" altLang="zh-CN" sz="1800"/>
              <a:t>(SpanningTree_prim )</a:t>
            </a:r>
          </a:p>
        </p:txBody>
      </p:sp>
      <p:sp>
        <p:nvSpPr>
          <p:cNvPr id="2" name="页脚占位符 1"/>
          <p:cNvSpPr>
            <a:spLocks noGrp="1"/>
          </p:cNvSpPr>
          <p:nvPr>
            <p:ph type="ftr" sz="quarter" idx="11"/>
          </p:nvPr>
        </p:nvSpPr>
        <p:spPr/>
        <p:txBody>
          <a:bodyPr/>
          <a:lstStyle/>
          <a:p>
            <a:r>
              <a:rPr lang="zh-CN" altLang="en-US" smtClean="0"/>
              <a:t>重庆邮电大学                      理学院           </a:t>
            </a:r>
            <a:endParaRPr lang="zh-CN" altLang="en-US"/>
          </a:p>
        </p:txBody>
      </p:sp>
      <p:sp>
        <p:nvSpPr>
          <p:cNvPr id="3" name="灯片编号占位符 2"/>
          <p:cNvSpPr>
            <a:spLocks noGrp="1"/>
          </p:cNvSpPr>
          <p:nvPr>
            <p:ph type="sldNum" sz="quarter" idx="12"/>
          </p:nvPr>
        </p:nvSpPr>
        <p:spPr/>
        <p:txBody>
          <a:bodyPr/>
          <a:lstStyle/>
          <a:p>
            <a:fld id="{0C913308-F349-4B6D-A68A-DD1791B4A57B}" type="slidenum">
              <a:rPr lang="zh-CN" altLang="en-US" smtClean="0"/>
              <a:t>46</a:t>
            </a:fld>
            <a:endParaRPr lang="zh-CN" altLang="en-US"/>
          </a:p>
        </p:txBody>
      </p:sp>
      <p:sp>
        <p:nvSpPr>
          <p:cNvPr id="4" name="日期占位符 3"/>
          <p:cNvSpPr>
            <a:spLocks noGrp="1"/>
          </p:cNvSpPr>
          <p:nvPr>
            <p:ph type="dt" sz="half" idx="10"/>
          </p:nvPr>
        </p:nvSpPr>
        <p:spPr/>
        <p:txBody>
          <a:bodyPr/>
          <a:lstStyle/>
          <a:p>
            <a:fld id="{6192A00F-0387-4F7C-868A-CA722BE01DB5}" type="datetime3">
              <a:rPr lang="zh-CN" altLang="en-US" smtClean="0"/>
              <a:t>2016年7月13日星期三</a:t>
            </a:fld>
            <a:endParaRPr lang="zh-CN" altLang="en-US"/>
          </a:p>
        </p:txBody>
      </p:sp>
    </p:spTree>
    <p:extLst>
      <p:ext uri="{BB962C8B-B14F-4D97-AF65-F5344CB8AC3E}">
        <p14:creationId xmlns:p14="http://schemas.microsoft.com/office/powerpoint/2010/main" val="1695488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1685"/>
                                        </p:tgtEl>
                                        <p:attrNameLst>
                                          <p:attrName>style.visibility</p:attrName>
                                        </p:attrNameLst>
                                      </p:cBhvr>
                                      <p:to>
                                        <p:strVal val="visible"/>
                                      </p:to>
                                    </p:set>
                                    <p:anim calcmode="lin" valueType="num">
                                      <p:cBhvr additive="base">
                                        <p:cTn id="7" dur="500" fill="hold"/>
                                        <p:tgtEl>
                                          <p:spTgt spid="71685"/>
                                        </p:tgtEl>
                                        <p:attrNameLst>
                                          <p:attrName>ppt_x</p:attrName>
                                        </p:attrNameLst>
                                      </p:cBhvr>
                                      <p:tavLst>
                                        <p:tav tm="0">
                                          <p:val>
                                            <p:strVal val="1+#ppt_w/2"/>
                                          </p:val>
                                        </p:tav>
                                        <p:tav tm="100000">
                                          <p:val>
                                            <p:strVal val="#ppt_x"/>
                                          </p:val>
                                        </p:tav>
                                      </p:tavLst>
                                    </p:anim>
                                    <p:anim calcmode="lin" valueType="num">
                                      <p:cBhvr additive="base">
                                        <p:cTn id="8" dur="500" fill="hold"/>
                                        <p:tgtEl>
                                          <p:spTgt spid="7168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5" grpId="0" animBg="1"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Oval 2"/>
          <p:cNvSpPr>
            <a:spLocks noChangeArrowheads="1"/>
          </p:cNvSpPr>
          <p:nvPr/>
        </p:nvSpPr>
        <p:spPr bwMode="auto">
          <a:xfrm>
            <a:off x="3200400" y="3276600"/>
            <a:ext cx="76200" cy="762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07" name="Oval 3"/>
          <p:cNvSpPr>
            <a:spLocks noChangeArrowheads="1"/>
          </p:cNvSpPr>
          <p:nvPr/>
        </p:nvSpPr>
        <p:spPr bwMode="auto">
          <a:xfrm>
            <a:off x="1676400" y="4724400"/>
            <a:ext cx="76200" cy="762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08" name="Oval 4"/>
          <p:cNvSpPr>
            <a:spLocks noChangeArrowheads="1"/>
          </p:cNvSpPr>
          <p:nvPr/>
        </p:nvSpPr>
        <p:spPr bwMode="auto">
          <a:xfrm>
            <a:off x="3200400" y="5715000"/>
            <a:ext cx="76200" cy="762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09" name="Oval 5"/>
          <p:cNvSpPr>
            <a:spLocks noChangeArrowheads="1"/>
          </p:cNvSpPr>
          <p:nvPr/>
        </p:nvSpPr>
        <p:spPr bwMode="auto">
          <a:xfrm>
            <a:off x="3200400" y="4648200"/>
            <a:ext cx="76200" cy="762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10" name="Oval 6"/>
          <p:cNvSpPr>
            <a:spLocks noChangeArrowheads="1"/>
          </p:cNvSpPr>
          <p:nvPr/>
        </p:nvSpPr>
        <p:spPr bwMode="auto">
          <a:xfrm>
            <a:off x="5334000" y="4648200"/>
            <a:ext cx="76200" cy="762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11" name="Oval 7"/>
          <p:cNvSpPr>
            <a:spLocks noChangeArrowheads="1"/>
          </p:cNvSpPr>
          <p:nvPr/>
        </p:nvSpPr>
        <p:spPr bwMode="auto">
          <a:xfrm>
            <a:off x="5257800" y="3276600"/>
            <a:ext cx="76200" cy="762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12" name="Oval 8"/>
          <p:cNvSpPr>
            <a:spLocks noChangeArrowheads="1"/>
          </p:cNvSpPr>
          <p:nvPr/>
        </p:nvSpPr>
        <p:spPr bwMode="auto">
          <a:xfrm>
            <a:off x="5334000" y="5791200"/>
            <a:ext cx="76200" cy="762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13" name="Oval 9"/>
          <p:cNvSpPr>
            <a:spLocks noChangeArrowheads="1"/>
          </p:cNvSpPr>
          <p:nvPr/>
        </p:nvSpPr>
        <p:spPr bwMode="auto">
          <a:xfrm>
            <a:off x="6858000" y="4648200"/>
            <a:ext cx="76200" cy="762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14" name="Text Box 10"/>
          <p:cNvSpPr txBox="1">
            <a:spLocks noChangeArrowheads="1"/>
          </p:cNvSpPr>
          <p:nvPr/>
        </p:nvSpPr>
        <p:spPr bwMode="auto">
          <a:xfrm>
            <a:off x="1143000" y="4445000"/>
            <a:ext cx="482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t>u</a:t>
            </a:r>
            <a:r>
              <a:rPr lang="en-US" altLang="zh-CN" sz="2800" baseline="-25000"/>
              <a:t>1</a:t>
            </a:r>
            <a:endParaRPr lang="en-US" altLang="zh-CN"/>
          </a:p>
        </p:txBody>
      </p:sp>
      <p:sp>
        <p:nvSpPr>
          <p:cNvPr id="72715" name="Text Box 11"/>
          <p:cNvSpPr txBox="1">
            <a:spLocks noChangeArrowheads="1"/>
          </p:cNvSpPr>
          <p:nvPr/>
        </p:nvSpPr>
        <p:spPr bwMode="auto">
          <a:xfrm>
            <a:off x="2916238" y="2708275"/>
            <a:ext cx="482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t>u</a:t>
            </a:r>
            <a:r>
              <a:rPr lang="en-US" altLang="zh-CN" sz="2800" baseline="-25000"/>
              <a:t>2</a:t>
            </a:r>
            <a:endParaRPr lang="en-US" altLang="zh-CN"/>
          </a:p>
        </p:txBody>
      </p:sp>
      <p:sp>
        <p:nvSpPr>
          <p:cNvPr id="72716" name="Text Box 12"/>
          <p:cNvSpPr txBox="1">
            <a:spLocks noChangeArrowheads="1"/>
          </p:cNvSpPr>
          <p:nvPr/>
        </p:nvSpPr>
        <p:spPr bwMode="auto">
          <a:xfrm>
            <a:off x="3048000" y="6019800"/>
            <a:ext cx="762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a:t>u</a:t>
            </a:r>
            <a:r>
              <a:rPr lang="en-US" altLang="zh-CN" sz="2800" baseline="-25000"/>
              <a:t>3</a:t>
            </a:r>
            <a:endParaRPr lang="en-US" altLang="zh-CN"/>
          </a:p>
        </p:txBody>
      </p:sp>
      <p:sp>
        <p:nvSpPr>
          <p:cNvPr id="72717" name="Text Box 13"/>
          <p:cNvSpPr txBox="1">
            <a:spLocks noChangeArrowheads="1"/>
          </p:cNvSpPr>
          <p:nvPr/>
        </p:nvSpPr>
        <p:spPr bwMode="auto">
          <a:xfrm>
            <a:off x="3260725" y="3983038"/>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
        <p:nvSpPr>
          <p:cNvPr id="72718" name="Text Box 14"/>
          <p:cNvSpPr txBox="1">
            <a:spLocks noChangeArrowheads="1"/>
          </p:cNvSpPr>
          <p:nvPr/>
        </p:nvSpPr>
        <p:spPr bwMode="auto">
          <a:xfrm>
            <a:off x="2590800" y="4191000"/>
            <a:ext cx="609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a:t>u</a:t>
            </a:r>
            <a:r>
              <a:rPr lang="en-US" altLang="zh-CN" sz="2800" baseline="-25000"/>
              <a:t>4</a:t>
            </a:r>
            <a:endParaRPr lang="en-US" altLang="zh-CN" sz="2800"/>
          </a:p>
        </p:txBody>
      </p:sp>
      <p:sp>
        <p:nvSpPr>
          <p:cNvPr id="72719" name="Text Box 15"/>
          <p:cNvSpPr txBox="1">
            <a:spLocks noChangeArrowheads="1"/>
          </p:cNvSpPr>
          <p:nvPr/>
        </p:nvSpPr>
        <p:spPr bwMode="auto">
          <a:xfrm>
            <a:off x="4876800" y="2667000"/>
            <a:ext cx="838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a:t>u</a:t>
            </a:r>
            <a:r>
              <a:rPr lang="en-US" altLang="zh-CN" sz="2800" baseline="-25000"/>
              <a:t>5</a:t>
            </a:r>
            <a:endParaRPr lang="en-US" altLang="zh-CN" sz="2800"/>
          </a:p>
        </p:txBody>
      </p:sp>
      <p:sp>
        <p:nvSpPr>
          <p:cNvPr id="72720" name="Text Box 16"/>
          <p:cNvSpPr txBox="1">
            <a:spLocks noChangeArrowheads="1"/>
          </p:cNvSpPr>
          <p:nvPr/>
        </p:nvSpPr>
        <p:spPr bwMode="auto">
          <a:xfrm>
            <a:off x="4716463" y="4149725"/>
            <a:ext cx="762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a:t>u</a:t>
            </a:r>
            <a:r>
              <a:rPr lang="en-US" altLang="zh-CN" sz="2800" baseline="-25000"/>
              <a:t>6</a:t>
            </a:r>
            <a:endParaRPr lang="en-US" altLang="zh-CN" sz="2800"/>
          </a:p>
        </p:txBody>
      </p:sp>
      <p:sp>
        <p:nvSpPr>
          <p:cNvPr id="72721" name="Text Box 17"/>
          <p:cNvSpPr txBox="1">
            <a:spLocks noChangeArrowheads="1"/>
          </p:cNvSpPr>
          <p:nvPr/>
        </p:nvSpPr>
        <p:spPr bwMode="auto">
          <a:xfrm>
            <a:off x="5105400" y="5943600"/>
            <a:ext cx="838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a:t>u</a:t>
            </a:r>
            <a:r>
              <a:rPr lang="en-US" altLang="zh-CN" sz="2800" baseline="-25000"/>
              <a:t>7</a:t>
            </a:r>
            <a:endParaRPr lang="en-US" altLang="zh-CN" sz="2800"/>
          </a:p>
        </p:txBody>
      </p:sp>
      <p:sp>
        <p:nvSpPr>
          <p:cNvPr id="72722" name="Text Box 18"/>
          <p:cNvSpPr txBox="1">
            <a:spLocks noChangeArrowheads="1"/>
          </p:cNvSpPr>
          <p:nvPr/>
        </p:nvSpPr>
        <p:spPr bwMode="auto">
          <a:xfrm>
            <a:off x="7086600" y="4495800"/>
            <a:ext cx="685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a:t>u</a:t>
            </a:r>
            <a:r>
              <a:rPr lang="en-US" altLang="zh-CN" sz="2800" baseline="-25000"/>
              <a:t>8</a:t>
            </a:r>
            <a:endParaRPr lang="en-US" altLang="zh-CN" sz="2800"/>
          </a:p>
        </p:txBody>
      </p:sp>
      <p:sp>
        <p:nvSpPr>
          <p:cNvPr id="72723" name="Line 19"/>
          <p:cNvSpPr>
            <a:spLocks noChangeShapeType="1"/>
          </p:cNvSpPr>
          <p:nvPr/>
        </p:nvSpPr>
        <p:spPr bwMode="auto">
          <a:xfrm flipH="1">
            <a:off x="1763713" y="3357563"/>
            <a:ext cx="1447800" cy="13716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24" name="Line 20"/>
          <p:cNvSpPr>
            <a:spLocks noChangeShapeType="1"/>
          </p:cNvSpPr>
          <p:nvPr/>
        </p:nvSpPr>
        <p:spPr bwMode="auto">
          <a:xfrm>
            <a:off x="1763713" y="4724400"/>
            <a:ext cx="1447800" cy="10668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25" name="Line 21"/>
          <p:cNvSpPr>
            <a:spLocks noChangeShapeType="1"/>
          </p:cNvSpPr>
          <p:nvPr/>
        </p:nvSpPr>
        <p:spPr bwMode="auto">
          <a:xfrm>
            <a:off x="3276600" y="4724400"/>
            <a:ext cx="21336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26" name="Line 22"/>
          <p:cNvSpPr>
            <a:spLocks noChangeShapeType="1"/>
          </p:cNvSpPr>
          <p:nvPr/>
        </p:nvSpPr>
        <p:spPr bwMode="auto">
          <a:xfrm>
            <a:off x="3203575" y="3357563"/>
            <a:ext cx="20574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27" name="Line 23"/>
          <p:cNvSpPr>
            <a:spLocks noChangeShapeType="1"/>
          </p:cNvSpPr>
          <p:nvPr/>
        </p:nvSpPr>
        <p:spPr bwMode="auto">
          <a:xfrm>
            <a:off x="5364163" y="3357563"/>
            <a:ext cx="0" cy="13716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28" name="Line 24"/>
          <p:cNvSpPr>
            <a:spLocks noChangeShapeType="1"/>
          </p:cNvSpPr>
          <p:nvPr/>
        </p:nvSpPr>
        <p:spPr bwMode="auto">
          <a:xfrm>
            <a:off x="3276600" y="4724400"/>
            <a:ext cx="2133600" cy="11430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30" name="Text Box 26"/>
          <p:cNvSpPr txBox="1">
            <a:spLocks noChangeArrowheads="1"/>
          </p:cNvSpPr>
          <p:nvPr/>
        </p:nvSpPr>
        <p:spPr bwMode="auto">
          <a:xfrm>
            <a:off x="611188" y="836613"/>
            <a:ext cx="3960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sp>
        <p:nvSpPr>
          <p:cNvPr id="72757" name="Text Box 53"/>
          <p:cNvSpPr txBox="1">
            <a:spLocks noChangeArrowheads="1"/>
          </p:cNvSpPr>
          <p:nvPr/>
        </p:nvSpPr>
        <p:spPr bwMode="auto">
          <a:xfrm>
            <a:off x="0" y="765175"/>
            <a:ext cx="12239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b="1"/>
              <a:t>输出文件</a:t>
            </a:r>
            <a:r>
              <a:rPr lang="en-US" altLang="zh-CN" sz="1200" b="1"/>
              <a:t>Net1_Tree2.txt </a:t>
            </a:r>
          </a:p>
        </p:txBody>
      </p:sp>
      <p:sp>
        <p:nvSpPr>
          <p:cNvPr id="72758" name="Line 54"/>
          <p:cNvSpPr>
            <a:spLocks noChangeShapeType="1"/>
          </p:cNvSpPr>
          <p:nvPr/>
        </p:nvSpPr>
        <p:spPr bwMode="auto">
          <a:xfrm flipV="1">
            <a:off x="5364163" y="4724400"/>
            <a:ext cx="1512887" cy="10810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2809" name="Group 105"/>
          <p:cNvGraphicFramePr>
            <a:graphicFrameLocks noGrp="1"/>
          </p:cNvGraphicFramePr>
          <p:nvPr/>
        </p:nvGraphicFramePr>
        <p:xfrm>
          <a:off x="539750" y="692150"/>
          <a:ext cx="2447925" cy="2346960"/>
        </p:xfrm>
        <a:graphic>
          <a:graphicData uri="http://schemas.openxmlformats.org/drawingml/2006/table">
            <a:tbl>
              <a:tblPr/>
              <a:tblGrid>
                <a:gridCol w="815975">
                  <a:extLst>
                    <a:ext uri="{9D8B030D-6E8A-4147-A177-3AD203B41FA5}">
                      <a16:colId xmlns:a16="http://schemas.microsoft.com/office/drawing/2014/main" xmlns="" val="20000"/>
                    </a:ext>
                  </a:extLst>
                </a:gridCol>
                <a:gridCol w="815975">
                  <a:extLst>
                    <a:ext uri="{9D8B030D-6E8A-4147-A177-3AD203B41FA5}">
                      <a16:colId xmlns:a16="http://schemas.microsoft.com/office/drawing/2014/main" xmlns="" val="20001"/>
                    </a:ext>
                  </a:extLst>
                </a:gridCol>
                <a:gridCol w="815975">
                  <a:extLst>
                    <a:ext uri="{9D8B030D-6E8A-4147-A177-3AD203B41FA5}">
                      <a16:colId xmlns:a16="http://schemas.microsoft.com/office/drawing/2014/main" xmlns="" val="20002"/>
                    </a:ext>
                  </a:extLst>
                </a:gridCol>
              </a:tblGrid>
              <a:tr h="274638">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chemeClr val="tx1"/>
                          </a:solidFill>
                          <a:effectLst/>
                          <a:latin typeface="宋体" pitchFamily="2" charset="-122"/>
                          <a:ea typeface="宋体" pitchFamily="2" charset="-122"/>
                        </a:rPr>
                        <a:t>1</a:t>
                      </a:r>
                      <a:endParaRPr kumimoji="1" lang="en-US" altLang="zh-CN" sz="1600" b="1"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cap="flat">
                      <a:noFill/>
                    </a:lnL>
                    <a:lnR>
                      <a:noFill/>
                    </a:lnR>
                    <a:lnT cap="flat">
                      <a:noFill/>
                    </a:lnT>
                    <a:lnB>
                      <a:noFill/>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chemeClr val="tx1"/>
                          </a:solidFill>
                          <a:effectLst/>
                          <a:latin typeface="宋体" pitchFamily="2" charset="-122"/>
                          <a:ea typeface="宋体" pitchFamily="2" charset="-122"/>
                        </a:rPr>
                        <a:t>3</a:t>
                      </a:r>
                      <a:endParaRPr kumimoji="1" lang="en-US" altLang="zh-CN" sz="1600" b="1"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a:noFill/>
                    </a:lnL>
                    <a:lnR>
                      <a:noFill/>
                    </a:lnR>
                    <a:lnT cap="flat">
                      <a:noFill/>
                    </a:lnT>
                    <a:lnB>
                      <a:noFill/>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chemeClr val="tx1"/>
                          </a:solidFill>
                          <a:effectLst/>
                          <a:latin typeface="宋体" pitchFamily="2" charset="-122"/>
                          <a:ea typeface="宋体" pitchFamily="2" charset="-122"/>
                        </a:rPr>
                        <a:t>1</a:t>
                      </a:r>
                      <a:endParaRPr kumimoji="1" lang="en-US" altLang="zh-CN" sz="1600" b="1"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xmlns="" val="10000"/>
                  </a:ext>
                </a:extLst>
              </a:tr>
              <a:tr h="274638">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chemeClr val="tx1"/>
                          </a:solidFill>
                          <a:effectLst/>
                          <a:latin typeface="宋体" pitchFamily="2" charset="-122"/>
                          <a:ea typeface="宋体" pitchFamily="2" charset="-122"/>
                        </a:rPr>
                        <a:t>1</a:t>
                      </a:r>
                      <a:endParaRPr kumimoji="1" lang="en-US" altLang="zh-CN" sz="1600" b="1"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cap="flat">
                      <a:noFill/>
                    </a:lnL>
                    <a:lnR>
                      <a:noFill/>
                    </a:lnR>
                    <a:lnT>
                      <a:noFill/>
                    </a:lnT>
                    <a:lnB>
                      <a:noFill/>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chemeClr val="tx1"/>
                          </a:solidFill>
                          <a:effectLst/>
                          <a:latin typeface="宋体" pitchFamily="2" charset="-122"/>
                          <a:ea typeface="宋体" pitchFamily="2" charset="-122"/>
                        </a:rPr>
                        <a:t>2</a:t>
                      </a:r>
                      <a:endParaRPr kumimoji="1" lang="en-US" altLang="zh-CN" sz="1600" b="1"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a:noFill/>
                    </a:lnL>
                    <a:lnR>
                      <a:noFill/>
                    </a:lnR>
                    <a:lnT>
                      <a:noFill/>
                    </a:lnT>
                    <a:lnB>
                      <a:noFill/>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chemeClr val="tx1"/>
                          </a:solidFill>
                          <a:effectLst/>
                          <a:latin typeface="宋体" pitchFamily="2" charset="-122"/>
                          <a:ea typeface="宋体" pitchFamily="2" charset="-122"/>
                        </a:rPr>
                        <a:t>2</a:t>
                      </a:r>
                      <a:endParaRPr kumimoji="1" lang="en-US" altLang="zh-CN" sz="1600" b="1"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xmlns="" val="10001"/>
                  </a:ext>
                </a:extLst>
              </a:tr>
              <a:tr h="274638">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chemeClr val="tx1"/>
                          </a:solidFill>
                          <a:effectLst/>
                          <a:latin typeface="宋体" pitchFamily="2" charset="-122"/>
                          <a:ea typeface="宋体" pitchFamily="2" charset="-122"/>
                        </a:rPr>
                        <a:t>2</a:t>
                      </a:r>
                      <a:endParaRPr kumimoji="1" lang="en-US" altLang="zh-CN" sz="1600" b="1"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cap="flat">
                      <a:noFill/>
                    </a:lnL>
                    <a:lnR>
                      <a:noFill/>
                    </a:lnR>
                    <a:lnT>
                      <a:noFill/>
                    </a:lnT>
                    <a:lnB>
                      <a:noFill/>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chemeClr val="tx1"/>
                          </a:solidFill>
                          <a:effectLst/>
                          <a:latin typeface="宋体" pitchFamily="2" charset="-122"/>
                          <a:ea typeface="宋体" pitchFamily="2" charset="-122"/>
                        </a:rPr>
                        <a:t>5</a:t>
                      </a:r>
                      <a:endParaRPr kumimoji="1" lang="en-US" altLang="zh-CN" sz="1600" b="1"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a:noFill/>
                    </a:lnL>
                    <a:lnR>
                      <a:noFill/>
                    </a:lnR>
                    <a:lnT>
                      <a:noFill/>
                    </a:lnT>
                    <a:lnB>
                      <a:noFill/>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chemeClr val="tx1"/>
                          </a:solidFill>
                          <a:effectLst/>
                          <a:latin typeface="宋体" pitchFamily="2" charset="-122"/>
                          <a:ea typeface="宋体" pitchFamily="2" charset="-122"/>
                        </a:rPr>
                        <a:t>1</a:t>
                      </a:r>
                      <a:endParaRPr kumimoji="1" lang="en-US" altLang="zh-CN" sz="1600" b="1"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xmlns="" val="10002"/>
                  </a:ext>
                </a:extLst>
              </a:tr>
              <a:tr h="274638">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chemeClr val="tx1"/>
                          </a:solidFill>
                          <a:effectLst/>
                          <a:latin typeface="宋体" pitchFamily="2" charset="-122"/>
                          <a:ea typeface="宋体" pitchFamily="2" charset="-122"/>
                        </a:rPr>
                        <a:t>5</a:t>
                      </a:r>
                      <a:endParaRPr kumimoji="1" lang="en-US" altLang="zh-CN" sz="1600" b="1"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cap="flat">
                      <a:noFill/>
                    </a:lnL>
                    <a:lnR>
                      <a:noFill/>
                    </a:lnR>
                    <a:lnT>
                      <a:noFill/>
                    </a:lnT>
                    <a:lnB>
                      <a:noFill/>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chemeClr val="tx1"/>
                          </a:solidFill>
                          <a:effectLst/>
                          <a:latin typeface="宋体" pitchFamily="2" charset="-122"/>
                          <a:ea typeface="宋体" pitchFamily="2" charset="-122"/>
                        </a:rPr>
                        <a:t>6</a:t>
                      </a:r>
                      <a:endParaRPr kumimoji="1" lang="en-US" altLang="zh-CN" sz="1600" b="1"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a:noFill/>
                    </a:lnL>
                    <a:lnR>
                      <a:noFill/>
                    </a:lnR>
                    <a:lnT>
                      <a:noFill/>
                    </a:lnT>
                    <a:lnB>
                      <a:noFill/>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chemeClr val="tx1"/>
                          </a:solidFill>
                          <a:effectLst/>
                          <a:latin typeface="宋体" pitchFamily="2" charset="-122"/>
                          <a:ea typeface="宋体" pitchFamily="2" charset="-122"/>
                        </a:rPr>
                        <a:t>3</a:t>
                      </a:r>
                      <a:endParaRPr kumimoji="1" lang="en-US" altLang="zh-CN" sz="1600" b="1"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xmlns="" val="10003"/>
                  </a:ext>
                </a:extLst>
              </a:tr>
              <a:tr h="274638">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chemeClr val="tx1"/>
                          </a:solidFill>
                          <a:effectLst/>
                          <a:latin typeface="宋体" pitchFamily="2" charset="-122"/>
                          <a:ea typeface="宋体" pitchFamily="2" charset="-122"/>
                        </a:rPr>
                        <a:t>4</a:t>
                      </a:r>
                      <a:endParaRPr kumimoji="1" lang="en-US" altLang="zh-CN" sz="1600" b="1"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cap="flat">
                      <a:noFill/>
                    </a:lnL>
                    <a:lnR>
                      <a:noFill/>
                    </a:lnR>
                    <a:lnT>
                      <a:noFill/>
                    </a:lnT>
                    <a:lnB>
                      <a:noFill/>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chemeClr val="tx1"/>
                          </a:solidFill>
                          <a:effectLst/>
                          <a:latin typeface="宋体" pitchFamily="2" charset="-122"/>
                          <a:ea typeface="宋体" pitchFamily="2" charset="-122"/>
                        </a:rPr>
                        <a:t>6</a:t>
                      </a:r>
                      <a:endParaRPr kumimoji="1" lang="en-US" altLang="zh-CN" sz="1600" b="1"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a:noFill/>
                    </a:lnL>
                    <a:lnR>
                      <a:noFill/>
                    </a:lnR>
                    <a:lnT>
                      <a:noFill/>
                    </a:lnT>
                    <a:lnB>
                      <a:noFill/>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chemeClr val="tx1"/>
                          </a:solidFill>
                          <a:effectLst/>
                          <a:latin typeface="宋体" pitchFamily="2" charset="-122"/>
                          <a:ea typeface="宋体" pitchFamily="2" charset="-122"/>
                        </a:rPr>
                        <a:t>1</a:t>
                      </a:r>
                      <a:endParaRPr kumimoji="1" lang="en-US" altLang="zh-CN" sz="1600" b="1"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xmlns="" val="10004"/>
                  </a:ext>
                </a:extLst>
              </a:tr>
              <a:tr h="274638">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chemeClr val="tx1"/>
                          </a:solidFill>
                          <a:effectLst/>
                          <a:latin typeface="宋体" pitchFamily="2" charset="-122"/>
                          <a:ea typeface="宋体" pitchFamily="2" charset="-122"/>
                        </a:rPr>
                        <a:t>4</a:t>
                      </a:r>
                      <a:endParaRPr kumimoji="1" lang="en-US" altLang="zh-CN" sz="1600" b="1"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cap="flat">
                      <a:noFill/>
                    </a:lnL>
                    <a:lnR>
                      <a:noFill/>
                    </a:lnR>
                    <a:lnT>
                      <a:noFill/>
                    </a:lnT>
                    <a:lnB>
                      <a:noFill/>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chemeClr val="tx1"/>
                          </a:solidFill>
                          <a:effectLst/>
                          <a:latin typeface="宋体" pitchFamily="2" charset="-122"/>
                          <a:ea typeface="宋体" pitchFamily="2" charset="-122"/>
                        </a:rPr>
                        <a:t>7</a:t>
                      </a:r>
                      <a:endParaRPr kumimoji="1" lang="en-US" altLang="zh-CN" sz="1600" b="1"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a:noFill/>
                    </a:lnL>
                    <a:lnR>
                      <a:noFill/>
                    </a:lnR>
                    <a:lnT>
                      <a:noFill/>
                    </a:lnT>
                    <a:lnB>
                      <a:noFill/>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chemeClr val="tx1"/>
                          </a:solidFill>
                          <a:effectLst/>
                          <a:latin typeface="宋体" pitchFamily="2" charset="-122"/>
                          <a:ea typeface="宋体" pitchFamily="2" charset="-122"/>
                        </a:rPr>
                        <a:t>2</a:t>
                      </a:r>
                      <a:endParaRPr kumimoji="1" lang="en-US" altLang="zh-CN" sz="1600" b="1"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xmlns="" val="10005"/>
                  </a:ext>
                </a:extLst>
              </a:tr>
              <a:tr h="274638">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chemeClr val="tx1"/>
                          </a:solidFill>
                          <a:effectLst/>
                          <a:latin typeface="宋体" pitchFamily="2" charset="-122"/>
                          <a:ea typeface="宋体" pitchFamily="2" charset="-122"/>
                        </a:rPr>
                        <a:t>7</a:t>
                      </a:r>
                      <a:endParaRPr kumimoji="1" lang="en-US" altLang="zh-CN" sz="1600" b="1"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cap="flat">
                      <a:noFill/>
                    </a:lnL>
                    <a:lnR>
                      <a:noFill/>
                    </a:lnR>
                    <a:lnT>
                      <a:noFill/>
                    </a:lnT>
                    <a:lnB cap="flat">
                      <a:noFill/>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chemeClr val="tx1"/>
                          </a:solidFill>
                          <a:effectLst/>
                          <a:latin typeface="宋体" pitchFamily="2" charset="-122"/>
                          <a:ea typeface="宋体" pitchFamily="2" charset="-122"/>
                        </a:rPr>
                        <a:t>8</a:t>
                      </a:r>
                      <a:endParaRPr kumimoji="1" lang="en-US" altLang="zh-CN" sz="1600" b="1"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a:noFill/>
                    </a:lnL>
                    <a:lnR>
                      <a:noFill/>
                    </a:lnR>
                    <a:lnT>
                      <a:noFill/>
                    </a:lnT>
                    <a:lnB cap="flat">
                      <a:noFill/>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600" b="1" i="0" u="none" strike="noStrike" cap="none" normalizeH="0" baseline="0" dirty="0" smtClean="0">
                          <a:ln>
                            <a:noFill/>
                          </a:ln>
                          <a:solidFill>
                            <a:schemeClr val="tx1"/>
                          </a:solidFill>
                          <a:effectLst/>
                          <a:latin typeface="宋体" pitchFamily="2" charset="-122"/>
                          <a:ea typeface="宋体" pitchFamily="2" charset="-122"/>
                        </a:rPr>
                        <a:t>3</a:t>
                      </a:r>
                      <a:endParaRPr kumimoji="1" lang="en-US" altLang="zh-CN" sz="1600" b="1" i="0" u="none" strike="noStrike" cap="none" normalizeH="0" baseline="0" dirty="0" smtClean="0">
                        <a:ln>
                          <a:noFill/>
                        </a:ln>
                        <a:solidFill>
                          <a:schemeClr val="tx1"/>
                        </a:solidFill>
                        <a:effectLst/>
                        <a:latin typeface="Times New Roman" pitchFamily="18" charset="0"/>
                        <a:ea typeface="宋体" pitchFamily="2" charset="-122"/>
                      </a:endParaRPr>
                    </a:p>
                  </a:txBody>
                  <a:tcPr anchor="ct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xmlns="" val="10006"/>
                  </a:ext>
                </a:extLst>
              </a:tr>
            </a:tbl>
          </a:graphicData>
        </a:graphic>
      </p:graphicFrame>
      <p:sp>
        <p:nvSpPr>
          <p:cNvPr id="72810" name="Text Box 106"/>
          <p:cNvSpPr txBox="1">
            <a:spLocks noChangeArrowheads="1"/>
          </p:cNvSpPr>
          <p:nvPr/>
        </p:nvSpPr>
        <p:spPr bwMode="auto">
          <a:xfrm>
            <a:off x="3851275" y="1341438"/>
            <a:ext cx="4033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dirty="0"/>
              <a:t>最小生成树权重为</a:t>
            </a:r>
            <a:r>
              <a:rPr lang="en-US" altLang="zh-CN" dirty="0"/>
              <a:t>13</a:t>
            </a:r>
          </a:p>
        </p:txBody>
      </p:sp>
      <p:sp>
        <p:nvSpPr>
          <p:cNvPr id="72811" name="Rectangle 107"/>
          <p:cNvSpPr>
            <a:spLocks noChangeArrowheads="1"/>
          </p:cNvSpPr>
          <p:nvPr/>
        </p:nvSpPr>
        <p:spPr bwMode="auto">
          <a:xfrm>
            <a:off x="7885113" y="5949950"/>
            <a:ext cx="803275" cy="466725"/>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hlinkClick r:id="rId2" action="ppaction://hlinksldjump"/>
              </a:rPr>
              <a:t>返回</a:t>
            </a:r>
            <a:endParaRPr lang="zh-CN" altLang="en-US" b="1"/>
          </a:p>
        </p:txBody>
      </p:sp>
      <p:sp>
        <p:nvSpPr>
          <p:cNvPr id="2" name="页脚占位符 1"/>
          <p:cNvSpPr>
            <a:spLocks noGrp="1"/>
          </p:cNvSpPr>
          <p:nvPr>
            <p:ph type="ftr" sz="quarter" idx="11"/>
          </p:nvPr>
        </p:nvSpPr>
        <p:spPr/>
        <p:txBody>
          <a:bodyPr/>
          <a:lstStyle/>
          <a:p>
            <a:r>
              <a:rPr lang="zh-CN" altLang="en-US" smtClean="0"/>
              <a:t>重庆邮电大学                      理学院           </a:t>
            </a:r>
            <a:endParaRPr lang="zh-CN" altLang="en-US"/>
          </a:p>
        </p:txBody>
      </p:sp>
      <p:sp>
        <p:nvSpPr>
          <p:cNvPr id="3" name="灯片编号占位符 2"/>
          <p:cNvSpPr>
            <a:spLocks noGrp="1"/>
          </p:cNvSpPr>
          <p:nvPr>
            <p:ph type="sldNum" sz="quarter" idx="12"/>
          </p:nvPr>
        </p:nvSpPr>
        <p:spPr/>
        <p:txBody>
          <a:bodyPr/>
          <a:lstStyle/>
          <a:p>
            <a:fld id="{0C913308-F349-4B6D-A68A-DD1791B4A57B}" type="slidenum">
              <a:rPr lang="zh-CN" altLang="en-US" smtClean="0"/>
              <a:t>47</a:t>
            </a:fld>
            <a:endParaRPr lang="zh-CN" altLang="en-US"/>
          </a:p>
        </p:txBody>
      </p:sp>
      <p:sp>
        <p:nvSpPr>
          <p:cNvPr id="4" name="日期占位符 3"/>
          <p:cNvSpPr>
            <a:spLocks noGrp="1"/>
          </p:cNvSpPr>
          <p:nvPr>
            <p:ph type="dt" sz="half" idx="10"/>
          </p:nvPr>
        </p:nvSpPr>
        <p:spPr/>
        <p:txBody>
          <a:bodyPr/>
          <a:lstStyle/>
          <a:p>
            <a:fld id="{AA7A5F0F-1993-412A-899E-C7D84989FECA}" type="datetime3">
              <a:rPr lang="zh-CN" altLang="en-US" smtClean="0"/>
              <a:t>2016年7月13日星期三</a:t>
            </a:fld>
            <a:endParaRPr lang="zh-CN" altLang="en-US"/>
          </a:p>
        </p:txBody>
      </p:sp>
    </p:spTree>
    <p:extLst>
      <p:ext uri="{BB962C8B-B14F-4D97-AF65-F5344CB8AC3E}">
        <p14:creationId xmlns:p14="http://schemas.microsoft.com/office/powerpoint/2010/main" val="6304626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2724"/>
                                        </p:tgtEl>
                                        <p:attrNameLst>
                                          <p:attrName>style.visibility</p:attrName>
                                        </p:attrNameLst>
                                      </p:cBhvr>
                                      <p:to>
                                        <p:strVal val="visible"/>
                                      </p:to>
                                    </p:set>
                                    <p:animEffect transition="in" filter="wipe(down)">
                                      <p:cBhvr>
                                        <p:cTn id="7" dur="500"/>
                                        <p:tgtEl>
                                          <p:spTgt spid="727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2723"/>
                                        </p:tgtEl>
                                        <p:attrNameLst>
                                          <p:attrName>style.visibility</p:attrName>
                                        </p:attrNameLst>
                                      </p:cBhvr>
                                      <p:to>
                                        <p:strVal val="visible"/>
                                      </p:to>
                                    </p:set>
                                    <p:animEffect transition="in" filter="wipe(up)">
                                      <p:cBhvr>
                                        <p:cTn id="12" dur="500"/>
                                        <p:tgtEl>
                                          <p:spTgt spid="7272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72726"/>
                                        </p:tgtEl>
                                        <p:attrNameLst>
                                          <p:attrName>style.visibility</p:attrName>
                                        </p:attrNameLst>
                                      </p:cBhvr>
                                      <p:to>
                                        <p:strVal val="visible"/>
                                      </p:to>
                                    </p:set>
                                    <p:animEffect transition="in" filter="wipe(right)">
                                      <p:cBhvr>
                                        <p:cTn id="17" dur="500"/>
                                        <p:tgtEl>
                                          <p:spTgt spid="7272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2727"/>
                                        </p:tgtEl>
                                        <p:attrNameLst>
                                          <p:attrName>style.visibility</p:attrName>
                                        </p:attrNameLst>
                                      </p:cBhvr>
                                      <p:to>
                                        <p:strVal val="visible"/>
                                      </p:to>
                                    </p:set>
                                    <p:animEffect transition="in" filter="wipe(down)">
                                      <p:cBhvr>
                                        <p:cTn id="22" dur="500"/>
                                        <p:tgtEl>
                                          <p:spTgt spid="7272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2725"/>
                                        </p:tgtEl>
                                        <p:attrNameLst>
                                          <p:attrName>style.visibility</p:attrName>
                                        </p:attrNameLst>
                                      </p:cBhvr>
                                      <p:to>
                                        <p:strVal val="visible"/>
                                      </p:to>
                                    </p:set>
                                    <p:animEffect transition="in" filter="wipe(left)">
                                      <p:cBhvr>
                                        <p:cTn id="27" dur="500"/>
                                        <p:tgtEl>
                                          <p:spTgt spid="7272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72728"/>
                                        </p:tgtEl>
                                        <p:attrNameLst>
                                          <p:attrName>style.visibility</p:attrName>
                                        </p:attrNameLst>
                                      </p:cBhvr>
                                      <p:to>
                                        <p:strVal val="visible"/>
                                      </p:to>
                                    </p:set>
                                    <p:animEffect transition="in" filter="wipe(down)">
                                      <p:cBhvr>
                                        <p:cTn id="32" dur="500"/>
                                        <p:tgtEl>
                                          <p:spTgt spid="7272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2758"/>
                                        </p:tgtEl>
                                        <p:attrNameLst>
                                          <p:attrName>style.visibility</p:attrName>
                                        </p:attrNameLst>
                                      </p:cBhvr>
                                      <p:to>
                                        <p:strVal val="visible"/>
                                      </p:to>
                                    </p:set>
                                    <p:anim calcmode="lin" valueType="num">
                                      <p:cBhvr additive="base">
                                        <p:cTn id="37" dur="500" fill="hold"/>
                                        <p:tgtEl>
                                          <p:spTgt spid="72758"/>
                                        </p:tgtEl>
                                        <p:attrNameLst>
                                          <p:attrName>ppt_x</p:attrName>
                                        </p:attrNameLst>
                                      </p:cBhvr>
                                      <p:tavLst>
                                        <p:tav tm="0">
                                          <p:val>
                                            <p:strVal val="#ppt_x"/>
                                          </p:val>
                                        </p:tav>
                                        <p:tav tm="100000">
                                          <p:val>
                                            <p:strVal val="#ppt_x"/>
                                          </p:val>
                                        </p:tav>
                                      </p:tavLst>
                                    </p:anim>
                                    <p:anim calcmode="lin" valueType="num">
                                      <p:cBhvr additive="base">
                                        <p:cTn id="38" dur="500" fill="hold"/>
                                        <p:tgtEl>
                                          <p:spTgt spid="72758"/>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72810"/>
                                        </p:tgtEl>
                                        <p:attrNameLst>
                                          <p:attrName>style.visibility</p:attrName>
                                        </p:attrNameLst>
                                      </p:cBhvr>
                                      <p:to>
                                        <p:strVal val="visible"/>
                                      </p:to>
                                    </p:set>
                                    <p:animEffect transition="in" filter="blinds(horizontal)">
                                      <p:cBhvr>
                                        <p:cTn id="43" dur="500"/>
                                        <p:tgtEl>
                                          <p:spTgt spid="72810"/>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2" presetClass="entr" presetSubtype="4" fill="hold" grpId="0" nodeType="clickEffect">
                                  <p:stCondLst>
                                    <p:cond delay="0"/>
                                  </p:stCondLst>
                                  <p:childTnLst>
                                    <p:set>
                                      <p:cBhvr>
                                        <p:cTn id="47" dur="1" fill="hold">
                                          <p:stCondLst>
                                            <p:cond delay="0"/>
                                          </p:stCondLst>
                                        </p:cTn>
                                        <p:tgtEl>
                                          <p:spTgt spid="72811"/>
                                        </p:tgtEl>
                                        <p:attrNameLst>
                                          <p:attrName>style.visibility</p:attrName>
                                        </p:attrNameLst>
                                      </p:cBhvr>
                                      <p:to>
                                        <p:strVal val="visible"/>
                                      </p:to>
                                    </p:set>
                                    <p:animEffect transition="in" filter="slide(fromBottom)">
                                      <p:cBhvr>
                                        <p:cTn id="48" dur="500"/>
                                        <p:tgtEl>
                                          <p:spTgt spid="728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23" grpId="0" animBg="1"/>
      <p:bldP spid="72724" grpId="0" animBg="1"/>
      <p:bldP spid="72725" grpId="0" animBg="1"/>
      <p:bldP spid="72726" grpId="0" animBg="1"/>
      <p:bldP spid="72727" grpId="0" animBg="1"/>
      <p:bldP spid="72728" grpId="0" animBg="1"/>
      <p:bldP spid="72758" grpId="0" animBg="1"/>
      <p:bldP spid="72810" grpId="0"/>
      <p:bldP spid="72811" grpId="0" animBg="1"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66" name="Object 2"/>
          <p:cNvGraphicFramePr>
            <a:graphicFrameLocks noChangeAspect="1"/>
          </p:cNvGraphicFramePr>
          <p:nvPr/>
        </p:nvGraphicFramePr>
        <p:xfrm>
          <a:off x="1447800" y="762000"/>
          <a:ext cx="5473700" cy="457200"/>
        </p:xfrm>
        <a:graphic>
          <a:graphicData uri="http://schemas.openxmlformats.org/presentationml/2006/ole">
            <mc:AlternateContent xmlns:mc="http://schemas.openxmlformats.org/markup-compatibility/2006">
              <mc:Choice xmlns:v="urn:schemas-microsoft-com:vml" Requires="v">
                <p:oleObj spid="_x0000_s28772" name="文档" r:id="rId3" imgW="2730046" imgH="231091" progId="Word.Document.8">
                  <p:embed/>
                </p:oleObj>
              </mc:Choice>
              <mc:Fallback>
                <p:oleObj name="文档" r:id="rId3" imgW="2730046" imgH="231091"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762000"/>
                        <a:ext cx="5473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867" name="Rectangle 3"/>
          <p:cNvSpPr>
            <a:spLocks noChangeArrowheads="1"/>
          </p:cNvSpPr>
          <p:nvPr/>
        </p:nvSpPr>
        <p:spPr bwMode="auto">
          <a:xfrm>
            <a:off x="1752600" y="1524000"/>
            <a:ext cx="6203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latin typeface="Times New Roman" pitchFamily="18" charset="0"/>
                <a:ea typeface="宋体" pitchFamily="2" charset="-122"/>
                <a:hlinkClick r:id="rId5" action="ppaction://hlinksldjump"/>
              </a:rPr>
              <a:t>一、 可化为最短路问题的多阶段决策问题</a:t>
            </a:r>
            <a:endParaRPr kumimoji="1" lang="zh-CN" altLang="en-US" sz="2400">
              <a:latin typeface="Times New Roman" pitchFamily="18" charset="0"/>
              <a:ea typeface="宋体" pitchFamily="2" charset="-122"/>
            </a:endParaRPr>
          </a:p>
        </p:txBody>
      </p:sp>
      <p:sp>
        <p:nvSpPr>
          <p:cNvPr id="36868" name="Rectangle 4"/>
          <p:cNvSpPr>
            <a:spLocks noChangeArrowheads="1"/>
          </p:cNvSpPr>
          <p:nvPr/>
        </p:nvSpPr>
        <p:spPr bwMode="auto">
          <a:xfrm>
            <a:off x="1752600" y="2514600"/>
            <a:ext cx="36115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latin typeface="Times New Roman" pitchFamily="18" charset="0"/>
                <a:ea typeface="宋体" pitchFamily="2" charset="-122"/>
              </a:rPr>
              <a:t>二、 选 址 问 题</a:t>
            </a:r>
            <a:endParaRPr kumimoji="1" lang="zh-CN" altLang="en-US" sz="2400">
              <a:latin typeface="Times New Roman" pitchFamily="18" charset="0"/>
              <a:ea typeface="宋体" pitchFamily="2" charset="-122"/>
            </a:endParaRPr>
          </a:p>
        </p:txBody>
      </p:sp>
      <p:sp>
        <p:nvSpPr>
          <p:cNvPr id="36869" name="Rectangle 5"/>
          <p:cNvSpPr>
            <a:spLocks noChangeArrowheads="1"/>
          </p:cNvSpPr>
          <p:nvPr/>
        </p:nvSpPr>
        <p:spPr bwMode="auto">
          <a:xfrm>
            <a:off x="2286000" y="32766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b="1">
                <a:latin typeface="Times New Roman" pitchFamily="18" charset="0"/>
                <a:ea typeface="宋体" pitchFamily="2" charset="-122"/>
                <a:hlinkClick r:id="rId6" action="ppaction://hlinksldjump"/>
              </a:rPr>
              <a:t>1.  </a:t>
            </a:r>
            <a:r>
              <a:rPr kumimoji="1" lang="zh-CN" altLang="en-US" sz="2400" b="1">
                <a:latin typeface="Times New Roman" pitchFamily="18" charset="0"/>
                <a:ea typeface="宋体" pitchFamily="2" charset="-122"/>
                <a:hlinkClick r:id="rId6" action="ppaction://hlinksldjump"/>
              </a:rPr>
              <a:t>中心问题</a:t>
            </a:r>
            <a:endParaRPr kumimoji="1" lang="zh-CN" altLang="en-US" sz="2400">
              <a:latin typeface="Times New Roman" pitchFamily="18" charset="0"/>
              <a:ea typeface="宋体" pitchFamily="2" charset="-122"/>
            </a:endParaRPr>
          </a:p>
        </p:txBody>
      </p:sp>
      <p:sp>
        <p:nvSpPr>
          <p:cNvPr id="36870" name="Rectangle 6"/>
          <p:cNvSpPr>
            <a:spLocks noChangeArrowheads="1"/>
          </p:cNvSpPr>
          <p:nvPr/>
        </p:nvSpPr>
        <p:spPr bwMode="auto">
          <a:xfrm>
            <a:off x="2286000" y="3962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b="1">
                <a:latin typeface="Times New Roman" pitchFamily="18" charset="0"/>
                <a:ea typeface="宋体" pitchFamily="2" charset="-122"/>
                <a:hlinkClick r:id="rId7" action="ppaction://hlinksldjump"/>
              </a:rPr>
              <a:t>2.  </a:t>
            </a:r>
            <a:r>
              <a:rPr kumimoji="1" lang="zh-CN" altLang="en-US" sz="2400" b="1">
                <a:latin typeface="Times New Roman" pitchFamily="18" charset="0"/>
                <a:ea typeface="宋体" pitchFamily="2" charset="-122"/>
                <a:hlinkClick r:id="rId7" action="ppaction://hlinksldjump"/>
              </a:rPr>
              <a:t>重心问题</a:t>
            </a:r>
            <a:endParaRPr kumimoji="1" lang="zh-CN" altLang="en-US" sz="2400">
              <a:latin typeface="Times New Roman" pitchFamily="18" charset="0"/>
              <a:ea typeface="宋体" pitchFamily="2" charset="-122"/>
            </a:endParaRPr>
          </a:p>
        </p:txBody>
      </p:sp>
      <p:sp>
        <p:nvSpPr>
          <p:cNvPr id="36871" name="Rectangle 7"/>
          <p:cNvSpPr>
            <a:spLocks noChangeArrowheads="1"/>
          </p:cNvSpPr>
          <p:nvPr/>
        </p:nvSpPr>
        <p:spPr bwMode="auto">
          <a:xfrm>
            <a:off x="7848600" y="5943600"/>
            <a:ext cx="803275" cy="466725"/>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latin typeface="Times New Roman" pitchFamily="18" charset="0"/>
                <a:ea typeface="宋体" pitchFamily="2" charset="-122"/>
                <a:hlinkClick r:id="rId8" action="ppaction://hlinksldjump"/>
              </a:rPr>
              <a:t>返回</a:t>
            </a:r>
            <a:endParaRPr kumimoji="1" lang="zh-CN" altLang="en-US" sz="2400" b="1">
              <a:latin typeface="Times New Roman" pitchFamily="18" charset="0"/>
              <a:ea typeface="宋体" pitchFamily="2" charset="-122"/>
            </a:endParaRPr>
          </a:p>
        </p:txBody>
      </p:sp>
      <p:sp>
        <p:nvSpPr>
          <p:cNvPr id="2" name="页脚占位符 1"/>
          <p:cNvSpPr>
            <a:spLocks noGrp="1"/>
          </p:cNvSpPr>
          <p:nvPr>
            <p:ph type="ftr" sz="quarter" idx="11"/>
          </p:nvPr>
        </p:nvSpPr>
        <p:spPr/>
        <p:txBody>
          <a:bodyPr/>
          <a:lstStyle/>
          <a:p>
            <a:r>
              <a:rPr lang="zh-CN" altLang="en-US" smtClean="0"/>
              <a:t>重庆邮电大学                      理学院           </a:t>
            </a:r>
            <a:endParaRPr lang="zh-CN" altLang="en-US"/>
          </a:p>
        </p:txBody>
      </p:sp>
      <p:sp>
        <p:nvSpPr>
          <p:cNvPr id="3" name="灯片编号占位符 2"/>
          <p:cNvSpPr>
            <a:spLocks noGrp="1"/>
          </p:cNvSpPr>
          <p:nvPr>
            <p:ph type="sldNum" sz="quarter" idx="12"/>
          </p:nvPr>
        </p:nvSpPr>
        <p:spPr/>
        <p:txBody>
          <a:bodyPr/>
          <a:lstStyle/>
          <a:p>
            <a:fld id="{0C913308-F349-4B6D-A68A-DD1791B4A57B}" type="slidenum">
              <a:rPr lang="zh-CN" altLang="en-US" smtClean="0"/>
              <a:t>48</a:t>
            </a:fld>
            <a:endParaRPr lang="zh-CN" altLang="en-US"/>
          </a:p>
        </p:txBody>
      </p:sp>
      <p:sp>
        <p:nvSpPr>
          <p:cNvPr id="4" name="日期占位符 3"/>
          <p:cNvSpPr>
            <a:spLocks noGrp="1"/>
          </p:cNvSpPr>
          <p:nvPr>
            <p:ph type="dt" sz="half" idx="10"/>
          </p:nvPr>
        </p:nvSpPr>
        <p:spPr/>
        <p:txBody>
          <a:bodyPr/>
          <a:lstStyle/>
          <a:p>
            <a:fld id="{D5281245-1BEE-4FB8-9DE5-E85A8648A2ED}" type="datetime3">
              <a:rPr lang="zh-CN" altLang="en-US" smtClean="0"/>
              <a:t>2016年7月13日星期三</a:t>
            </a:fld>
            <a:endParaRPr lang="zh-CN" altLang="en-US"/>
          </a:p>
        </p:txBody>
      </p:sp>
    </p:spTree>
    <p:extLst>
      <p:ext uri="{BB962C8B-B14F-4D97-AF65-F5344CB8AC3E}">
        <p14:creationId xmlns:p14="http://schemas.microsoft.com/office/powerpoint/2010/main" val="878154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6871"/>
                                        </p:tgtEl>
                                        <p:attrNameLst>
                                          <p:attrName>style.visibility</p:attrName>
                                        </p:attrNameLst>
                                      </p:cBhvr>
                                      <p:to>
                                        <p:strVal val="visible"/>
                                      </p:to>
                                    </p:set>
                                    <p:animEffect transition="in" filter="slide(fromBottom)">
                                      <p:cBhvr>
                                        <p:cTn id="7" dur="500"/>
                                        <p:tgtEl>
                                          <p:spTgt spid="368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1" grpId="0" animBg="1"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971550" y="620713"/>
            <a:ext cx="69119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3200" b="1">
                <a:latin typeface="Times New Roman" pitchFamily="18" charset="0"/>
                <a:ea typeface="楷体_GB2312" pitchFamily="49" charset="-122"/>
              </a:rPr>
              <a:t>可化为最短路问题的多阶段决策问题</a:t>
            </a:r>
            <a:endParaRPr kumimoji="1" lang="zh-CN" altLang="en-US" sz="3200">
              <a:latin typeface="Times New Roman" pitchFamily="18" charset="0"/>
              <a:ea typeface="楷体_GB2312" pitchFamily="49" charset="-122"/>
            </a:endParaRPr>
          </a:p>
        </p:txBody>
      </p:sp>
      <p:graphicFrame>
        <p:nvGraphicFramePr>
          <p:cNvPr id="37891" name="Object 3"/>
          <p:cNvGraphicFramePr>
            <a:graphicFrameLocks noChangeAspect="1"/>
          </p:cNvGraphicFramePr>
          <p:nvPr/>
        </p:nvGraphicFramePr>
        <p:xfrm>
          <a:off x="457200" y="1671638"/>
          <a:ext cx="8542338" cy="3892550"/>
        </p:xfrm>
        <a:graphic>
          <a:graphicData uri="http://schemas.openxmlformats.org/presentationml/2006/ole">
            <mc:AlternateContent xmlns:mc="http://schemas.openxmlformats.org/markup-compatibility/2006">
              <mc:Choice xmlns:v="urn:schemas-microsoft-com:vml" Requires="v">
                <p:oleObj spid="_x0000_s29796" name="文档" r:id="rId3" imgW="4301611" imgH="1964452" progId="Word.Document.8">
                  <p:embed/>
                </p:oleObj>
              </mc:Choice>
              <mc:Fallback>
                <p:oleObj name="文档" r:id="rId3" imgW="4301611" imgH="1964452"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671638"/>
                        <a:ext cx="8542338" cy="389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页脚占位符 1"/>
          <p:cNvSpPr>
            <a:spLocks noGrp="1"/>
          </p:cNvSpPr>
          <p:nvPr>
            <p:ph type="ftr" sz="quarter" idx="11"/>
          </p:nvPr>
        </p:nvSpPr>
        <p:spPr/>
        <p:txBody>
          <a:bodyPr/>
          <a:lstStyle/>
          <a:p>
            <a:r>
              <a:rPr lang="zh-CN" altLang="en-US" smtClean="0"/>
              <a:t>重庆邮电大学                      理学院           </a:t>
            </a:r>
            <a:endParaRPr lang="zh-CN" altLang="en-US"/>
          </a:p>
        </p:txBody>
      </p:sp>
      <p:sp>
        <p:nvSpPr>
          <p:cNvPr id="3" name="灯片编号占位符 2"/>
          <p:cNvSpPr>
            <a:spLocks noGrp="1"/>
          </p:cNvSpPr>
          <p:nvPr>
            <p:ph type="sldNum" sz="quarter" idx="12"/>
          </p:nvPr>
        </p:nvSpPr>
        <p:spPr/>
        <p:txBody>
          <a:bodyPr/>
          <a:lstStyle/>
          <a:p>
            <a:fld id="{0C913308-F349-4B6D-A68A-DD1791B4A57B}" type="slidenum">
              <a:rPr lang="zh-CN" altLang="en-US" smtClean="0"/>
              <a:t>49</a:t>
            </a:fld>
            <a:endParaRPr lang="zh-CN" altLang="en-US"/>
          </a:p>
        </p:txBody>
      </p:sp>
      <p:sp>
        <p:nvSpPr>
          <p:cNvPr id="4" name="日期占位符 3"/>
          <p:cNvSpPr>
            <a:spLocks noGrp="1"/>
          </p:cNvSpPr>
          <p:nvPr>
            <p:ph type="dt" sz="half" idx="10"/>
          </p:nvPr>
        </p:nvSpPr>
        <p:spPr/>
        <p:txBody>
          <a:bodyPr/>
          <a:lstStyle/>
          <a:p>
            <a:fld id="{08D5C804-94A1-4DF1-80F9-83BC1C931D5A}" type="datetime3">
              <a:rPr lang="zh-CN" altLang="en-US" smtClean="0"/>
              <a:t>2016年7月13日星期三</a:t>
            </a:fld>
            <a:endParaRPr lang="zh-CN" altLang="en-US"/>
          </a:p>
        </p:txBody>
      </p:sp>
    </p:spTree>
    <p:extLst>
      <p:ext uri="{BB962C8B-B14F-4D97-AF65-F5344CB8AC3E}">
        <p14:creationId xmlns:p14="http://schemas.microsoft.com/office/powerpoint/2010/main" val="35441778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4" name="Object 4"/>
          <p:cNvGraphicFramePr>
            <a:graphicFrameLocks noChangeAspect="1"/>
          </p:cNvGraphicFramePr>
          <p:nvPr>
            <p:extLst>
              <p:ext uri="{D42A27DB-BD31-4B8C-83A1-F6EECF244321}">
                <p14:modId xmlns:p14="http://schemas.microsoft.com/office/powerpoint/2010/main" val="1559507839"/>
              </p:ext>
            </p:extLst>
          </p:nvPr>
        </p:nvGraphicFramePr>
        <p:xfrm>
          <a:off x="231775" y="528638"/>
          <a:ext cx="8178800" cy="1751012"/>
        </p:xfrm>
        <a:graphic>
          <a:graphicData uri="http://schemas.openxmlformats.org/presentationml/2006/ole">
            <mc:AlternateContent xmlns:mc="http://schemas.openxmlformats.org/markup-compatibility/2006">
              <mc:Choice xmlns:v="urn:schemas-microsoft-com:vml" Requires="v">
                <p:oleObj spid="_x0000_s3371" name="Document" r:id="rId3" imgW="4024706" imgH="866667" progId="Word.Document.8">
                  <p:embed/>
                </p:oleObj>
              </mc:Choice>
              <mc:Fallback>
                <p:oleObj name="Document" r:id="rId3" imgW="4024706" imgH="866667" progId="Word.Document.8">
                  <p:embed/>
                  <p:pic>
                    <p:nvPicPr>
                      <p:cNvPr id="0" name=""/>
                      <p:cNvPicPr>
                        <a:picLocks noChangeAspect="1" noChangeArrowheads="1"/>
                      </p:cNvPicPr>
                      <p:nvPr/>
                    </p:nvPicPr>
                    <p:blipFill>
                      <a:blip r:embed="rId4"/>
                      <a:srcRect/>
                      <a:stretch>
                        <a:fillRect/>
                      </a:stretch>
                    </p:blipFill>
                    <p:spPr bwMode="auto">
                      <a:xfrm>
                        <a:off x="231775" y="528638"/>
                        <a:ext cx="8178800" cy="175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0245" name="Group 5"/>
          <p:cNvGrpSpPr>
            <a:grpSpLocks/>
          </p:cNvGrpSpPr>
          <p:nvPr/>
        </p:nvGrpSpPr>
        <p:grpSpPr bwMode="auto">
          <a:xfrm>
            <a:off x="0" y="4679953"/>
            <a:ext cx="8937625" cy="793751"/>
            <a:chOff x="0" y="2945"/>
            <a:chExt cx="5630" cy="500"/>
          </a:xfrm>
        </p:grpSpPr>
        <p:sp>
          <p:nvSpPr>
            <p:cNvPr id="10246" name="Rectangle 6"/>
            <p:cNvSpPr>
              <a:spLocks noChangeArrowheads="1"/>
            </p:cNvSpPr>
            <p:nvPr/>
          </p:nvSpPr>
          <p:spPr bwMode="auto">
            <a:xfrm>
              <a:off x="0" y="2945"/>
              <a:ext cx="470"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200" b="1">
                  <a:latin typeface="Times New Roman" pitchFamily="18" charset="0"/>
                  <a:ea typeface="宋体" pitchFamily="2" charset="-122"/>
                </a:rPr>
                <a:t>定义</a:t>
              </a:r>
              <a:endParaRPr kumimoji="1" lang="zh-CN" altLang="en-US" sz="2200">
                <a:latin typeface="Times New Roman" pitchFamily="18" charset="0"/>
                <a:ea typeface="宋体" pitchFamily="2" charset="-122"/>
              </a:endParaRPr>
            </a:p>
          </p:txBody>
        </p:sp>
        <p:graphicFrame>
          <p:nvGraphicFramePr>
            <p:cNvPr id="10247" name="Object 7"/>
            <p:cNvGraphicFramePr>
              <a:graphicFrameLocks noChangeAspect="1"/>
            </p:cNvGraphicFramePr>
            <p:nvPr>
              <p:extLst>
                <p:ext uri="{D42A27DB-BD31-4B8C-83A1-F6EECF244321}">
                  <p14:modId xmlns:p14="http://schemas.microsoft.com/office/powerpoint/2010/main" val="3071440337"/>
                </p:ext>
              </p:extLst>
            </p:nvPr>
          </p:nvGraphicFramePr>
          <p:xfrm>
            <a:off x="576" y="2974"/>
            <a:ext cx="5054" cy="471"/>
          </p:xfrm>
          <a:graphic>
            <a:graphicData uri="http://schemas.openxmlformats.org/presentationml/2006/ole">
              <mc:AlternateContent xmlns:mc="http://schemas.openxmlformats.org/markup-compatibility/2006">
                <mc:Choice xmlns:v="urn:schemas-microsoft-com:vml" Requires="v">
                  <p:oleObj spid="_x0000_s3372" name="Document" r:id="rId5" imgW="4030092" imgH="376467" progId="Word.Document.8">
                    <p:embed/>
                  </p:oleObj>
                </mc:Choice>
                <mc:Fallback>
                  <p:oleObj name="Document" r:id="rId5" imgW="4030092" imgH="376467" progId="Word.Document.8">
                    <p:embed/>
                    <p:pic>
                      <p:nvPicPr>
                        <p:cNvPr id="0" name=""/>
                        <p:cNvPicPr>
                          <a:picLocks noChangeAspect="1" noChangeArrowheads="1"/>
                        </p:cNvPicPr>
                        <p:nvPr/>
                      </p:nvPicPr>
                      <p:blipFill>
                        <a:blip r:embed="rId6"/>
                        <a:srcRect/>
                        <a:stretch>
                          <a:fillRect/>
                        </a:stretch>
                      </p:blipFill>
                      <p:spPr bwMode="auto">
                        <a:xfrm>
                          <a:off x="576" y="2974"/>
                          <a:ext cx="5054" cy="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10248" name="Object 8"/>
          <p:cNvGraphicFramePr>
            <a:graphicFrameLocks noChangeAspect="1"/>
          </p:cNvGraphicFramePr>
          <p:nvPr>
            <p:extLst>
              <p:ext uri="{D42A27DB-BD31-4B8C-83A1-F6EECF244321}">
                <p14:modId xmlns:p14="http://schemas.microsoft.com/office/powerpoint/2010/main" val="1699286980"/>
              </p:ext>
            </p:extLst>
          </p:nvPr>
        </p:nvGraphicFramePr>
        <p:xfrm>
          <a:off x="747713" y="5589588"/>
          <a:ext cx="7894637" cy="398462"/>
        </p:xfrm>
        <a:graphic>
          <a:graphicData uri="http://schemas.openxmlformats.org/presentationml/2006/ole">
            <mc:AlternateContent xmlns:mc="http://schemas.openxmlformats.org/markup-compatibility/2006">
              <mc:Choice xmlns:v="urn:schemas-microsoft-com:vml" Requires="v">
                <p:oleObj spid="_x0000_s3373" name="Document" r:id="rId7" imgW="3948541" imgH="202990" progId="Word.Document.8">
                  <p:embed/>
                </p:oleObj>
              </mc:Choice>
              <mc:Fallback>
                <p:oleObj name="Document" r:id="rId7" imgW="3948541" imgH="202990" progId="Word.Document.8">
                  <p:embed/>
                  <p:pic>
                    <p:nvPicPr>
                      <p:cNvPr id="0" name=""/>
                      <p:cNvPicPr>
                        <a:picLocks noChangeAspect="1" noChangeArrowheads="1"/>
                      </p:cNvPicPr>
                      <p:nvPr/>
                    </p:nvPicPr>
                    <p:blipFill>
                      <a:blip r:embed="rId8"/>
                      <a:srcRect/>
                      <a:stretch>
                        <a:fillRect/>
                      </a:stretch>
                    </p:blipFill>
                    <p:spPr bwMode="auto">
                      <a:xfrm>
                        <a:off x="747713" y="5589588"/>
                        <a:ext cx="7894637" cy="39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0249"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71775" y="2276475"/>
            <a:ext cx="3095625" cy="2249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页脚占位符 1"/>
          <p:cNvSpPr>
            <a:spLocks noGrp="1"/>
          </p:cNvSpPr>
          <p:nvPr>
            <p:ph type="ftr" sz="quarter" idx="11"/>
          </p:nvPr>
        </p:nvSpPr>
        <p:spPr/>
        <p:txBody>
          <a:bodyPr/>
          <a:lstStyle/>
          <a:p>
            <a:r>
              <a:rPr lang="zh-CN" altLang="en-US" smtClean="0"/>
              <a:t>重庆邮电大学                      理学院           </a:t>
            </a:r>
            <a:endParaRPr lang="zh-CN" altLang="en-US"/>
          </a:p>
        </p:txBody>
      </p:sp>
      <p:sp>
        <p:nvSpPr>
          <p:cNvPr id="3" name="灯片编号占位符 2"/>
          <p:cNvSpPr>
            <a:spLocks noGrp="1"/>
          </p:cNvSpPr>
          <p:nvPr>
            <p:ph type="sldNum" sz="quarter" idx="12"/>
          </p:nvPr>
        </p:nvSpPr>
        <p:spPr/>
        <p:txBody>
          <a:bodyPr/>
          <a:lstStyle/>
          <a:p>
            <a:fld id="{0C913308-F349-4B6D-A68A-DD1791B4A57B}" type="slidenum">
              <a:rPr lang="zh-CN" altLang="en-US" smtClean="0"/>
              <a:t>5</a:t>
            </a:fld>
            <a:endParaRPr lang="zh-CN" altLang="en-US"/>
          </a:p>
        </p:txBody>
      </p:sp>
      <p:sp>
        <p:nvSpPr>
          <p:cNvPr id="4" name="日期占位符 3"/>
          <p:cNvSpPr>
            <a:spLocks noGrp="1"/>
          </p:cNvSpPr>
          <p:nvPr>
            <p:ph type="dt" sz="half" idx="10"/>
          </p:nvPr>
        </p:nvSpPr>
        <p:spPr/>
        <p:txBody>
          <a:bodyPr/>
          <a:lstStyle/>
          <a:p>
            <a:fld id="{0E920710-2683-459A-ADF9-22A31FE10A8B}" type="datetime3">
              <a:rPr lang="zh-CN" altLang="en-US" smtClean="0"/>
              <a:t>2016年7月13日星期三</a:t>
            </a:fld>
            <a:endParaRPr lang="zh-CN" altLang="en-US"/>
          </a:p>
        </p:txBody>
      </p:sp>
    </p:spTree>
    <p:extLst>
      <p:ext uri="{BB962C8B-B14F-4D97-AF65-F5344CB8AC3E}">
        <p14:creationId xmlns:p14="http://schemas.microsoft.com/office/powerpoint/2010/main" val="21720987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249"/>
                                        </p:tgtEl>
                                        <p:attrNameLst>
                                          <p:attrName>style.visibility</p:attrName>
                                        </p:attrNameLst>
                                      </p:cBhvr>
                                      <p:to>
                                        <p:strVal val="visible"/>
                                      </p:to>
                                    </p:set>
                                    <p:anim calcmode="lin" valueType="num">
                                      <p:cBhvr additive="base">
                                        <p:cTn id="7" dur="500" fill="hold"/>
                                        <p:tgtEl>
                                          <p:spTgt spid="10249"/>
                                        </p:tgtEl>
                                        <p:attrNameLst>
                                          <p:attrName>ppt_x</p:attrName>
                                        </p:attrNameLst>
                                      </p:cBhvr>
                                      <p:tavLst>
                                        <p:tav tm="0">
                                          <p:val>
                                            <p:strVal val="#ppt_x"/>
                                          </p:val>
                                        </p:tav>
                                        <p:tav tm="100000">
                                          <p:val>
                                            <p:strVal val="#ppt_x"/>
                                          </p:val>
                                        </p:tav>
                                      </p:tavLst>
                                    </p:anim>
                                    <p:anim calcmode="lin" valueType="num">
                                      <p:cBhvr additive="base">
                                        <p:cTn id="8" dur="500" fill="hold"/>
                                        <p:tgtEl>
                                          <p:spTgt spid="1024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32" fill="hold" nodeType="clickEffect">
                                  <p:stCondLst>
                                    <p:cond delay="0"/>
                                  </p:stCondLst>
                                  <p:childTnLst>
                                    <p:set>
                                      <p:cBhvr>
                                        <p:cTn id="12" dur="1" fill="hold">
                                          <p:stCondLst>
                                            <p:cond delay="0"/>
                                          </p:stCondLst>
                                        </p:cTn>
                                        <p:tgtEl>
                                          <p:spTgt spid="10245"/>
                                        </p:tgtEl>
                                        <p:attrNameLst>
                                          <p:attrName>style.visibility</p:attrName>
                                        </p:attrNameLst>
                                      </p:cBhvr>
                                      <p:to>
                                        <p:strVal val="visible"/>
                                      </p:to>
                                    </p:set>
                                    <p:animEffect transition="in" filter="box(out)">
                                      <p:cBhvr>
                                        <p:cTn id="13" dur="500"/>
                                        <p:tgtEl>
                                          <p:spTgt spid="1024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10248"/>
                                        </p:tgtEl>
                                        <p:attrNameLst>
                                          <p:attrName>style.visibility</p:attrName>
                                        </p:attrNameLst>
                                      </p:cBhvr>
                                      <p:to>
                                        <p:strVal val="visible"/>
                                      </p:to>
                                    </p:set>
                                    <p:anim calcmode="lin" valueType="num">
                                      <p:cBhvr additive="base">
                                        <p:cTn id="18" dur="500" fill="hold"/>
                                        <p:tgtEl>
                                          <p:spTgt spid="10248"/>
                                        </p:tgtEl>
                                        <p:attrNameLst>
                                          <p:attrName>ppt_x</p:attrName>
                                        </p:attrNameLst>
                                      </p:cBhvr>
                                      <p:tavLst>
                                        <p:tav tm="0">
                                          <p:val>
                                            <p:strVal val="#ppt_x"/>
                                          </p:val>
                                        </p:tav>
                                        <p:tav tm="100000">
                                          <p:val>
                                            <p:strVal val="#ppt_x"/>
                                          </p:val>
                                        </p:tav>
                                      </p:tavLst>
                                    </p:anim>
                                    <p:anim calcmode="lin" valueType="num">
                                      <p:cBhvr additive="base">
                                        <p:cTn id="19" dur="500" fill="hold"/>
                                        <p:tgtEl>
                                          <p:spTgt spid="102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914" name="Object 2"/>
          <p:cNvGraphicFramePr>
            <a:graphicFrameLocks noChangeAspect="1"/>
          </p:cNvGraphicFramePr>
          <p:nvPr/>
        </p:nvGraphicFramePr>
        <p:xfrm>
          <a:off x="995363" y="531813"/>
          <a:ext cx="10983912" cy="336550"/>
        </p:xfrm>
        <a:graphic>
          <a:graphicData uri="http://schemas.openxmlformats.org/presentationml/2006/ole">
            <mc:AlternateContent xmlns:mc="http://schemas.openxmlformats.org/markup-compatibility/2006">
              <mc:Choice xmlns:v="urn:schemas-microsoft-com:vml" Requires="v">
                <p:oleObj spid="_x0000_s31016" name="文档" r:id="rId3" imgW="5528381" imgH="173436" progId="Word.Document.8">
                  <p:embed/>
                </p:oleObj>
              </mc:Choice>
              <mc:Fallback>
                <p:oleObj name="文档" r:id="rId3" imgW="5528381" imgH="173436"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5363" y="531813"/>
                        <a:ext cx="109839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915" name="Object 3"/>
          <p:cNvGraphicFramePr>
            <a:graphicFrameLocks noChangeAspect="1"/>
          </p:cNvGraphicFramePr>
          <p:nvPr/>
        </p:nvGraphicFramePr>
        <p:xfrm>
          <a:off x="1905000" y="2514600"/>
          <a:ext cx="5486400" cy="3733800"/>
        </p:xfrm>
        <a:graphic>
          <a:graphicData uri="http://schemas.openxmlformats.org/presentationml/2006/ole">
            <mc:AlternateContent xmlns:mc="http://schemas.openxmlformats.org/markup-compatibility/2006">
              <mc:Choice xmlns:v="urn:schemas-microsoft-com:vml" Requires="v">
                <p:oleObj spid="_x0000_s31017" name="图片" r:id="rId5" imgW="4133657" imgH="3001823" progId="Word.Picture.8">
                  <p:embed/>
                </p:oleObj>
              </mc:Choice>
              <mc:Fallback>
                <p:oleObj name="图片" r:id="rId5" imgW="4133657" imgH="3001823" progId="Word.Picture.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0" y="2514600"/>
                        <a:ext cx="5486400" cy="3733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16" name="Object 4"/>
          <p:cNvGraphicFramePr>
            <a:graphicFrameLocks noChangeAspect="1"/>
          </p:cNvGraphicFramePr>
          <p:nvPr/>
        </p:nvGraphicFramePr>
        <p:xfrm>
          <a:off x="463550" y="984250"/>
          <a:ext cx="10729913" cy="1284288"/>
        </p:xfrm>
        <a:graphic>
          <a:graphicData uri="http://schemas.openxmlformats.org/presentationml/2006/ole">
            <mc:AlternateContent xmlns:mc="http://schemas.openxmlformats.org/markup-compatibility/2006">
              <mc:Choice xmlns:v="urn:schemas-microsoft-com:vml" Requires="v">
                <p:oleObj spid="_x0000_s31018" name="文档" r:id="rId7" imgW="5499869" imgH="660932" progId="Word.Document.8">
                  <p:embed/>
                </p:oleObj>
              </mc:Choice>
              <mc:Fallback>
                <p:oleObj name="文档" r:id="rId7" imgW="5499869" imgH="660932" progId="Word.Document.8">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3550" y="984250"/>
                        <a:ext cx="10729913" cy="1284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页脚占位符 1"/>
          <p:cNvSpPr>
            <a:spLocks noGrp="1"/>
          </p:cNvSpPr>
          <p:nvPr>
            <p:ph type="ftr" sz="quarter" idx="11"/>
          </p:nvPr>
        </p:nvSpPr>
        <p:spPr/>
        <p:txBody>
          <a:bodyPr/>
          <a:lstStyle/>
          <a:p>
            <a:r>
              <a:rPr lang="zh-CN" altLang="en-US" smtClean="0"/>
              <a:t>重庆邮电大学                      理学院           </a:t>
            </a:r>
            <a:endParaRPr lang="zh-CN" altLang="en-US"/>
          </a:p>
        </p:txBody>
      </p:sp>
      <p:sp>
        <p:nvSpPr>
          <p:cNvPr id="3" name="灯片编号占位符 2"/>
          <p:cNvSpPr>
            <a:spLocks noGrp="1"/>
          </p:cNvSpPr>
          <p:nvPr>
            <p:ph type="sldNum" sz="quarter" idx="12"/>
          </p:nvPr>
        </p:nvSpPr>
        <p:spPr/>
        <p:txBody>
          <a:bodyPr/>
          <a:lstStyle/>
          <a:p>
            <a:fld id="{0C913308-F349-4B6D-A68A-DD1791B4A57B}" type="slidenum">
              <a:rPr lang="zh-CN" altLang="en-US" smtClean="0"/>
              <a:t>50</a:t>
            </a:fld>
            <a:endParaRPr lang="zh-CN" altLang="en-US"/>
          </a:p>
        </p:txBody>
      </p:sp>
      <p:sp>
        <p:nvSpPr>
          <p:cNvPr id="4" name="日期占位符 3"/>
          <p:cNvSpPr>
            <a:spLocks noGrp="1"/>
          </p:cNvSpPr>
          <p:nvPr>
            <p:ph type="dt" sz="half" idx="10"/>
          </p:nvPr>
        </p:nvSpPr>
        <p:spPr/>
        <p:txBody>
          <a:bodyPr/>
          <a:lstStyle/>
          <a:p>
            <a:fld id="{C74C87D2-73A1-4F99-A828-214B349D8846}" type="datetime3">
              <a:rPr lang="zh-CN" altLang="en-US" smtClean="0"/>
              <a:t>2016年7月13日星期三</a:t>
            </a:fld>
            <a:endParaRPr lang="zh-CN" altLang="en-US"/>
          </a:p>
        </p:txBody>
      </p:sp>
    </p:spTree>
    <p:extLst>
      <p:ext uri="{BB962C8B-B14F-4D97-AF65-F5344CB8AC3E}">
        <p14:creationId xmlns:p14="http://schemas.microsoft.com/office/powerpoint/2010/main" val="7892778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89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3" presetClass="entr" presetSubtype="32" fill="hold" nodeType="clickEffect">
                                  <p:stCondLst>
                                    <p:cond delay="0"/>
                                  </p:stCondLst>
                                  <p:childTnLst>
                                    <p:set>
                                      <p:cBhvr>
                                        <p:cTn id="10" dur="1" fill="hold">
                                          <p:stCondLst>
                                            <p:cond delay="0"/>
                                          </p:stCondLst>
                                        </p:cTn>
                                        <p:tgtEl>
                                          <p:spTgt spid="38915"/>
                                        </p:tgtEl>
                                        <p:attrNameLst>
                                          <p:attrName>style.visibility</p:attrName>
                                        </p:attrNameLst>
                                      </p:cBhvr>
                                      <p:to>
                                        <p:strVal val="visible"/>
                                      </p:to>
                                    </p:set>
                                    <p:anim calcmode="lin" valueType="num">
                                      <p:cBhvr>
                                        <p:cTn id="11" dur="500" fill="hold"/>
                                        <p:tgtEl>
                                          <p:spTgt spid="38915"/>
                                        </p:tgtEl>
                                        <p:attrNameLst>
                                          <p:attrName>ppt_w</p:attrName>
                                        </p:attrNameLst>
                                      </p:cBhvr>
                                      <p:tavLst>
                                        <p:tav tm="0">
                                          <p:val>
                                            <p:strVal val="4*#ppt_w"/>
                                          </p:val>
                                        </p:tav>
                                        <p:tav tm="100000">
                                          <p:val>
                                            <p:strVal val="#ppt_w"/>
                                          </p:val>
                                        </p:tav>
                                      </p:tavLst>
                                    </p:anim>
                                    <p:anim calcmode="lin" valueType="num">
                                      <p:cBhvr>
                                        <p:cTn id="12" dur="500" fill="hold"/>
                                        <p:tgtEl>
                                          <p:spTgt spid="38915"/>
                                        </p:tgtEl>
                                        <p:attrNameLst>
                                          <p:attrName>ppt_h</p:attrName>
                                        </p:attrNameLst>
                                      </p:cBhvr>
                                      <p:tavLst>
                                        <p:tav tm="0">
                                          <p:val>
                                            <p:strVal val="4*#ppt_h"/>
                                          </p:val>
                                        </p:tav>
                                        <p:tav tm="100000">
                                          <p:val>
                                            <p:strVal val="#ppt_h"/>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nodeType="clickEffect">
                                  <p:stCondLst>
                                    <p:cond delay="0"/>
                                  </p:stCondLst>
                                  <p:childTnLst>
                                    <p:set>
                                      <p:cBhvr>
                                        <p:cTn id="16" dur="1" fill="hold">
                                          <p:stCondLst>
                                            <p:cond delay="0"/>
                                          </p:stCondLst>
                                        </p:cTn>
                                        <p:tgtEl>
                                          <p:spTgt spid="38916"/>
                                        </p:tgtEl>
                                        <p:attrNameLst>
                                          <p:attrName>style.visibility</p:attrName>
                                        </p:attrNameLst>
                                      </p:cBhvr>
                                      <p:to>
                                        <p:strVal val="visible"/>
                                      </p:to>
                                    </p:set>
                                    <p:animEffect transition="in" filter="barn(outVertical)">
                                      <p:cBhvr>
                                        <p:cTn id="17" dur="500"/>
                                        <p:tgtEl>
                                          <p:spTgt spid="389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938" name="Object 2"/>
          <p:cNvGraphicFramePr>
            <a:graphicFrameLocks noChangeAspect="1"/>
          </p:cNvGraphicFramePr>
          <p:nvPr/>
        </p:nvGraphicFramePr>
        <p:xfrm>
          <a:off x="692150" y="195263"/>
          <a:ext cx="8621713" cy="2887662"/>
        </p:xfrm>
        <a:graphic>
          <a:graphicData uri="http://schemas.openxmlformats.org/presentationml/2006/ole">
            <mc:AlternateContent xmlns:mc="http://schemas.openxmlformats.org/markup-compatibility/2006">
              <mc:Choice xmlns:v="urn:schemas-microsoft-com:vml" Requires="v">
                <p:oleObj spid="_x0000_s32040" name="文档" r:id="rId3" imgW="4476510" imgH="1494339" progId="Word.Document.8">
                  <p:embed/>
                </p:oleObj>
              </mc:Choice>
              <mc:Fallback>
                <p:oleObj name="文档" r:id="rId3" imgW="4476510" imgH="1494339"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150" y="195263"/>
                        <a:ext cx="8621713" cy="288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39" name="Object 3"/>
          <p:cNvGraphicFramePr>
            <a:graphicFrameLocks noChangeAspect="1"/>
          </p:cNvGraphicFramePr>
          <p:nvPr/>
        </p:nvGraphicFramePr>
        <p:xfrm>
          <a:off x="469900" y="3070225"/>
          <a:ext cx="8399463" cy="1449388"/>
        </p:xfrm>
        <a:graphic>
          <a:graphicData uri="http://schemas.openxmlformats.org/presentationml/2006/ole">
            <mc:AlternateContent xmlns:mc="http://schemas.openxmlformats.org/markup-compatibility/2006">
              <mc:Choice xmlns:v="urn:schemas-microsoft-com:vml" Requires="v">
                <p:oleObj spid="_x0000_s32041" name="文档" r:id="rId5" imgW="4229685" imgH="729324" progId="Word.Document.8">
                  <p:embed/>
                </p:oleObj>
              </mc:Choice>
              <mc:Fallback>
                <p:oleObj name="文档" r:id="rId5" imgW="4229685" imgH="729324" progId="Word.Documen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900" y="3070225"/>
                        <a:ext cx="8399463" cy="1449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40" name="Object 4"/>
          <p:cNvGraphicFramePr>
            <a:graphicFrameLocks noChangeAspect="1"/>
          </p:cNvGraphicFramePr>
          <p:nvPr/>
        </p:nvGraphicFramePr>
        <p:xfrm>
          <a:off x="392113" y="4559300"/>
          <a:ext cx="8712200" cy="1906588"/>
        </p:xfrm>
        <a:graphic>
          <a:graphicData uri="http://schemas.openxmlformats.org/presentationml/2006/ole">
            <mc:AlternateContent xmlns:mc="http://schemas.openxmlformats.org/markup-compatibility/2006">
              <mc:Choice xmlns:v="urn:schemas-microsoft-com:vml" Requires="v">
                <p:oleObj spid="_x0000_s32042" name="文档" r:id="rId7" imgW="4500659" imgH="979883" progId="Word.Document.8">
                  <p:embed/>
                </p:oleObj>
              </mc:Choice>
              <mc:Fallback>
                <p:oleObj name="文档" r:id="rId7" imgW="4500659" imgH="979883" progId="Word.Document.8">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113" y="4559300"/>
                        <a:ext cx="8712200" cy="1906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页脚占位符 1"/>
          <p:cNvSpPr>
            <a:spLocks noGrp="1"/>
          </p:cNvSpPr>
          <p:nvPr>
            <p:ph type="ftr" sz="quarter" idx="11"/>
          </p:nvPr>
        </p:nvSpPr>
        <p:spPr/>
        <p:txBody>
          <a:bodyPr/>
          <a:lstStyle/>
          <a:p>
            <a:r>
              <a:rPr lang="zh-CN" altLang="en-US" smtClean="0"/>
              <a:t>重庆邮电大学                      理学院           </a:t>
            </a:r>
            <a:endParaRPr lang="zh-CN" altLang="en-US"/>
          </a:p>
        </p:txBody>
      </p:sp>
      <p:sp>
        <p:nvSpPr>
          <p:cNvPr id="3" name="灯片编号占位符 2"/>
          <p:cNvSpPr>
            <a:spLocks noGrp="1"/>
          </p:cNvSpPr>
          <p:nvPr>
            <p:ph type="sldNum" sz="quarter" idx="12"/>
          </p:nvPr>
        </p:nvSpPr>
        <p:spPr/>
        <p:txBody>
          <a:bodyPr/>
          <a:lstStyle/>
          <a:p>
            <a:fld id="{0C913308-F349-4B6D-A68A-DD1791B4A57B}" type="slidenum">
              <a:rPr lang="zh-CN" altLang="en-US" smtClean="0"/>
              <a:t>51</a:t>
            </a:fld>
            <a:endParaRPr lang="zh-CN" altLang="en-US"/>
          </a:p>
        </p:txBody>
      </p:sp>
      <p:sp>
        <p:nvSpPr>
          <p:cNvPr id="4" name="日期占位符 3"/>
          <p:cNvSpPr>
            <a:spLocks noGrp="1"/>
          </p:cNvSpPr>
          <p:nvPr>
            <p:ph type="dt" sz="half" idx="10"/>
          </p:nvPr>
        </p:nvSpPr>
        <p:spPr/>
        <p:txBody>
          <a:bodyPr/>
          <a:lstStyle/>
          <a:p>
            <a:fld id="{E51F2388-CB77-4E07-8D14-F838F34CC357}" type="datetime3">
              <a:rPr lang="zh-CN" altLang="en-US" smtClean="0"/>
              <a:t>2016年7月13日星期三</a:t>
            </a:fld>
            <a:endParaRPr lang="zh-CN" altLang="en-US"/>
          </a:p>
        </p:txBody>
      </p:sp>
    </p:spTree>
    <p:extLst>
      <p:ext uri="{BB962C8B-B14F-4D97-AF65-F5344CB8AC3E}">
        <p14:creationId xmlns:p14="http://schemas.microsoft.com/office/powerpoint/2010/main" val="27663654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barn(inHorizontal)">
                                      <p:cBhvr>
                                        <p:cTn id="7" dur="500"/>
                                        <p:tgtEl>
                                          <p:spTgt spid="399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nodeType="clickEffect">
                                  <p:stCondLst>
                                    <p:cond delay="0"/>
                                  </p:stCondLst>
                                  <p:childTnLst>
                                    <p:set>
                                      <p:cBhvr>
                                        <p:cTn id="11" dur="1" fill="hold">
                                          <p:stCondLst>
                                            <p:cond delay="0"/>
                                          </p:stCondLst>
                                        </p:cTn>
                                        <p:tgtEl>
                                          <p:spTgt spid="39939"/>
                                        </p:tgtEl>
                                        <p:attrNameLst>
                                          <p:attrName>style.visibility</p:attrName>
                                        </p:attrNameLst>
                                      </p:cBhvr>
                                      <p:to>
                                        <p:strVal val="visible"/>
                                      </p:to>
                                    </p:set>
                                    <p:animEffect transition="in" filter="barn(outVertical)">
                                      <p:cBhvr>
                                        <p:cTn id="12" dur="500"/>
                                        <p:tgtEl>
                                          <p:spTgt spid="3993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7" presetClass="entr" presetSubtype="10" fill="hold" nodeType="clickEffect">
                                  <p:stCondLst>
                                    <p:cond delay="0"/>
                                  </p:stCondLst>
                                  <p:childTnLst>
                                    <p:set>
                                      <p:cBhvr>
                                        <p:cTn id="16" dur="1" fill="hold">
                                          <p:stCondLst>
                                            <p:cond delay="0"/>
                                          </p:stCondLst>
                                        </p:cTn>
                                        <p:tgtEl>
                                          <p:spTgt spid="39940"/>
                                        </p:tgtEl>
                                        <p:attrNameLst>
                                          <p:attrName>style.visibility</p:attrName>
                                        </p:attrNameLst>
                                      </p:cBhvr>
                                      <p:to>
                                        <p:strVal val="visible"/>
                                      </p:to>
                                    </p:set>
                                    <p:anim calcmode="lin" valueType="num">
                                      <p:cBhvr>
                                        <p:cTn id="17" dur="500" fill="hold"/>
                                        <p:tgtEl>
                                          <p:spTgt spid="39940"/>
                                        </p:tgtEl>
                                        <p:attrNameLst>
                                          <p:attrName>ppt_w</p:attrName>
                                        </p:attrNameLst>
                                      </p:cBhvr>
                                      <p:tavLst>
                                        <p:tav tm="0">
                                          <p:val>
                                            <p:fltVal val="0"/>
                                          </p:val>
                                        </p:tav>
                                        <p:tav tm="100000">
                                          <p:val>
                                            <p:strVal val="#ppt_w"/>
                                          </p:val>
                                        </p:tav>
                                      </p:tavLst>
                                    </p:anim>
                                    <p:anim calcmode="lin" valueType="num">
                                      <p:cBhvr>
                                        <p:cTn id="18" dur="500" fill="hold"/>
                                        <p:tgtEl>
                                          <p:spTgt spid="3994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62" name="Object 2"/>
          <p:cNvGraphicFramePr>
            <a:graphicFrameLocks noChangeAspect="1"/>
          </p:cNvGraphicFramePr>
          <p:nvPr/>
        </p:nvGraphicFramePr>
        <p:xfrm>
          <a:off x="995363" y="682625"/>
          <a:ext cx="10926762" cy="336550"/>
        </p:xfrm>
        <a:graphic>
          <a:graphicData uri="http://schemas.openxmlformats.org/presentationml/2006/ole">
            <mc:AlternateContent xmlns:mc="http://schemas.openxmlformats.org/markup-compatibility/2006">
              <mc:Choice xmlns:v="urn:schemas-microsoft-com:vml" Requires="v">
                <p:oleObj spid="_x0000_s33162" name="文档" r:id="rId3" imgW="5499869" imgH="173436" progId="Word.Document.8">
                  <p:embed/>
                </p:oleObj>
              </mc:Choice>
              <mc:Fallback>
                <p:oleObj name="文档" r:id="rId3" imgW="5499869" imgH="173436"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5363" y="682625"/>
                        <a:ext cx="109267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0963" name="Picture 3" descr="图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8800" y="533400"/>
            <a:ext cx="3505200" cy="284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0964" name="Object 4"/>
          <p:cNvGraphicFramePr>
            <a:graphicFrameLocks noChangeAspect="1"/>
          </p:cNvGraphicFramePr>
          <p:nvPr/>
        </p:nvGraphicFramePr>
        <p:xfrm>
          <a:off x="612775" y="1296988"/>
          <a:ext cx="10926763" cy="1144587"/>
        </p:xfrm>
        <a:graphic>
          <a:graphicData uri="http://schemas.openxmlformats.org/presentationml/2006/ole">
            <mc:AlternateContent xmlns:mc="http://schemas.openxmlformats.org/markup-compatibility/2006">
              <mc:Choice xmlns:v="urn:schemas-microsoft-com:vml" Requires="v">
                <p:oleObj spid="_x0000_s33163" name="文档" r:id="rId6" imgW="5499869" imgH="580164" progId="Word.Document.8">
                  <p:embed/>
                </p:oleObj>
              </mc:Choice>
              <mc:Fallback>
                <p:oleObj name="文档" r:id="rId6" imgW="5499869" imgH="580164" progId="Word.Document.8">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2775" y="1296988"/>
                        <a:ext cx="10926763" cy="1144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65" name="Object 5"/>
          <p:cNvGraphicFramePr>
            <a:graphicFrameLocks noChangeAspect="1"/>
          </p:cNvGraphicFramePr>
          <p:nvPr/>
        </p:nvGraphicFramePr>
        <p:xfrm>
          <a:off x="457200" y="2438400"/>
          <a:ext cx="10772775" cy="2068513"/>
        </p:xfrm>
        <a:graphic>
          <a:graphicData uri="http://schemas.openxmlformats.org/presentationml/2006/ole">
            <mc:AlternateContent xmlns:mc="http://schemas.openxmlformats.org/markup-compatibility/2006">
              <mc:Choice xmlns:v="urn:schemas-microsoft-com:vml" Requires="v">
                <p:oleObj spid="_x0000_s33164" name="文档" r:id="rId8" imgW="5499869" imgH="1063694" progId="Word.Document.8">
                  <p:embed/>
                </p:oleObj>
              </mc:Choice>
              <mc:Fallback>
                <p:oleObj name="文档" r:id="rId8" imgW="5499869" imgH="1063694" progId="Word.Document.8">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00" y="2438400"/>
                        <a:ext cx="10772775" cy="2068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66" name="Object 6"/>
          <p:cNvGraphicFramePr>
            <a:graphicFrameLocks noChangeAspect="1"/>
          </p:cNvGraphicFramePr>
          <p:nvPr/>
        </p:nvGraphicFramePr>
        <p:xfrm>
          <a:off x="460375" y="4664075"/>
          <a:ext cx="10772775" cy="1116013"/>
        </p:xfrm>
        <a:graphic>
          <a:graphicData uri="http://schemas.openxmlformats.org/presentationml/2006/ole">
            <mc:AlternateContent xmlns:mc="http://schemas.openxmlformats.org/markup-compatibility/2006">
              <mc:Choice xmlns:v="urn:schemas-microsoft-com:vml" Requires="v">
                <p:oleObj spid="_x0000_s33165" name="文档" r:id="rId10" imgW="5499869" imgH="580164" progId="Word.Document.8">
                  <p:embed/>
                </p:oleObj>
              </mc:Choice>
              <mc:Fallback>
                <p:oleObj name="文档" r:id="rId10" imgW="5499869" imgH="580164" progId="Word.Document.8">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0375" y="4664075"/>
                        <a:ext cx="10772775" cy="1116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967" name="Rectangle 7"/>
          <p:cNvSpPr>
            <a:spLocks noChangeArrowheads="1"/>
          </p:cNvSpPr>
          <p:nvPr/>
        </p:nvSpPr>
        <p:spPr bwMode="auto">
          <a:xfrm>
            <a:off x="7848600" y="5943600"/>
            <a:ext cx="803275" cy="466725"/>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latin typeface="Times New Roman" pitchFamily="18" charset="0"/>
                <a:ea typeface="宋体" pitchFamily="2" charset="-122"/>
                <a:hlinkClick r:id="rId12" action="ppaction://hlinksldjump"/>
              </a:rPr>
              <a:t>返回</a:t>
            </a:r>
            <a:endParaRPr kumimoji="1" lang="zh-CN" altLang="en-US" sz="2400" b="1">
              <a:latin typeface="Times New Roman" pitchFamily="18" charset="0"/>
              <a:ea typeface="宋体" pitchFamily="2" charset="-122"/>
            </a:endParaRPr>
          </a:p>
        </p:txBody>
      </p:sp>
      <p:sp>
        <p:nvSpPr>
          <p:cNvPr id="2" name="页脚占位符 1"/>
          <p:cNvSpPr>
            <a:spLocks noGrp="1"/>
          </p:cNvSpPr>
          <p:nvPr>
            <p:ph type="ftr" sz="quarter" idx="11"/>
          </p:nvPr>
        </p:nvSpPr>
        <p:spPr/>
        <p:txBody>
          <a:bodyPr/>
          <a:lstStyle/>
          <a:p>
            <a:r>
              <a:rPr lang="zh-CN" altLang="en-US" smtClean="0"/>
              <a:t>重庆邮电大学                      理学院           </a:t>
            </a:r>
            <a:endParaRPr lang="zh-CN" altLang="en-US"/>
          </a:p>
        </p:txBody>
      </p:sp>
      <p:sp>
        <p:nvSpPr>
          <p:cNvPr id="3" name="灯片编号占位符 2"/>
          <p:cNvSpPr>
            <a:spLocks noGrp="1"/>
          </p:cNvSpPr>
          <p:nvPr>
            <p:ph type="sldNum" sz="quarter" idx="12"/>
          </p:nvPr>
        </p:nvSpPr>
        <p:spPr/>
        <p:txBody>
          <a:bodyPr/>
          <a:lstStyle/>
          <a:p>
            <a:fld id="{0C913308-F349-4B6D-A68A-DD1791B4A57B}" type="slidenum">
              <a:rPr lang="zh-CN" altLang="en-US" smtClean="0"/>
              <a:t>52</a:t>
            </a:fld>
            <a:endParaRPr lang="zh-CN" altLang="en-US"/>
          </a:p>
        </p:txBody>
      </p:sp>
      <p:sp>
        <p:nvSpPr>
          <p:cNvPr id="4" name="日期占位符 3"/>
          <p:cNvSpPr>
            <a:spLocks noGrp="1"/>
          </p:cNvSpPr>
          <p:nvPr>
            <p:ph type="dt" sz="half" idx="10"/>
          </p:nvPr>
        </p:nvSpPr>
        <p:spPr/>
        <p:txBody>
          <a:bodyPr/>
          <a:lstStyle/>
          <a:p>
            <a:fld id="{B89373BD-05E0-4BC2-81E0-6ED05CC37E84}" type="datetime3">
              <a:rPr lang="zh-CN" altLang="en-US" smtClean="0"/>
              <a:t>2016年7月13日星期三</a:t>
            </a:fld>
            <a:endParaRPr lang="zh-CN" altLang="en-US"/>
          </a:p>
        </p:txBody>
      </p:sp>
    </p:spTree>
    <p:extLst>
      <p:ext uri="{BB962C8B-B14F-4D97-AF65-F5344CB8AC3E}">
        <p14:creationId xmlns:p14="http://schemas.microsoft.com/office/powerpoint/2010/main" val="13423661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09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3" presetClass="entr" presetSubtype="16" fill="hold" nodeType="clickEffect">
                                  <p:stCondLst>
                                    <p:cond delay="0"/>
                                  </p:stCondLst>
                                  <p:childTnLst>
                                    <p:set>
                                      <p:cBhvr>
                                        <p:cTn id="10" dur="1" fill="hold">
                                          <p:stCondLst>
                                            <p:cond delay="0"/>
                                          </p:stCondLst>
                                        </p:cTn>
                                        <p:tgtEl>
                                          <p:spTgt spid="40963"/>
                                        </p:tgtEl>
                                        <p:attrNameLst>
                                          <p:attrName>style.visibility</p:attrName>
                                        </p:attrNameLst>
                                      </p:cBhvr>
                                      <p:to>
                                        <p:strVal val="visible"/>
                                      </p:to>
                                    </p:set>
                                    <p:anim calcmode="lin" valueType="num">
                                      <p:cBhvr>
                                        <p:cTn id="11" dur="500" fill="hold"/>
                                        <p:tgtEl>
                                          <p:spTgt spid="40963"/>
                                        </p:tgtEl>
                                        <p:attrNameLst>
                                          <p:attrName>ppt_w</p:attrName>
                                        </p:attrNameLst>
                                      </p:cBhvr>
                                      <p:tavLst>
                                        <p:tav tm="0">
                                          <p:val>
                                            <p:fltVal val="0"/>
                                          </p:val>
                                        </p:tav>
                                        <p:tav tm="100000">
                                          <p:val>
                                            <p:strVal val="#ppt_w"/>
                                          </p:val>
                                        </p:tav>
                                      </p:tavLst>
                                    </p:anim>
                                    <p:anim calcmode="lin" valueType="num">
                                      <p:cBhvr>
                                        <p:cTn id="12" dur="500" fill="hold"/>
                                        <p:tgtEl>
                                          <p:spTgt spid="40963"/>
                                        </p:tgtEl>
                                        <p:attrNameLst>
                                          <p:attrName>ppt_h</p:attrName>
                                        </p:attrNameLst>
                                      </p:cBhvr>
                                      <p:tavLst>
                                        <p:tav tm="0">
                                          <p:val>
                                            <p:fltVal val="0"/>
                                          </p:val>
                                        </p:tav>
                                        <p:tav tm="100000">
                                          <p:val>
                                            <p:strVal val="#ppt_h"/>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7" presetClass="entr" presetSubtype="8" fill="hold" nodeType="clickEffect">
                                  <p:stCondLst>
                                    <p:cond delay="0"/>
                                  </p:stCondLst>
                                  <p:childTnLst>
                                    <p:set>
                                      <p:cBhvr>
                                        <p:cTn id="16" dur="1" fill="hold">
                                          <p:stCondLst>
                                            <p:cond delay="0"/>
                                          </p:stCondLst>
                                        </p:cTn>
                                        <p:tgtEl>
                                          <p:spTgt spid="40964"/>
                                        </p:tgtEl>
                                        <p:attrNameLst>
                                          <p:attrName>style.visibility</p:attrName>
                                        </p:attrNameLst>
                                      </p:cBhvr>
                                      <p:to>
                                        <p:strVal val="visible"/>
                                      </p:to>
                                    </p:set>
                                    <p:anim calcmode="lin" valueType="num">
                                      <p:cBhvr>
                                        <p:cTn id="17" dur="500" fill="hold"/>
                                        <p:tgtEl>
                                          <p:spTgt spid="40964"/>
                                        </p:tgtEl>
                                        <p:attrNameLst>
                                          <p:attrName>ppt_x</p:attrName>
                                        </p:attrNameLst>
                                      </p:cBhvr>
                                      <p:tavLst>
                                        <p:tav tm="0">
                                          <p:val>
                                            <p:strVal val="#ppt_x-#ppt_w/2"/>
                                          </p:val>
                                        </p:tav>
                                        <p:tav tm="100000">
                                          <p:val>
                                            <p:strVal val="#ppt_x"/>
                                          </p:val>
                                        </p:tav>
                                      </p:tavLst>
                                    </p:anim>
                                    <p:anim calcmode="lin" valueType="num">
                                      <p:cBhvr>
                                        <p:cTn id="18" dur="500" fill="hold"/>
                                        <p:tgtEl>
                                          <p:spTgt spid="40964"/>
                                        </p:tgtEl>
                                        <p:attrNameLst>
                                          <p:attrName>ppt_y</p:attrName>
                                        </p:attrNameLst>
                                      </p:cBhvr>
                                      <p:tavLst>
                                        <p:tav tm="0">
                                          <p:val>
                                            <p:strVal val="#ppt_y"/>
                                          </p:val>
                                        </p:tav>
                                        <p:tav tm="100000">
                                          <p:val>
                                            <p:strVal val="#ppt_y"/>
                                          </p:val>
                                        </p:tav>
                                      </p:tavLst>
                                    </p:anim>
                                    <p:anim calcmode="lin" valueType="num">
                                      <p:cBhvr>
                                        <p:cTn id="19" dur="500" fill="hold"/>
                                        <p:tgtEl>
                                          <p:spTgt spid="40964"/>
                                        </p:tgtEl>
                                        <p:attrNameLst>
                                          <p:attrName>ppt_w</p:attrName>
                                        </p:attrNameLst>
                                      </p:cBhvr>
                                      <p:tavLst>
                                        <p:tav tm="0">
                                          <p:val>
                                            <p:fltVal val="0"/>
                                          </p:val>
                                        </p:tav>
                                        <p:tav tm="100000">
                                          <p:val>
                                            <p:strVal val="#ppt_w"/>
                                          </p:val>
                                        </p:tav>
                                      </p:tavLst>
                                    </p:anim>
                                    <p:anim calcmode="lin" valueType="num">
                                      <p:cBhvr>
                                        <p:cTn id="20" dur="500" fill="hold"/>
                                        <p:tgtEl>
                                          <p:spTgt spid="40964"/>
                                        </p:tgtEl>
                                        <p:attrNameLst>
                                          <p:attrName>ppt_h</p:attrName>
                                        </p:attrNameLst>
                                      </p:cBhvr>
                                      <p:tavLst>
                                        <p:tav tm="0">
                                          <p:val>
                                            <p:strVal val="#ppt_h"/>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4" presetClass="entr" presetSubtype="5" fill="hold" nodeType="clickEffect">
                                  <p:stCondLst>
                                    <p:cond delay="0"/>
                                  </p:stCondLst>
                                  <p:childTnLst>
                                    <p:set>
                                      <p:cBhvr>
                                        <p:cTn id="24" dur="1" fill="hold">
                                          <p:stCondLst>
                                            <p:cond delay="0"/>
                                          </p:stCondLst>
                                        </p:cTn>
                                        <p:tgtEl>
                                          <p:spTgt spid="40965"/>
                                        </p:tgtEl>
                                        <p:attrNameLst>
                                          <p:attrName>style.visibility</p:attrName>
                                        </p:attrNameLst>
                                      </p:cBhvr>
                                      <p:to>
                                        <p:strVal val="visible"/>
                                      </p:to>
                                    </p:set>
                                    <p:animEffect transition="in" filter="randombar(vertical)">
                                      <p:cBhvr>
                                        <p:cTn id="25" dur="500"/>
                                        <p:tgtEl>
                                          <p:spTgt spid="40965"/>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2" presetClass="entr" presetSubtype="4" fill="hold" grpId="0" nodeType="clickEffect">
                                  <p:stCondLst>
                                    <p:cond delay="0"/>
                                  </p:stCondLst>
                                  <p:childTnLst>
                                    <p:set>
                                      <p:cBhvr>
                                        <p:cTn id="29" dur="1" fill="hold">
                                          <p:stCondLst>
                                            <p:cond delay="0"/>
                                          </p:stCondLst>
                                        </p:cTn>
                                        <p:tgtEl>
                                          <p:spTgt spid="40967"/>
                                        </p:tgtEl>
                                        <p:attrNameLst>
                                          <p:attrName>style.visibility</p:attrName>
                                        </p:attrNameLst>
                                      </p:cBhvr>
                                      <p:to>
                                        <p:strVal val="visible"/>
                                      </p:to>
                                    </p:set>
                                    <p:animEffect transition="in" filter="slide(fromBottom)">
                                      <p:cBhvr>
                                        <p:cTn id="30" dur="500"/>
                                        <p:tgtEl>
                                          <p:spTgt spid="40967"/>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4" presetClass="entr" presetSubtype="32" fill="hold" nodeType="clickEffect">
                                  <p:stCondLst>
                                    <p:cond delay="0"/>
                                  </p:stCondLst>
                                  <p:childTnLst>
                                    <p:set>
                                      <p:cBhvr>
                                        <p:cTn id="34" dur="1" fill="hold">
                                          <p:stCondLst>
                                            <p:cond delay="0"/>
                                          </p:stCondLst>
                                        </p:cTn>
                                        <p:tgtEl>
                                          <p:spTgt spid="40966"/>
                                        </p:tgtEl>
                                        <p:attrNameLst>
                                          <p:attrName>style.visibility</p:attrName>
                                        </p:attrNameLst>
                                      </p:cBhvr>
                                      <p:to>
                                        <p:strVal val="visible"/>
                                      </p:to>
                                    </p:set>
                                    <p:animEffect transition="in" filter="box(out)">
                                      <p:cBhvr>
                                        <p:cTn id="35" dur="500"/>
                                        <p:tgtEl>
                                          <p:spTgt spid="409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7" grpId="0" animBg="1"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86" name="Object 2"/>
          <p:cNvGraphicFramePr>
            <a:graphicFrameLocks noChangeAspect="1"/>
          </p:cNvGraphicFramePr>
          <p:nvPr/>
        </p:nvGraphicFramePr>
        <p:xfrm>
          <a:off x="0" y="2208213"/>
          <a:ext cx="7732713" cy="3200400"/>
        </p:xfrm>
        <a:graphic>
          <a:graphicData uri="http://schemas.openxmlformats.org/presentationml/2006/ole">
            <mc:AlternateContent xmlns:mc="http://schemas.openxmlformats.org/markup-compatibility/2006">
              <mc:Choice xmlns:v="urn:schemas-microsoft-com:vml" Requires="v">
                <p:oleObj spid="_x0000_s34480" name="文档" r:id="rId3" imgW="3684774" imgH="1526786" progId="Word.Document.8">
                  <p:embed/>
                </p:oleObj>
              </mc:Choice>
              <mc:Fallback>
                <p:oleObj name="文档" r:id="rId3" imgW="3684774" imgH="1526786"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208213"/>
                        <a:ext cx="7732713"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987" name="Rectangle 3"/>
          <p:cNvSpPr>
            <a:spLocks noChangeArrowheads="1"/>
          </p:cNvSpPr>
          <p:nvPr/>
        </p:nvSpPr>
        <p:spPr bwMode="auto">
          <a:xfrm>
            <a:off x="2411760" y="188640"/>
            <a:ext cx="41417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dirty="0">
                <a:latin typeface="Times New Roman" pitchFamily="18" charset="0"/>
                <a:ea typeface="宋体" pitchFamily="2" charset="-122"/>
              </a:rPr>
              <a:t> </a:t>
            </a:r>
            <a:r>
              <a:rPr kumimoji="1" lang="zh-CN" altLang="en-US" sz="3200" b="1" dirty="0">
                <a:latin typeface="楷体_GB2312" pitchFamily="49" charset="-122"/>
                <a:ea typeface="楷体_GB2312" pitchFamily="49" charset="-122"/>
              </a:rPr>
              <a:t>选址问题</a:t>
            </a:r>
            <a:r>
              <a:rPr kumimoji="1" lang="en-US" altLang="zh-CN" sz="3200" b="1" dirty="0">
                <a:latin typeface="楷体_GB2312" pitchFamily="49" charset="-122"/>
                <a:ea typeface="楷体_GB2312" pitchFamily="49" charset="-122"/>
              </a:rPr>
              <a:t>--</a:t>
            </a:r>
            <a:r>
              <a:rPr kumimoji="1" lang="zh-CN" altLang="en-US" sz="3200" b="1" dirty="0">
                <a:latin typeface="楷体_GB2312" pitchFamily="49" charset="-122"/>
                <a:ea typeface="楷体_GB2312" pitchFamily="49" charset="-122"/>
              </a:rPr>
              <a:t>中心问题</a:t>
            </a:r>
          </a:p>
        </p:txBody>
      </p:sp>
      <p:graphicFrame>
        <p:nvGraphicFramePr>
          <p:cNvPr id="41988" name="Object 4"/>
          <p:cNvGraphicFramePr>
            <a:graphicFrameLocks noChangeAspect="1"/>
          </p:cNvGraphicFramePr>
          <p:nvPr>
            <p:extLst>
              <p:ext uri="{D42A27DB-BD31-4B8C-83A1-F6EECF244321}">
                <p14:modId xmlns:p14="http://schemas.microsoft.com/office/powerpoint/2010/main" val="3582352625"/>
              </p:ext>
            </p:extLst>
          </p:nvPr>
        </p:nvGraphicFramePr>
        <p:xfrm>
          <a:off x="539552" y="799572"/>
          <a:ext cx="8229600" cy="669925"/>
        </p:xfrm>
        <a:graphic>
          <a:graphicData uri="http://schemas.openxmlformats.org/presentationml/2006/ole">
            <mc:AlternateContent xmlns:mc="http://schemas.openxmlformats.org/markup-compatibility/2006">
              <mc:Choice xmlns:v="urn:schemas-microsoft-com:vml" Requires="v">
                <p:oleObj spid="_x0000_s34481" name="Document" r:id="rId5" imgW="4231640" imgH="351143" progId="Word.Document.8">
                  <p:embed/>
                </p:oleObj>
              </mc:Choice>
              <mc:Fallback>
                <p:oleObj name="Document" r:id="rId5" imgW="4231640" imgH="351143" progId="Word.Document.8">
                  <p:embed/>
                  <p:pic>
                    <p:nvPicPr>
                      <p:cNvPr id="0" name=""/>
                      <p:cNvPicPr>
                        <a:picLocks noChangeAspect="1" noChangeArrowheads="1"/>
                      </p:cNvPicPr>
                      <p:nvPr/>
                    </p:nvPicPr>
                    <p:blipFill>
                      <a:blip r:embed="rId6"/>
                      <a:srcRect/>
                      <a:stretch>
                        <a:fillRect/>
                      </a:stretch>
                    </p:blipFill>
                    <p:spPr bwMode="auto">
                      <a:xfrm>
                        <a:off x="539552" y="799572"/>
                        <a:ext cx="8229600" cy="66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989" name="Object 5"/>
          <p:cNvGraphicFramePr>
            <a:graphicFrameLocks noChangeAspect="1"/>
          </p:cNvGraphicFramePr>
          <p:nvPr/>
        </p:nvGraphicFramePr>
        <p:xfrm>
          <a:off x="5613400" y="2636838"/>
          <a:ext cx="3530600" cy="1873250"/>
        </p:xfrm>
        <a:graphic>
          <a:graphicData uri="http://schemas.openxmlformats.org/presentationml/2006/ole">
            <mc:AlternateContent xmlns:mc="http://schemas.openxmlformats.org/markup-compatibility/2006">
              <mc:Choice xmlns:v="urn:schemas-microsoft-com:vml" Requires="v">
                <p:oleObj spid="_x0000_s34482" name="位图图像" r:id="rId7" imgW="15080180" imgH="7535327" progId="Paint.Picture">
                  <p:embed/>
                </p:oleObj>
              </mc:Choice>
              <mc:Fallback>
                <p:oleObj name="位图图像" r:id="rId7" imgW="15080180" imgH="7535327" progId="Paint.Picture">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13400" y="2636838"/>
                        <a:ext cx="3530600"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990" name="Object 6"/>
          <p:cNvGraphicFramePr>
            <a:graphicFrameLocks noChangeAspect="1"/>
          </p:cNvGraphicFramePr>
          <p:nvPr/>
        </p:nvGraphicFramePr>
        <p:xfrm>
          <a:off x="609600" y="1749425"/>
          <a:ext cx="11052175" cy="485775"/>
        </p:xfrm>
        <a:graphic>
          <a:graphicData uri="http://schemas.openxmlformats.org/presentationml/2006/ole">
            <mc:AlternateContent xmlns:mc="http://schemas.openxmlformats.org/markup-compatibility/2006">
              <mc:Choice xmlns:v="urn:schemas-microsoft-com:vml" Requires="v">
                <p:oleObj spid="_x0000_s34483" name="文档" r:id="rId9" imgW="5499869" imgH="241224" progId="Word.Document.8">
                  <p:embed/>
                </p:oleObj>
              </mc:Choice>
              <mc:Fallback>
                <p:oleObj name="文档" r:id="rId9" imgW="5499869" imgH="241224" progId="Word.Document.8">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600" y="1749425"/>
                        <a:ext cx="11052175"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991" name="Object 7"/>
          <p:cNvGraphicFramePr>
            <a:graphicFrameLocks noChangeAspect="1"/>
          </p:cNvGraphicFramePr>
          <p:nvPr/>
        </p:nvGraphicFramePr>
        <p:xfrm>
          <a:off x="457200" y="3733800"/>
          <a:ext cx="10975975" cy="558800"/>
        </p:xfrm>
        <a:graphic>
          <a:graphicData uri="http://schemas.openxmlformats.org/presentationml/2006/ole">
            <mc:AlternateContent xmlns:mc="http://schemas.openxmlformats.org/markup-compatibility/2006">
              <mc:Choice xmlns:v="urn:schemas-microsoft-com:vml" Requires="v">
                <p:oleObj spid="_x0000_s34484" name="文档" r:id="rId11" imgW="5499869" imgH="279445" progId="Word.Document.8">
                  <p:embed/>
                </p:oleObj>
              </mc:Choice>
              <mc:Fallback>
                <p:oleObj name="文档" r:id="rId11" imgW="5499869" imgH="279445" progId="Word.Document.8">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7200" y="3733800"/>
                        <a:ext cx="10975975" cy="55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992" name="Object 8"/>
          <p:cNvGraphicFramePr>
            <a:graphicFrameLocks noChangeAspect="1"/>
          </p:cNvGraphicFramePr>
          <p:nvPr/>
        </p:nvGraphicFramePr>
        <p:xfrm>
          <a:off x="0" y="4494213"/>
          <a:ext cx="7850188" cy="457200"/>
        </p:xfrm>
        <a:graphic>
          <a:graphicData uri="http://schemas.openxmlformats.org/presentationml/2006/ole">
            <mc:AlternateContent xmlns:mc="http://schemas.openxmlformats.org/markup-compatibility/2006">
              <mc:Choice xmlns:v="urn:schemas-microsoft-com:vml" Requires="v">
                <p:oleObj spid="_x0000_s34485" name="文档" r:id="rId13" imgW="3960305" imgH="229649" progId="Word.Document.8">
                  <p:embed/>
                </p:oleObj>
              </mc:Choice>
              <mc:Fallback>
                <p:oleObj name="文档" r:id="rId13" imgW="3960305" imgH="229649" progId="Word.Document.8">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4494213"/>
                        <a:ext cx="7850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993" name="Text Box 9">
            <a:hlinkClick r:id="rId15" action="ppaction://hlinkfile"/>
          </p:cNvPr>
          <p:cNvSpPr txBox="1">
            <a:spLocks noChangeArrowheads="1"/>
          </p:cNvSpPr>
          <p:nvPr/>
        </p:nvSpPr>
        <p:spPr bwMode="auto">
          <a:xfrm>
            <a:off x="5364163" y="5029200"/>
            <a:ext cx="3779837" cy="466725"/>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itchFamily="18" charset="0"/>
                <a:ea typeface="宋体" pitchFamily="2" charset="-122"/>
              </a:rPr>
              <a:t> </a:t>
            </a:r>
            <a:r>
              <a:rPr kumimoji="1" lang="en-US" altLang="zh-CN" sz="2000">
                <a:latin typeface="Times New Roman" pitchFamily="18" charset="0"/>
                <a:ea typeface="宋体" pitchFamily="2" charset="-122"/>
                <a:hlinkClick r:id="rId16" action="ppaction://hlinkfile"/>
              </a:rPr>
              <a:t>TO   MATLAB</a:t>
            </a:r>
            <a:r>
              <a:rPr kumimoji="1" lang="zh-CN" altLang="en-US" sz="2000">
                <a:latin typeface="Times New Roman" pitchFamily="18" charset="0"/>
                <a:ea typeface="宋体" pitchFamily="2" charset="-122"/>
                <a:hlinkClick r:id="rId16" action="ppaction://hlinkfile"/>
              </a:rPr>
              <a:t>　</a:t>
            </a:r>
            <a:r>
              <a:rPr kumimoji="1" lang="en-US" altLang="zh-CN" sz="2000">
                <a:latin typeface="Times New Roman" pitchFamily="18" charset="0"/>
                <a:ea typeface="宋体" pitchFamily="2" charset="-122"/>
                <a:hlinkClick r:id="rId16" action="ppaction://hlinkfile"/>
              </a:rPr>
              <a:t>(</a:t>
            </a:r>
            <a:r>
              <a:rPr kumimoji="1" lang="en-US" altLang="zh-CN" sz="2000">
                <a:latin typeface="Times New Roman" pitchFamily="18" charset="0"/>
                <a:ea typeface="宋体" pitchFamily="2" charset="-122"/>
                <a:hlinkClick r:id="rId17" action="ppaction://hlinkfile"/>
              </a:rPr>
              <a:t>road3</a:t>
            </a:r>
            <a:r>
              <a:rPr kumimoji="1" lang="en-US" altLang="zh-CN" sz="2000">
                <a:latin typeface="Times New Roman" pitchFamily="18" charset="0"/>
                <a:ea typeface="宋体" pitchFamily="2" charset="-122"/>
                <a:hlinkClick r:id="rId16" action="ppaction://hlinkfile"/>
              </a:rPr>
              <a:t>(floyd))</a:t>
            </a:r>
            <a:endParaRPr kumimoji="1" lang="en-US" altLang="zh-CN" sz="2000">
              <a:latin typeface="Times New Roman" pitchFamily="18" charset="0"/>
              <a:ea typeface="宋体" pitchFamily="2" charset="-122"/>
            </a:endParaRPr>
          </a:p>
        </p:txBody>
      </p:sp>
      <p:graphicFrame>
        <p:nvGraphicFramePr>
          <p:cNvPr id="41994" name="Object 10"/>
          <p:cNvGraphicFramePr>
            <a:graphicFrameLocks noChangeAspect="1"/>
          </p:cNvGraphicFramePr>
          <p:nvPr/>
        </p:nvGraphicFramePr>
        <p:xfrm>
          <a:off x="1692275" y="5084763"/>
          <a:ext cx="2016125" cy="1620837"/>
        </p:xfrm>
        <a:graphic>
          <a:graphicData uri="http://schemas.openxmlformats.org/presentationml/2006/ole">
            <mc:AlternateContent xmlns:mc="http://schemas.openxmlformats.org/markup-compatibility/2006">
              <mc:Choice xmlns:v="urn:schemas-microsoft-com:vml" Requires="v">
                <p:oleObj spid="_x0000_s34486" name="Equation" r:id="rId18" imgW="1422360" imgH="1143000" progId="Equation.DSMT4">
                  <p:embed/>
                </p:oleObj>
              </mc:Choice>
              <mc:Fallback>
                <p:oleObj name="Equation" r:id="rId18" imgW="1422360" imgH="1143000"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92275" y="5084763"/>
                        <a:ext cx="2016125" cy="162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页脚占位符 1"/>
          <p:cNvSpPr>
            <a:spLocks noGrp="1"/>
          </p:cNvSpPr>
          <p:nvPr>
            <p:ph type="ftr" sz="quarter" idx="11"/>
          </p:nvPr>
        </p:nvSpPr>
        <p:spPr/>
        <p:txBody>
          <a:bodyPr/>
          <a:lstStyle/>
          <a:p>
            <a:r>
              <a:rPr lang="zh-CN" altLang="en-US" smtClean="0"/>
              <a:t>重庆邮电大学                      理学院           </a:t>
            </a:r>
            <a:endParaRPr lang="zh-CN" altLang="en-US"/>
          </a:p>
        </p:txBody>
      </p:sp>
      <p:sp>
        <p:nvSpPr>
          <p:cNvPr id="3" name="灯片编号占位符 2"/>
          <p:cNvSpPr>
            <a:spLocks noGrp="1"/>
          </p:cNvSpPr>
          <p:nvPr>
            <p:ph type="sldNum" sz="quarter" idx="12"/>
          </p:nvPr>
        </p:nvSpPr>
        <p:spPr/>
        <p:txBody>
          <a:bodyPr/>
          <a:lstStyle/>
          <a:p>
            <a:fld id="{0C913308-F349-4B6D-A68A-DD1791B4A57B}" type="slidenum">
              <a:rPr lang="zh-CN" altLang="en-US" smtClean="0"/>
              <a:t>53</a:t>
            </a:fld>
            <a:endParaRPr lang="zh-CN" altLang="en-US"/>
          </a:p>
        </p:txBody>
      </p:sp>
      <p:sp>
        <p:nvSpPr>
          <p:cNvPr id="4" name="日期占位符 3"/>
          <p:cNvSpPr>
            <a:spLocks noGrp="1"/>
          </p:cNvSpPr>
          <p:nvPr>
            <p:ph type="dt" sz="half" idx="10"/>
          </p:nvPr>
        </p:nvSpPr>
        <p:spPr/>
        <p:txBody>
          <a:bodyPr/>
          <a:lstStyle/>
          <a:p>
            <a:fld id="{61B2D131-8196-4A26-BD3C-E7046243FB68}" type="datetime3">
              <a:rPr lang="zh-CN" altLang="en-US" smtClean="0"/>
              <a:t>2016年7月13日星期三</a:t>
            </a:fld>
            <a:endParaRPr lang="zh-CN" altLang="en-US"/>
          </a:p>
        </p:txBody>
      </p:sp>
    </p:spTree>
    <p:extLst>
      <p:ext uri="{BB962C8B-B14F-4D97-AF65-F5344CB8AC3E}">
        <p14:creationId xmlns:p14="http://schemas.microsoft.com/office/powerpoint/2010/main" val="219511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198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2" presetClass="entr" presetSubtype="2" fill="hold" nodeType="clickEffect">
                                  <p:stCondLst>
                                    <p:cond delay="0"/>
                                  </p:stCondLst>
                                  <p:childTnLst>
                                    <p:set>
                                      <p:cBhvr>
                                        <p:cTn id="10" dur="1" fill="hold">
                                          <p:stCondLst>
                                            <p:cond delay="0"/>
                                          </p:stCondLst>
                                        </p:cTn>
                                        <p:tgtEl>
                                          <p:spTgt spid="41989"/>
                                        </p:tgtEl>
                                        <p:attrNameLst>
                                          <p:attrName>style.visibility</p:attrName>
                                        </p:attrNameLst>
                                      </p:cBhvr>
                                      <p:to>
                                        <p:strVal val="visible"/>
                                      </p:to>
                                    </p:set>
                                    <p:animEffect transition="in" filter="slide(fromRight)">
                                      <p:cBhvr>
                                        <p:cTn id="11" dur="500"/>
                                        <p:tgtEl>
                                          <p:spTgt spid="4198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 presetClass="entr" presetSubtype="8" fill="hold" nodeType="clickEffect">
                                  <p:stCondLst>
                                    <p:cond delay="0"/>
                                  </p:stCondLst>
                                  <p:childTnLst>
                                    <p:set>
                                      <p:cBhvr>
                                        <p:cTn id="15" dur="1" fill="hold">
                                          <p:stCondLst>
                                            <p:cond delay="0"/>
                                          </p:stCondLst>
                                        </p:cTn>
                                        <p:tgtEl>
                                          <p:spTgt spid="41990"/>
                                        </p:tgtEl>
                                        <p:attrNameLst>
                                          <p:attrName>style.visibility</p:attrName>
                                        </p:attrNameLst>
                                      </p:cBhvr>
                                      <p:to>
                                        <p:strVal val="visible"/>
                                      </p:to>
                                    </p:set>
                                    <p:anim calcmode="lin" valueType="num">
                                      <p:cBhvr additive="base">
                                        <p:cTn id="16" dur="500" fill="hold"/>
                                        <p:tgtEl>
                                          <p:spTgt spid="41990"/>
                                        </p:tgtEl>
                                        <p:attrNameLst>
                                          <p:attrName>ppt_x</p:attrName>
                                        </p:attrNameLst>
                                      </p:cBhvr>
                                      <p:tavLst>
                                        <p:tav tm="0">
                                          <p:val>
                                            <p:strVal val="0-#ppt_w/2"/>
                                          </p:val>
                                        </p:tav>
                                        <p:tav tm="100000">
                                          <p:val>
                                            <p:strVal val="#ppt_x"/>
                                          </p:val>
                                        </p:tav>
                                      </p:tavLst>
                                    </p:anim>
                                    <p:anim calcmode="lin" valueType="num">
                                      <p:cBhvr additive="base">
                                        <p:cTn id="17" dur="500" fill="hold"/>
                                        <p:tgtEl>
                                          <p:spTgt spid="41990"/>
                                        </p:tgtEl>
                                        <p:attrNameLst>
                                          <p:attrName>ppt_y</p:attrName>
                                        </p:attrNameLst>
                                      </p:cBhvr>
                                      <p:tavLst>
                                        <p:tav tm="0">
                                          <p:val>
                                            <p:strVal val="#ppt_y"/>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1986"/>
                                        </p:tgtEl>
                                        <p:attrNameLst>
                                          <p:attrName>style.visibility</p:attrName>
                                        </p:attrNameLst>
                                      </p:cBhvr>
                                      <p:to>
                                        <p:strVal val="visible"/>
                                      </p:to>
                                    </p:set>
                                    <p:animEffect transition="in" filter="blinds(horizontal)">
                                      <p:cBhvr>
                                        <p:cTn id="22" dur="500"/>
                                        <p:tgtEl>
                                          <p:spTgt spid="4198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5" fill="hold" nodeType="clickEffect">
                                  <p:stCondLst>
                                    <p:cond delay="0"/>
                                  </p:stCondLst>
                                  <p:childTnLst>
                                    <p:set>
                                      <p:cBhvr>
                                        <p:cTn id="26" dur="1" fill="hold">
                                          <p:stCondLst>
                                            <p:cond delay="0"/>
                                          </p:stCondLst>
                                        </p:cTn>
                                        <p:tgtEl>
                                          <p:spTgt spid="41991"/>
                                        </p:tgtEl>
                                        <p:attrNameLst>
                                          <p:attrName>style.visibility</p:attrName>
                                        </p:attrNameLst>
                                      </p:cBhvr>
                                      <p:to>
                                        <p:strVal val="visible"/>
                                      </p:to>
                                    </p:set>
                                    <p:animEffect transition="in" filter="checkerboard(down)">
                                      <p:cBhvr>
                                        <p:cTn id="27" dur="500"/>
                                        <p:tgtEl>
                                          <p:spTgt spid="4199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41992"/>
                                        </p:tgtEl>
                                        <p:attrNameLst>
                                          <p:attrName>style.visibility</p:attrName>
                                        </p:attrNameLst>
                                      </p:cBhvr>
                                      <p:to>
                                        <p:strVal val="visible"/>
                                      </p:to>
                                    </p:set>
                                    <p:animEffect transition="in" filter="wipe(left)">
                                      <p:cBhvr>
                                        <p:cTn id="32" dur="500"/>
                                        <p:tgtEl>
                                          <p:spTgt spid="4199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41993"/>
                                        </p:tgtEl>
                                        <p:attrNameLst>
                                          <p:attrName>style.visibility</p:attrName>
                                        </p:attrNameLst>
                                      </p:cBhvr>
                                      <p:to>
                                        <p:strVal val="visible"/>
                                      </p:to>
                                    </p:set>
                                    <p:anim calcmode="lin" valueType="num">
                                      <p:cBhvr additive="base">
                                        <p:cTn id="37" dur="500" fill="hold"/>
                                        <p:tgtEl>
                                          <p:spTgt spid="41993"/>
                                        </p:tgtEl>
                                        <p:attrNameLst>
                                          <p:attrName>ppt_x</p:attrName>
                                        </p:attrNameLst>
                                      </p:cBhvr>
                                      <p:tavLst>
                                        <p:tav tm="0">
                                          <p:val>
                                            <p:strVal val="1+#ppt_w/2"/>
                                          </p:val>
                                        </p:tav>
                                        <p:tav tm="100000">
                                          <p:val>
                                            <p:strVal val="#ppt_x"/>
                                          </p:val>
                                        </p:tav>
                                      </p:tavLst>
                                    </p:anim>
                                    <p:anim calcmode="lin" valueType="num">
                                      <p:cBhvr additive="base">
                                        <p:cTn id="38" dur="500" fill="hold"/>
                                        <p:tgtEl>
                                          <p:spTgt spid="4199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93" grpId="0" animBg="1"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010" name="Object 2"/>
          <p:cNvGraphicFramePr>
            <a:graphicFrameLocks noChangeAspect="1"/>
          </p:cNvGraphicFramePr>
          <p:nvPr/>
        </p:nvGraphicFramePr>
        <p:xfrm>
          <a:off x="1403350" y="333375"/>
          <a:ext cx="4968875" cy="2611438"/>
        </p:xfrm>
        <a:graphic>
          <a:graphicData uri="http://schemas.openxmlformats.org/presentationml/2006/ole">
            <mc:AlternateContent xmlns:mc="http://schemas.openxmlformats.org/markup-compatibility/2006">
              <mc:Choice xmlns:v="urn:schemas-microsoft-com:vml" Requires="v">
                <p:oleObj spid="_x0000_s34915" name="Equation" r:id="rId3" imgW="2616120" imgH="1600200" progId="Equation.DSMT4">
                  <p:embed/>
                </p:oleObj>
              </mc:Choice>
              <mc:Fallback>
                <p:oleObj name="Equation" r:id="rId3" imgW="2616120" imgH="1600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333375"/>
                        <a:ext cx="4968875" cy="2611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011" name="Text Box 3"/>
          <p:cNvSpPr txBox="1">
            <a:spLocks noChangeArrowheads="1"/>
          </p:cNvSpPr>
          <p:nvPr/>
        </p:nvSpPr>
        <p:spPr bwMode="auto">
          <a:xfrm>
            <a:off x="1371600" y="3276600"/>
            <a:ext cx="708883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en-US" altLang="zh-CN" sz="2400" i="1" dirty="0">
                <a:latin typeface="Times New Roman" pitchFamily="18" charset="0"/>
                <a:ea typeface="宋体" pitchFamily="2" charset="-122"/>
              </a:rPr>
              <a:t>S</a:t>
            </a:r>
            <a:r>
              <a:rPr kumimoji="1" lang="en-US" altLang="zh-CN" sz="2400" dirty="0">
                <a:latin typeface="Times New Roman" pitchFamily="18" charset="0"/>
                <a:ea typeface="宋体" pitchFamily="2" charset="-122"/>
              </a:rPr>
              <a:t>(</a:t>
            </a:r>
            <a:r>
              <a:rPr kumimoji="1" lang="en-US" altLang="zh-CN" sz="2400" i="1" dirty="0">
                <a:latin typeface="Times New Roman" pitchFamily="18" charset="0"/>
                <a:ea typeface="宋体" pitchFamily="2" charset="-122"/>
              </a:rPr>
              <a:t>v</a:t>
            </a:r>
            <a:r>
              <a:rPr kumimoji="1" lang="en-US" altLang="zh-CN" sz="2400" baseline="-25000" dirty="0">
                <a:latin typeface="Times New Roman" pitchFamily="18" charset="0"/>
                <a:ea typeface="宋体" pitchFamily="2" charset="-122"/>
              </a:rPr>
              <a:t>1</a:t>
            </a:r>
            <a:r>
              <a:rPr kumimoji="1" lang="en-US" altLang="zh-CN" sz="2400" dirty="0">
                <a:latin typeface="Times New Roman" pitchFamily="18" charset="0"/>
                <a:ea typeface="宋体" pitchFamily="2" charset="-122"/>
              </a:rPr>
              <a:t>)=10</a:t>
            </a:r>
            <a:r>
              <a:rPr kumimoji="1" lang="zh-CN" altLang="en-US" sz="2400" dirty="0">
                <a:latin typeface="Times New Roman" pitchFamily="18" charset="0"/>
                <a:ea typeface="宋体" pitchFamily="2" charset="-122"/>
              </a:rPr>
              <a:t>， </a:t>
            </a:r>
            <a:r>
              <a:rPr kumimoji="1" lang="en-US" altLang="zh-CN" sz="2400" i="1" dirty="0">
                <a:latin typeface="Times New Roman" pitchFamily="18" charset="0"/>
                <a:ea typeface="宋体" pitchFamily="2" charset="-122"/>
              </a:rPr>
              <a:t>S</a:t>
            </a:r>
            <a:r>
              <a:rPr kumimoji="1" lang="en-US" altLang="zh-CN" sz="2400" dirty="0">
                <a:latin typeface="Times New Roman" pitchFamily="18" charset="0"/>
                <a:ea typeface="宋体" pitchFamily="2" charset="-122"/>
              </a:rPr>
              <a:t>(</a:t>
            </a:r>
            <a:r>
              <a:rPr kumimoji="1" lang="en-US" altLang="zh-CN" sz="2400" i="1" dirty="0">
                <a:latin typeface="Times New Roman" pitchFamily="18" charset="0"/>
                <a:ea typeface="宋体" pitchFamily="2" charset="-122"/>
              </a:rPr>
              <a:t>v</a:t>
            </a:r>
            <a:r>
              <a:rPr kumimoji="1" lang="en-US" altLang="zh-CN" sz="2400" baseline="-25000" dirty="0">
                <a:latin typeface="Times New Roman" pitchFamily="18" charset="0"/>
                <a:ea typeface="宋体" pitchFamily="2" charset="-122"/>
              </a:rPr>
              <a:t>2</a:t>
            </a:r>
            <a:r>
              <a:rPr kumimoji="1" lang="en-US" altLang="zh-CN" sz="2400" dirty="0">
                <a:latin typeface="Times New Roman" pitchFamily="18" charset="0"/>
                <a:ea typeface="宋体" pitchFamily="2" charset="-122"/>
              </a:rPr>
              <a:t>)=7</a:t>
            </a:r>
            <a:r>
              <a:rPr kumimoji="1" lang="zh-CN" altLang="en-US" sz="2400" dirty="0">
                <a:latin typeface="Times New Roman" pitchFamily="18" charset="0"/>
                <a:ea typeface="宋体" pitchFamily="2" charset="-122"/>
              </a:rPr>
              <a:t>， </a:t>
            </a:r>
            <a:r>
              <a:rPr kumimoji="1" lang="en-US" altLang="zh-CN" sz="2400" i="1" dirty="0">
                <a:latin typeface="Times New Roman" pitchFamily="18" charset="0"/>
                <a:ea typeface="宋体" pitchFamily="2" charset="-122"/>
              </a:rPr>
              <a:t>S</a:t>
            </a:r>
            <a:r>
              <a:rPr kumimoji="1" lang="en-US" altLang="zh-CN" sz="2400" dirty="0">
                <a:latin typeface="Times New Roman" pitchFamily="18" charset="0"/>
                <a:ea typeface="宋体" pitchFamily="2" charset="-122"/>
              </a:rPr>
              <a:t>(</a:t>
            </a:r>
            <a:r>
              <a:rPr kumimoji="1" lang="en-US" altLang="zh-CN" sz="2400" i="1" dirty="0">
                <a:latin typeface="Times New Roman" pitchFamily="18" charset="0"/>
                <a:ea typeface="宋体" pitchFamily="2" charset="-122"/>
              </a:rPr>
              <a:t>v</a:t>
            </a:r>
            <a:r>
              <a:rPr kumimoji="1" lang="en-US" altLang="zh-CN" sz="2400" baseline="-25000" dirty="0">
                <a:latin typeface="Times New Roman" pitchFamily="18" charset="0"/>
                <a:ea typeface="宋体" pitchFamily="2" charset="-122"/>
              </a:rPr>
              <a:t>3</a:t>
            </a:r>
            <a:r>
              <a:rPr kumimoji="1" lang="en-US" altLang="zh-CN" sz="2400" dirty="0">
                <a:latin typeface="Times New Roman" pitchFamily="18" charset="0"/>
                <a:ea typeface="宋体" pitchFamily="2" charset="-122"/>
              </a:rPr>
              <a:t>)=6</a:t>
            </a:r>
            <a:r>
              <a:rPr kumimoji="1" lang="zh-CN" altLang="en-US" sz="2400" dirty="0">
                <a:latin typeface="Times New Roman" pitchFamily="18" charset="0"/>
                <a:ea typeface="宋体" pitchFamily="2" charset="-122"/>
              </a:rPr>
              <a:t>， </a:t>
            </a:r>
            <a:r>
              <a:rPr kumimoji="1" lang="en-US" altLang="zh-CN" sz="2400" i="1" dirty="0">
                <a:latin typeface="Times New Roman" pitchFamily="18" charset="0"/>
                <a:ea typeface="宋体" pitchFamily="2" charset="-122"/>
              </a:rPr>
              <a:t>S</a:t>
            </a:r>
            <a:r>
              <a:rPr kumimoji="1" lang="en-US" altLang="zh-CN" sz="2400" dirty="0">
                <a:latin typeface="Times New Roman" pitchFamily="18" charset="0"/>
                <a:ea typeface="宋体" pitchFamily="2" charset="-122"/>
              </a:rPr>
              <a:t>(</a:t>
            </a:r>
            <a:r>
              <a:rPr kumimoji="1" lang="en-US" altLang="zh-CN" sz="2400" i="1" dirty="0">
                <a:latin typeface="Times New Roman" pitchFamily="18" charset="0"/>
                <a:ea typeface="宋体" pitchFamily="2" charset="-122"/>
              </a:rPr>
              <a:t>v</a:t>
            </a:r>
            <a:r>
              <a:rPr kumimoji="1" lang="en-US" altLang="zh-CN" sz="2400" baseline="-25000" dirty="0">
                <a:latin typeface="Times New Roman" pitchFamily="18" charset="0"/>
                <a:ea typeface="宋体" pitchFamily="2" charset="-122"/>
              </a:rPr>
              <a:t>4</a:t>
            </a:r>
            <a:r>
              <a:rPr kumimoji="1" lang="en-US" altLang="zh-CN" sz="2400" dirty="0">
                <a:latin typeface="Times New Roman" pitchFamily="18" charset="0"/>
                <a:ea typeface="宋体" pitchFamily="2" charset="-122"/>
              </a:rPr>
              <a:t>)=10</a:t>
            </a:r>
            <a:r>
              <a:rPr kumimoji="1" lang="zh-CN" altLang="en-US" sz="2400" dirty="0">
                <a:latin typeface="Times New Roman" pitchFamily="18" charset="0"/>
                <a:ea typeface="宋体" pitchFamily="2" charset="-122"/>
              </a:rPr>
              <a:t>， </a:t>
            </a:r>
            <a:r>
              <a:rPr kumimoji="1" lang="en-US" altLang="zh-CN" sz="2400" i="1" dirty="0">
                <a:latin typeface="Times New Roman" pitchFamily="18" charset="0"/>
                <a:ea typeface="宋体" pitchFamily="2" charset="-122"/>
              </a:rPr>
              <a:t>S</a:t>
            </a:r>
            <a:r>
              <a:rPr kumimoji="1" lang="en-US" altLang="zh-CN" sz="2400" dirty="0">
                <a:latin typeface="Times New Roman" pitchFamily="18" charset="0"/>
                <a:ea typeface="宋体" pitchFamily="2" charset="-122"/>
              </a:rPr>
              <a:t>(</a:t>
            </a:r>
            <a:r>
              <a:rPr kumimoji="1" lang="en-US" altLang="zh-CN" sz="2400" i="1" dirty="0">
                <a:latin typeface="Times New Roman" pitchFamily="18" charset="0"/>
                <a:ea typeface="宋体" pitchFamily="2" charset="-122"/>
              </a:rPr>
              <a:t>v</a:t>
            </a:r>
            <a:r>
              <a:rPr kumimoji="1" lang="en-US" altLang="zh-CN" sz="2400" baseline="-25000" dirty="0">
                <a:latin typeface="Times New Roman" pitchFamily="18" charset="0"/>
                <a:ea typeface="宋体" pitchFamily="2" charset="-122"/>
              </a:rPr>
              <a:t>5</a:t>
            </a:r>
            <a:r>
              <a:rPr kumimoji="1" lang="en-US" altLang="zh-CN" sz="2400" dirty="0">
                <a:latin typeface="Times New Roman" pitchFamily="18" charset="0"/>
                <a:ea typeface="宋体" pitchFamily="2" charset="-122"/>
              </a:rPr>
              <a:t>)=7</a:t>
            </a:r>
            <a:r>
              <a:rPr kumimoji="1" lang="zh-CN" altLang="en-US" sz="2400" dirty="0">
                <a:latin typeface="Times New Roman" pitchFamily="18" charset="0"/>
                <a:ea typeface="宋体" pitchFamily="2" charset="-122"/>
              </a:rPr>
              <a:t>， </a:t>
            </a:r>
            <a:r>
              <a:rPr kumimoji="1" lang="en-US" altLang="zh-CN" sz="2400" i="1" dirty="0">
                <a:latin typeface="Times New Roman" pitchFamily="18" charset="0"/>
                <a:ea typeface="宋体" pitchFamily="2" charset="-122"/>
              </a:rPr>
              <a:t>S</a:t>
            </a:r>
            <a:r>
              <a:rPr kumimoji="1" lang="en-US" altLang="zh-CN" sz="2400" dirty="0">
                <a:latin typeface="Times New Roman" pitchFamily="18" charset="0"/>
                <a:ea typeface="宋体" pitchFamily="2" charset="-122"/>
              </a:rPr>
              <a:t>(</a:t>
            </a:r>
            <a:r>
              <a:rPr kumimoji="1" lang="en-US" altLang="zh-CN" sz="2400" i="1" dirty="0">
                <a:latin typeface="Times New Roman" pitchFamily="18" charset="0"/>
                <a:ea typeface="宋体" pitchFamily="2" charset="-122"/>
              </a:rPr>
              <a:t>v</a:t>
            </a:r>
            <a:r>
              <a:rPr kumimoji="1" lang="en-US" altLang="zh-CN" sz="2400" baseline="-25000" dirty="0">
                <a:latin typeface="Times New Roman" pitchFamily="18" charset="0"/>
                <a:ea typeface="宋体" pitchFamily="2" charset="-122"/>
              </a:rPr>
              <a:t>6</a:t>
            </a:r>
            <a:r>
              <a:rPr kumimoji="1" lang="en-US" altLang="zh-CN" sz="2400" dirty="0">
                <a:latin typeface="Times New Roman" pitchFamily="18" charset="0"/>
                <a:ea typeface="宋体" pitchFamily="2" charset="-122"/>
              </a:rPr>
              <a:t>)=7</a:t>
            </a:r>
            <a:r>
              <a:rPr kumimoji="1" lang="zh-CN" altLang="en-US" sz="2400" dirty="0">
                <a:latin typeface="Times New Roman" pitchFamily="18" charset="0"/>
                <a:ea typeface="宋体" pitchFamily="2" charset="-122"/>
              </a:rPr>
              <a:t>， </a:t>
            </a:r>
            <a:r>
              <a:rPr kumimoji="1" lang="en-US" altLang="zh-CN" sz="2400" i="1" dirty="0">
                <a:latin typeface="Times New Roman" pitchFamily="18" charset="0"/>
                <a:ea typeface="宋体" pitchFamily="2" charset="-122"/>
              </a:rPr>
              <a:t>S</a:t>
            </a:r>
            <a:r>
              <a:rPr kumimoji="1" lang="en-US" altLang="zh-CN" sz="2400" dirty="0">
                <a:latin typeface="Times New Roman" pitchFamily="18" charset="0"/>
                <a:ea typeface="宋体" pitchFamily="2" charset="-122"/>
              </a:rPr>
              <a:t>(</a:t>
            </a:r>
            <a:r>
              <a:rPr kumimoji="1" lang="en-US" altLang="zh-CN" sz="2400" i="1" dirty="0">
                <a:latin typeface="Times New Roman" pitchFamily="18" charset="0"/>
                <a:ea typeface="宋体" pitchFamily="2" charset="-122"/>
              </a:rPr>
              <a:t>v</a:t>
            </a:r>
            <a:r>
              <a:rPr kumimoji="1" lang="en-US" altLang="zh-CN" sz="2400" baseline="-25000" dirty="0">
                <a:latin typeface="Times New Roman" pitchFamily="18" charset="0"/>
                <a:ea typeface="宋体" pitchFamily="2" charset="-122"/>
              </a:rPr>
              <a:t>7</a:t>
            </a:r>
            <a:r>
              <a:rPr kumimoji="1" lang="en-US" altLang="zh-CN" sz="2400" dirty="0">
                <a:latin typeface="Times New Roman" pitchFamily="18" charset="0"/>
                <a:ea typeface="宋体" pitchFamily="2" charset="-122"/>
              </a:rPr>
              <a:t>)=8.5</a:t>
            </a:r>
          </a:p>
        </p:txBody>
      </p:sp>
      <p:sp>
        <p:nvSpPr>
          <p:cNvPr id="43012" name="Text Box 4"/>
          <p:cNvSpPr txBox="1">
            <a:spLocks noChangeArrowheads="1"/>
          </p:cNvSpPr>
          <p:nvPr/>
        </p:nvSpPr>
        <p:spPr bwMode="auto">
          <a:xfrm>
            <a:off x="1331913" y="4724400"/>
            <a:ext cx="58642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i="1" dirty="0">
                <a:latin typeface="Times New Roman" panose="02020603050405020304" pitchFamily="18" charset="0"/>
                <a:ea typeface="华文楷体" panose="02010600040101010101" pitchFamily="2" charset="-122"/>
                <a:cs typeface="Times New Roman" panose="02020603050405020304" pitchFamily="18" charset="0"/>
              </a:rPr>
              <a:t>S</a:t>
            </a:r>
            <a:r>
              <a:rPr kumimoji="1"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kumimoji="1" lang="en-US" altLang="zh-CN" sz="2800" i="1" dirty="0">
                <a:latin typeface="Times New Roman" panose="02020603050405020304" pitchFamily="18" charset="0"/>
                <a:ea typeface="华文楷体" panose="02010600040101010101" pitchFamily="2" charset="-122"/>
                <a:cs typeface="Times New Roman" panose="02020603050405020304" pitchFamily="18" charset="0"/>
              </a:rPr>
              <a:t>v</a:t>
            </a:r>
            <a:r>
              <a:rPr kumimoji="1" lang="en-US" altLang="zh-CN" sz="2800" baseline="-25000" dirty="0">
                <a:latin typeface="Times New Roman" panose="02020603050405020304" pitchFamily="18" charset="0"/>
                <a:ea typeface="华文楷体" panose="02010600040101010101" pitchFamily="2" charset="-122"/>
                <a:cs typeface="Times New Roman" panose="02020603050405020304" pitchFamily="18" charset="0"/>
              </a:rPr>
              <a:t>3</a:t>
            </a:r>
            <a:r>
              <a:rPr kumimoji="1" lang="en-US" altLang="zh-CN" sz="2800" dirty="0">
                <a:latin typeface="Times New Roman" panose="02020603050405020304" pitchFamily="18" charset="0"/>
                <a:ea typeface="华文楷体" panose="02010600040101010101" pitchFamily="2" charset="-122"/>
                <a:cs typeface="Times New Roman" panose="02020603050405020304" pitchFamily="18" charset="0"/>
              </a:rPr>
              <a:t>)=6</a:t>
            </a:r>
            <a:r>
              <a:rPr kumimoji="1" lang="zh-CN" altLang="en-US" sz="2800" dirty="0">
                <a:latin typeface="Times New Roman" panose="02020603050405020304" pitchFamily="18" charset="0"/>
                <a:ea typeface="华文楷体" panose="02010600040101010101" pitchFamily="2" charset="-122"/>
                <a:cs typeface="Times New Roman" panose="02020603050405020304" pitchFamily="18" charset="0"/>
              </a:rPr>
              <a:t>，故应将消防站设在</a:t>
            </a:r>
            <a:r>
              <a:rPr kumimoji="1" lang="en-US" altLang="en-US" sz="2800" i="1" dirty="0">
                <a:latin typeface="Times New Roman" panose="02020603050405020304" pitchFamily="18" charset="0"/>
                <a:ea typeface="华文楷体" panose="02010600040101010101" pitchFamily="2" charset="-122"/>
                <a:cs typeface="Times New Roman" panose="02020603050405020304" pitchFamily="18" charset="0"/>
              </a:rPr>
              <a:t>v</a:t>
            </a:r>
            <a:r>
              <a:rPr kumimoji="1" lang="en-US" altLang="en-US" sz="2800" baseline="-25000" dirty="0">
                <a:latin typeface="Times New Roman" panose="02020603050405020304" pitchFamily="18" charset="0"/>
                <a:ea typeface="华文楷体" panose="02010600040101010101" pitchFamily="2" charset="-122"/>
                <a:cs typeface="Times New Roman" panose="02020603050405020304" pitchFamily="18" charset="0"/>
              </a:rPr>
              <a:t>3</a:t>
            </a:r>
            <a:r>
              <a:rPr kumimoji="1" lang="zh-CN" altLang="en-US" sz="2800" dirty="0">
                <a:latin typeface="Times New Roman" panose="02020603050405020304" pitchFamily="18" charset="0"/>
                <a:ea typeface="华文楷体" panose="02010600040101010101" pitchFamily="2" charset="-122"/>
                <a:cs typeface="Times New Roman" panose="02020603050405020304" pitchFamily="18" charset="0"/>
              </a:rPr>
              <a:t>处。 </a:t>
            </a:r>
          </a:p>
        </p:txBody>
      </p:sp>
      <p:sp>
        <p:nvSpPr>
          <p:cNvPr id="43013" name="Rectangle 5"/>
          <p:cNvSpPr>
            <a:spLocks noChangeArrowheads="1"/>
          </p:cNvSpPr>
          <p:nvPr/>
        </p:nvSpPr>
        <p:spPr bwMode="auto">
          <a:xfrm>
            <a:off x="7235825" y="5943600"/>
            <a:ext cx="1416050" cy="466725"/>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latin typeface="Times New Roman" pitchFamily="18" charset="0"/>
                <a:ea typeface="宋体" pitchFamily="2" charset="-122"/>
                <a:hlinkClick r:id="rId5" action="ppaction://hlinksldjump"/>
              </a:rPr>
              <a:t>返回</a:t>
            </a:r>
            <a:endParaRPr kumimoji="1" lang="zh-CN" altLang="en-US" sz="2400" b="1">
              <a:latin typeface="Times New Roman" pitchFamily="18" charset="0"/>
              <a:ea typeface="宋体" pitchFamily="2" charset="-122"/>
            </a:endParaRPr>
          </a:p>
        </p:txBody>
      </p:sp>
      <p:sp>
        <p:nvSpPr>
          <p:cNvPr id="2" name="页脚占位符 1"/>
          <p:cNvSpPr>
            <a:spLocks noGrp="1"/>
          </p:cNvSpPr>
          <p:nvPr>
            <p:ph type="ftr" sz="quarter" idx="11"/>
          </p:nvPr>
        </p:nvSpPr>
        <p:spPr/>
        <p:txBody>
          <a:bodyPr/>
          <a:lstStyle/>
          <a:p>
            <a:r>
              <a:rPr lang="zh-CN" altLang="en-US" smtClean="0"/>
              <a:t>重庆邮电大学                      理学院           </a:t>
            </a:r>
            <a:endParaRPr lang="zh-CN" altLang="en-US"/>
          </a:p>
        </p:txBody>
      </p:sp>
      <p:sp>
        <p:nvSpPr>
          <p:cNvPr id="3" name="灯片编号占位符 2"/>
          <p:cNvSpPr>
            <a:spLocks noGrp="1"/>
          </p:cNvSpPr>
          <p:nvPr>
            <p:ph type="sldNum" sz="quarter" idx="12"/>
          </p:nvPr>
        </p:nvSpPr>
        <p:spPr/>
        <p:txBody>
          <a:bodyPr/>
          <a:lstStyle/>
          <a:p>
            <a:fld id="{0C913308-F349-4B6D-A68A-DD1791B4A57B}" type="slidenum">
              <a:rPr lang="zh-CN" altLang="en-US" smtClean="0"/>
              <a:t>54</a:t>
            </a:fld>
            <a:endParaRPr lang="zh-CN" altLang="en-US"/>
          </a:p>
        </p:txBody>
      </p:sp>
      <p:sp>
        <p:nvSpPr>
          <p:cNvPr id="4" name="日期占位符 3"/>
          <p:cNvSpPr>
            <a:spLocks noGrp="1"/>
          </p:cNvSpPr>
          <p:nvPr>
            <p:ph type="dt" sz="half" idx="10"/>
          </p:nvPr>
        </p:nvSpPr>
        <p:spPr/>
        <p:txBody>
          <a:bodyPr/>
          <a:lstStyle/>
          <a:p>
            <a:fld id="{91FBB2A3-3B02-4B20-AB09-B8A4C528989B}" type="datetime3">
              <a:rPr lang="zh-CN" altLang="en-US" smtClean="0"/>
              <a:t>2016年7月13日星期三</a:t>
            </a:fld>
            <a:endParaRPr lang="zh-CN" altLang="en-US"/>
          </a:p>
        </p:txBody>
      </p:sp>
    </p:spTree>
    <p:extLst>
      <p:ext uri="{BB962C8B-B14F-4D97-AF65-F5344CB8AC3E}">
        <p14:creationId xmlns:p14="http://schemas.microsoft.com/office/powerpoint/2010/main" val="3102763205"/>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3011"/>
                                        </p:tgtEl>
                                        <p:attrNameLst>
                                          <p:attrName>style.visibility</p:attrName>
                                        </p:attrNameLst>
                                      </p:cBhvr>
                                      <p:to>
                                        <p:strVal val="visible"/>
                                      </p:to>
                                    </p:set>
                                    <p:animEffect transition="in" filter="blinds(horizontal)">
                                      <p:cBhvr>
                                        <p:cTn id="7" dur="500"/>
                                        <p:tgtEl>
                                          <p:spTgt spid="430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43012"/>
                                        </p:tgtEl>
                                        <p:attrNameLst>
                                          <p:attrName>style.visibility</p:attrName>
                                        </p:attrNameLst>
                                      </p:cBhvr>
                                      <p:to>
                                        <p:strVal val="visible"/>
                                      </p:to>
                                    </p:set>
                                    <p:animEffect transition="in" filter="blinds(vertical)">
                                      <p:cBhvr>
                                        <p:cTn id="12" dur="500"/>
                                        <p:tgtEl>
                                          <p:spTgt spid="430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43013"/>
                                        </p:tgtEl>
                                        <p:attrNameLst>
                                          <p:attrName>style.visibility</p:attrName>
                                        </p:attrNameLst>
                                      </p:cBhvr>
                                      <p:to>
                                        <p:strVal val="visible"/>
                                      </p:to>
                                    </p:set>
                                    <p:animEffect transition="in" filter="slide(fromBottom)">
                                      <p:cBhvr>
                                        <p:cTn id="17" dur="500"/>
                                        <p:tgtEl>
                                          <p:spTgt spid="430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autoUpdateAnimBg="0"/>
      <p:bldP spid="43012" grpId="0" autoUpdateAnimBg="0"/>
      <p:bldP spid="43013" grpId="0" animBg="1"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ChangeArrowheads="1"/>
          </p:cNvSpPr>
          <p:nvPr/>
        </p:nvSpPr>
        <p:spPr bwMode="auto">
          <a:xfrm>
            <a:off x="2411413" y="188913"/>
            <a:ext cx="478948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a:latin typeface="Times New Roman" pitchFamily="18" charset="0"/>
                <a:ea typeface="宋体" pitchFamily="2" charset="-122"/>
              </a:rPr>
              <a:t> </a:t>
            </a:r>
            <a:r>
              <a:rPr kumimoji="1" lang="zh-CN" altLang="en-US" sz="3200" b="1">
                <a:latin typeface="华文楷体" pitchFamily="2" charset="-122"/>
                <a:ea typeface="华文楷体" pitchFamily="2" charset="-122"/>
              </a:rPr>
              <a:t>选址问题</a:t>
            </a:r>
            <a:r>
              <a:rPr kumimoji="1" lang="en-US" altLang="zh-CN" sz="3200" b="1">
                <a:latin typeface="华文楷体" pitchFamily="2" charset="-122"/>
                <a:ea typeface="华文楷体" pitchFamily="2" charset="-122"/>
              </a:rPr>
              <a:t>--</a:t>
            </a:r>
            <a:r>
              <a:rPr kumimoji="1" lang="zh-CN" altLang="en-US" sz="3200" b="1">
                <a:latin typeface="华文楷体" pitchFamily="2" charset="-122"/>
                <a:ea typeface="华文楷体" pitchFamily="2" charset="-122"/>
              </a:rPr>
              <a:t>重心问题</a:t>
            </a:r>
          </a:p>
        </p:txBody>
      </p:sp>
      <p:graphicFrame>
        <p:nvGraphicFramePr>
          <p:cNvPr id="44035" name="Object 3"/>
          <p:cNvGraphicFramePr>
            <a:graphicFrameLocks/>
          </p:cNvGraphicFramePr>
          <p:nvPr/>
        </p:nvGraphicFramePr>
        <p:xfrm>
          <a:off x="250825" y="908050"/>
          <a:ext cx="10950575" cy="1516063"/>
        </p:xfrm>
        <a:graphic>
          <a:graphicData uri="http://schemas.openxmlformats.org/presentationml/2006/ole">
            <mc:AlternateContent xmlns:mc="http://schemas.openxmlformats.org/markup-compatibility/2006">
              <mc:Choice xmlns:v="urn:schemas-microsoft-com:vml" Requires="v">
                <p:oleObj spid="_x0000_s36332" name="文档" r:id="rId3" imgW="5509252" imgH="764417" progId="Word.Document.8">
                  <p:embed/>
                </p:oleObj>
              </mc:Choice>
              <mc:Fallback>
                <p:oleObj name="文档" r:id="rId3" imgW="5509252" imgH="764417" progId="Word.Documen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908050"/>
                        <a:ext cx="10950575" cy="1516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036" name="Object 4"/>
          <p:cNvGraphicFramePr>
            <a:graphicFrameLocks noChangeAspect="1"/>
          </p:cNvGraphicFramePr>
          <p:nvPr/>
        </p:nvGraphicFramePr>
        <p:xfrm>
          <a:off x="5943600" y="2286000"/>
          <a:ext cx="2949575" cy="2247900"/>
        </p:xfrm>
        <a:graphic>
          <a:graphicData uri="http://schemas.openxmlformats.org/presentationml/2006/ole">
            <mc:AlternateContent xmlns:mc="http://schemas.openxmlformats.org/markup-compatibility/2006">
              <mc:Choice xmlns:v="urn:schemas-microsoft-com:vml" Requires="v">
                <p:oleObj spid="_x0000_s36333" name="位图图像" r:id="rId5" imgW="15080180" imgH="8961905" progId="Paint.Picture">
                  <p:embed/>
                </p:oleObj>
              </mc:Choice>
              <mc:Fallback>
                <p:oleObj name="位图图像" r:id="rId5" imgW="15080180" imgH="8961905"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3600" y="2286000"/>
                        <a:ext cx="2949575"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37" name="Object 5"/>
          <p:cNvGraphicFramePr>
            <a:graphicFrameLocks noChangeAspect="1"/>
          </p:cNvGraphicFramePr>
          <p:nvPr/>
        </p:nvGraphicFramePr>
        <p:xfrm>
          <a:off x="179388" y="2708275"/>
          <a:ext cx="10879137" cy="482600"/>
        </p:xfrm>
        <a:graphic>
          <a:graphicData uri="http://schemas.openxmlformats.org/presentationml/2006/ole">
            <mc:AlternateContent xmlns:mc="http://schemas.openxmlformats.org/markup-compatibility/2006">
              <mc:Choice xmlns:v="urn:schemas-microsoft-com:vml" Requires="v">
                <p:oleObj spid="_x0000_s36334" name="文档" r:id="rId7" imgW="5509252" imgH="241224" progId="Word.Document.8">
                  <p:embed/>
                </p:oleObj>
              </mc:Choice>
              <mc:Fallback>
                <p:oleObj name="文档" r:id="rId7" imgW="5509252" imgH="241224" progId="Word.Document.8">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9388" y="2708275"/>
                        <a:ext cx="10879137"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038" name="Object 6"/>
          <p:cNvGraphicFramePr>
            <a:graphicFrameLocks noChangeAspect="1"/>
          </p:cNvGraphicFramePr>
          <p:nvPr/>
        </p:nvGraphicFramePr>
        <p:xfrm>
          <a:off x="25400" y="3395663"/>
          <a:ext cx="6335713" cy="1320800"/>
        </p:xfrm>
        <a:graphic>
          <a:graphicData uri="http://schemas.openxmlformats.org/presentationml/2006/ole">
            <mc:AlternateContent xmlns:mc="http://schemas.openxmlformats.org/markup-compatibility/2006">
              <mc:Choice xmlns:v="urn:schemas-microsoft-com:vml" Requires="v">
                <p:oleObj spid="_x0000_s36335" name="文档" r:id="rId9" imgW="3289486" imgH="682818" progId="Word.Document.8">
                  <p:embed/>
                </p:oleObj>
              </mc:Choice>
              <mc:Fallback>
                <p:oleObj name="文档" r:id="rId9" imgW="3289486" imgH="682818" progId="Word.Document.8">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400" y="3395663"/>
                        <a:ext cx="6335713" cy="132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039" name="Object 7"/>
          <p:cNvGraphicFramePr>
            <a:graphicFrameLocks noChangeAspect="1"/>
          </p:cNvGraphicFramePr>
          <p:nvPr/>
        </p:nvGraphicFramePr>
        <p:xfrm>
          <a:off x="-463550" y="4803775"/>
          <a:ext cx="10880725" cy="890588"/>
        </p:xfrm>
        <a:graphic>
          <a:graphicData uri="http://schemas.openxmlformats.org/presentationml/2006/ole">
            <mc:AlternateContent xmlns:mc="http://schemas.openxmlformats.org/markup-compatibility/2006">
              <mc:Choice xmlns:v="urn:schemas-microsoft-com:vml" Requires="v">
                <p:oleObj spid="_x0000_s36336" name="文档" r:id="rId11" imgW="5509252" imgH="454323" progId="Word.Document.8">
                  <p:embed/>
                </p:oleObj>
              </mc:Choice>
              <mc:Fallback>
                <p:oleObj name="文档" r:id="rId11" imgW="5509252" imgH="454323" progId="Word.Document.8">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3550" y="4803775"/>
                        <a:ext cx="10880725" cy="890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040" name="Rectangle 8"/>
          <p:cNvSpPr>
            <a:spLocks noChangeArrowheads="1"/>
          </p:cNvSpPr>
          <p:nvPr/>
        </p:nvSpPr>
        <p:spPr bwMode="auto">
          <a:xfrm>
            <a:off x="7848600" y="5943600"/>
            <a:ext cx="971550" cy="466725"/>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latin typeface="Times New Roman" pitchFamily="18" charset="0"/>
                <a:ea typeface="宋体" pitchFamily="2" charset="-122"/>
                <a:hlinkClick r:id="rId13" action="ppaction://hlinksldjump"/>
              </a:rPr>
              <a:t>返回</a:t>
            </a:r>
            <a:endParaRPr kumimoji="1" lang="zh-CN" altLang="en-US" sz="2400" b="1">
              <a:latin typeface="Times New Roman" pitchFamily="18" charset="0"/>
              <a:ea typeface="宋体" pitchFamily="2" charset="-122"/>
            </a:endParaRPr>
          </a:p>
        </p:txBody>
      </p:sp>
      <p:sp>
        <p:nvSpPr>
          <p:cNvPr id="2" name="页脚占位符 1"/>
          <p:cNvSpPr>
            <a:spLocks noGrp="1"/>
          </p:cNvSpPr>
          <p:nvPr>
            <p:ph type="ftr" sz="quarter" idx="11"/>
          </p:nvPr>
        </p:nvSpPr>
        <p:spPr/>
        <p:txBody>
          <a:bodyPr/>
          <a:lstStyle/>
          <a:p>
            <a:r>
              <a:rPr lang="zh-CN" altLang="en-US" smtClean="0"/>
              <a:t>重庆邮电大学                      理学院           </a:t>
            </a:r>
            <a:endParaRPr lang="zh-CN" altLang="en-US"/>
          </a:p>
        </p:txBody>
      </p:sp>
      <p:sp>
        <p:nvSpPr>
          <p:cNvPr id="3" name="灯片编号占位符 2"/>
          <p:cNvSpPr>
            <a:spLocks noGrp="1"/>
          </p:cNvSpPr>
          <p:nvPr>
            <p:ph type="sldNum" sz="quarter" idx="12"/>
          </p:nvPr>
        </p:nvSpPr>
        <p:spPr/>
        <p:txBody>
          <a:bodyPr/>
          <a:lstStyle/>
          <a:p>
            <a:fld id="{0C913308-F349-4B6D-A68A-DD1791B4A57B}" type="slidenum">
              <a:rPr lang="zh-CN" altLang="en-US" smtClean="0"/>
              <a:t>55</a:t>
            </a:fld>
            <a:endParaRPr lang="zh-CN" altLang="en-US"/>
          </a:p>
        </p:txBody>
      </p:sp>
      <p:sp>
        <p:nvSpPr>
          <p:cNvPr id="4" name="日期占位符 3"/>
          <p:cNvSpPr>
            <a:spLocks noGrp="1"/>
          </p:cNvSpPr>
          <p:nvPr>
            <p:ph type="dt" sz="half" idx="10"/>
          </p:nvPr>
        </p:nvSpPr>
        <p:spPr/>
        <p:txBody>
          <a:bodyPr/>
          <a:lstStyle/>
          <a:p>
            <a:fld id="{00EA4300-957C-473E-A66E-8BFB9AD443E3}" type="datetime3">
              <a:rPr lang="zh-CN" altLang="en-US" smtClean="0"/>
              <a:t>2016年7月13日星期三</a:t>
            </a:fld>
            <a:endParaRPr lang="zh-CN" altLang="en-US"/>
          </a:p>
        </p:txBody>
      </p:sp>
    </p:spTree>
    <p:extLst>
      <p:ext uri="{BB962C8B-B14F-4D97-AF65-F5344CB8AC3E}">
        <p14:creationId xmlns:p14="http://schemas.microsoft.com/office/powerpoint/2010/main" val="3761123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403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nodeType="clickEffect">
                                  <p:stCondLst>
                                    <p:cond delay="0"/>
                                  </p:stCondLst>
                                  <p:childTnLst>
                                    <p:set>
                                      <p:cBhvr>
                                        <p:cTn id="10" dur="1" fill="hold">
                                          <p:stCondLst>
                                            <p:cond delay="0"/>
                                          </p:stCondLst>
                                        </p:cTn>
                                        <p:tgtEl>
                                          <p:spTgt spid="44036"/>
                                        </p:tgtEl>
                                        <p:attrNameLst>
                                          <p:attrName>style.visibility</p:attrName>
                                        </p:attrNameLst>
                                      </p:cBhvr>
                                      <p:to>
                                        <p:strVal val="visible"/>
                                      </p:to>
                                    </p:set>
                                    <p:animEffect transition="in" filter="wipe(up)">
                                      <p:cBhvr>
                                        <p:cTn id="11" dur="500"/>
                                        <p:tgtEl>
                                          <p:spTgt spid="4403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 presetClass="entr" presetSubtype="8" fill="hold" nodeType="clickEffect">
                                  <p:stCondLst>
                                    <p:cond delay="0"/>
                                  </p:stCondLst>
                                  <p:childTnLst>
                                    <p:set>
                                      <p:cBhvr>
                                        <p:cTn id="15" dur="1" fill="hold">
                                          <p:stCondLst>
                                            <p:cond delay="0"/>
                                          </p:stCondLst>
                                        </p:cTn>
                                        <p:tgtEl>
                                          <p:spTgt spid="44037"/>
                                        </p:tgtEl>
                                        <p:attrNameLst>
                                          <p:attrName>style.visibility</p:attrName>
                                        </p:attrNameLst>
                                      </p:cBhvr>
                                      <p:to>
                                        <p:strVal val="visible"/>
                                      </p:to>
                                    </p:set>
                                    <p:anim calcmode="lin" valueType="num">
                                      <p:cBhvr additive="base">
                                        <p:cTn id="16" dur="500" fill="hold"/>
                                        <p:tgtEl>
                                          <p:spTgt spid="44037"/>
                                        </p:tgtEl>
                                        <p:attrNameLst>
                                          <p:attrName>ppt_x</p:attrName>
                                        </p:attrNameLst>
                                      </p:cBhvr>
                                      <p:tavLst>
                                        <p:tav tm="0">
                                          <p:val>
                                            <p:strVal val="0-#ppt_w/2"/>
                                          </p:val>
                                        </p:tav>
                                        <p:tav tm="100000">
                                          <p:val>
                                            <p:strVal val="#ppt_x"/>
                                          </p:val>
                                        </p:tav>
                                      </p:tavLst>
                                    </p:anim>
                                    <p:anim calcmode="lin" valueType="num">
                                      <p:cBhvr additive="base">
                                        <p:cTn id="17" dur="500" fill="hold"/>
                                        <p:tgtEl>
                                          <p:spTgt spid="44037"/>
                                        </p:tgtEl>
                                        <p:attrNameLst>
                                          <p:attrName>ppt_y</p:attrName>
                                        </p:attrNameLst>
                                      </p:cBhvr>
                                      <p:tavLst>
                                        <p:tav tm="0">
                                          <p:val>
                                            <p:strVal val="#ppt_y"/>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5" fill="hold" nodeType="clickEffect">
                                  <p:stCondLst>
                                    <p:cond delay="0"/>
                                  </p:stCondLst>
                                  <p:childTnLst>
                                    <p:set>
                                      <p:cBhvr>
                                        <p:cTn id="21" dur="1" fill="hold">
                                          <p:stCondLst>
                                            <p:cond delay="0"/>
                                          </p:stCondLst>
                                        </p:cTn>
                                        <p:tgtEl>
                                          <p:spTgt spid="44038"/>
                                        </p:tgtEl>
                                        <p:attrNameLst>
                                          <p:attrName>style.visibility</p:attrName>
                                        </p:attrNameLst>
                                      </p:cBhvr>
                                      <p:to>
                                        <p:strVal val="visible"/>
                                      </p:to>
                                    </p:set>
                                    <p:animEffect transition="in" filter="checkerboard(down)">
                                      <p:cBhvr>
                                        <p:cTn id="22" dur="500"/>
                                        <p:tgtEl>
                                          <p:spTgt spid="4403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44040"/>
                                        </p:tgtEl>
                                        <p:attrNameLst>
                                          <p:attrName>style.visibility</p:attrName>
                                        </p:attrNameLst>
                                      </p:cBhvr>
                                      <p:to>
                                        <p:strVal val="visible"/>
                                      </p:to>
                                    </p:set>
                                    <p:animEffect transition="in" filter="slide(fromBottom)">
                                      <p:cBhvr>
                                        <p:cTn id="27" dur="500"/>
                                        <p:tgtEl>
                                          <p:spTgt spid="4404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4" presetClass="entr" presetSubtype="5" fill="hold" nodeType="clickEffect">
                                  <p:stCondLst>
                                    <p:cond delay="0"/>
                                  </p:stCondLst>
                                  <p:childTnLst>
                                    <p:set>
                                      <p:cBhvr>
                                        <p:cTn id="31" dur="1" fill="hold">
                                          <p:stCondLst>
                                            <p:cond delay="0"/>
                                          </p:stCondLst>
                                        </p:cTn>
                                        <p:tgtEl>
                                          <p:spTgt spid="44039"/>
                                        </p:tgtEl>
                                        <p:attrNameLst>
                                          <p:attrName>style.visibility</p:attrName>
                                        </p:attrNameLst>
                                      </p:cBhvr>
                                      <p:to>
                                        <p:strVal val="visible"/>
                                      </p:to>
                                    </p:set>
                                    <p:animEffect transition="in" filter="randombar(vertical)">
                                      <p:cBhvr>
                                        <p:cTn id="32" dur="500"/>
                                        <p:tgtEl>
                                          <p:spTgt spid="440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40" grpId="0" animBg="1"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p:cNvSpPr>
            <a:spLocks noGrp="1" noRot="1" noChangeArrowheads="1"/>
          </p:cNvSpPr>
          <p:nvPr>
            <p:ph type="title"/>
          </p:nvPr>
        </p:nvSpPr>
        <p:spPr>
          <a:xfrm>
            <a:off x="609600" y="1143000"/>
            <a:ext cx="7696200" cy="4267200"/>
          </a:xfrm>
          <a:solidFill>
            <a:srgbClr val="FFFF99"/>
          </a:solidFill>
        </p:spPr>
        <p:txBody>
          <a:bodyPr/>
          <a:lstStyle/>
          <a:p>
            <a:pPr eaLnBrk="1" hangingPunct="1"/>
            <a:r>
              <a:rPr lang="zh-CN" altLang="en-US" sz="3200" dirty="0" smtClean="0">
                <a:latin typeface="Times New Roman" pitchFamily="18" charset="0"/>
                <a:ea typeface="华文楷体" pitchFamily="2" charset="-122"/>
              </a:rPr>
              <a:t>四、</a:t>
            </a:r>
            <a:r>
              <a:rPr lang="zh-CN" altLang="en-US" sz="3200" dirty="0" smtClean="0">
                <a:solidFill>
                  <a:schemeClr val="tx1"/>
                </a:solidFill>
                <a:latin typeface="Times New Roman" pitchFamily="18" charset="0"/>
                <a:ea typeface="华文楷体" pitchFamily="2" charset="-122"/>
              </a:rPr>
              <a:t>旅行商问题和中国邮递员问题</a:t>
            </a:r>
            <a:r>
              <a:rPr lang="en-US" altLang="zh-CN" sz="3200" dirty="0" smtClean="0">
                <a:solidFill>
                  <a:schemeClr val="tx1"/>
                </a:solidFill>
                <a:latin typeface="Times New Roman" pitchFamily="18" charset="0"/>
                <a:ea typeface="华文楷体" pitchFamily="2" charset="-122"/>
              </a:rPr>
              <a:t/>
            </a:r>
            <a:br>
              <a:rPr lang="en-US" altLang="zh-CN" sz="3200" dirty="0" smtClean="0">
                <a:solidFill>
                  <a:schemeClr val="tx1"/>
                </a:solidFill>
                <a:latin typeface="Times New Roman" pitchFamily="18" charset="0"/>
                <a:ea typeface="华文楷体" pitchFamily="2" charset="-122"/>
              </a:rPr>
            </a:br>
            <a:r>
              <a:rPr lang="zh-CN" altLang="en-US" sz="3200" dirty="0" smtClean="0">
                <a:solidFill>
                  <a:schemeClr val="tx1"/>
                </a:solidFill>
                <a:latin typeface="Times New Roman" pitchFamily="18" charset="0"/>
                <a:ea typeface="华文楷体" pitchFamily="2" charset="-122"/>
              </a:rPr>
              <a:t>（</a:t>
            </a:r>
            <a:r>
              <a:rPr lang="en-US" altLang="zh-CN" sz="3200" dirty="0" smtClean="0">
                <a:solidFill>
                  <a:schemeClr val="tx1"/>
                </a:solidFill>
                <a:latin typeface="Times New Roman" pitchFamily="18" charset="0"/>
                <a:ea typeface="华文楷体" pitchFamily="2" charset="-122"/>
              </a:rPr>
              <a:t>NPC</a:t>
            </a:r>
            <a:r>
              <a:rPr lang="zh-CN" altLang="en-US" sz="3200" dirty="0" smtClean="0">
                <a:solidFill>
                  <a:schemeClr val="tx1"/>
                </a:solidFill>
                <a:latin typeface="Times New Roman" pitchFamily="18" charset="0"/>
                <a:ea typeface="华文楷体" pitchFamily="2" charset="-122"/>
              </a:rPr>
              <a:t>问题）</a:t>
            </a:r>
            <a:br>
              <a:rPr lang="zh-CN" altLang="en-US" sz="3200" dirty="0" smtClean="0">
                <a:solidFill>
                  <a:schemeClr val="tx1"/>
                </a:solidFill>
                <a:latin typeface="Times New Roman" pitchFamily="18" charset="0"/>
                <a:ea typeface="华文楷体" pitchFamily="2" charset="-122"/>
              </a:rPr>
            </a:br>
            <a:r>
              <a:rPr lang="zh-CN" altLang="en-US" sz="3200" dirty="0" smtClean="0">
                <a:solidFill>
                  <a:schemeClr val="tx1"/>
                </a:solidFill>
                <a:latin typeface="Times New Roman" pitchFamily="18" charset="0"/>
                <a:ea typeface="华文楷体" pitchFamily="2" charset="-122"/>
              </a:rPr>
              <a:t>（</a:t>
            </a:r>
            <a:r>
              <a:rPr lang="en-US" altLang="zh-CN" sz="3200" dirty="0" smtClean="0">
                <a:solidFill>
                  <a:schemeClr val="tx1"/>
                </a:solidFill>
                <a:latin typeface="Times New Roman" pitchFamily="18" charset="0"/>
                <a:ea typeface="华文楷体" pitchFamily="2" charset="-122"/>
              </a:rPr>
              <a:t>1</a:t>
            </a:r>
            <a:r>
              <a:rPr lang="zh-CN" altLang="en-US" sz="3200" dirty="0" smtClean="0">
                <a:solidFill>
                  <a:schemeClr val="tx1"/>
                </a:solidFill>
                <a:latin typeface="Times New Roman" pitchFamily="18" charset="0"/>
                <a:ea typeface="华文楷体" pitchFamily="2" charset="-122"/>
              </a:rPr>
              <a:t>）旅行商问题（</a:t>
            </a:r>
            <a:r>
              <a:rPr lang="en-US" altLang="zh-CN" sz="3200" dirty="0" smtClean="0">
                <a:solidFill>
                  <a:schemeClr val="tx1"/>
                </a:solidFill>
                <a:latin typeface="Times New Roman" pitchFamily="18" charset="0"/>
                <a:ea typeface="华文楷体" pitchFamily="2" charset="-122"/>
              </a:rPr>
              <a:t>TSP</a:t>
            </a:r>
            <a:r>
              <a:rPr lang="zh-CN" altLang="en-US" sz="3200" dirty="0" smtClean="0">
                <a:solidFill>
                  <a:schemeClr val="tx1"/>
                </a:solidFill>
                <a:latin typeface="Times New Roman" pitchFamily="18" charset="0"/>
                <a:ea typeface="华文楷体" pitchFamily="2" charset="-122"/>
              </a:rPr>
              <a:t>）</a:t>
            </a:r>
            <a:r>
              <a:rPr lang="zh-CN" altLang="en-US" sz="3200" dirty="0" smtClean="0">
                <a:solidFill>
                  <a:srgbClr val="FF0000"/>
                </a:solidFill>
                <a:latin typeface="Times New Roman" pitchFamily="18" charset="0"/>
                <a:ea typeface="华文楷体" pitchFamily="2" charset="-122"/>
              </a:rPr>
              <a:t/>
            </a:r>
            <a:br>
              <a:rPr lang="zh-CN" altLang="en-US" sz="3200" dirty="0" smtClean="0">
                <a:solidFill>
                  <a:srgbClr val="FF0000"/>
                </a:solidFill>
                <a:latin typeface="Times New Roman" pitchFamily="18" charset="0"/>
                <a:ea typeface="华文楷体" pitchFamily="2" charset="-122"/>
              </a:rPr>
            </a:br>
            <a:endParaRPr lang="zh-CN" altLang="en-US" sz="3200" dirty="0" smtClean="0">
              <a:solidFill>
                <a:srgbClr val="FF0000"/>
              </a:solidFill>
              <a:latin typeface="Times New Roman" pitchFamily="18" charset="0"/>
              <a:ea typeface="华文楷体" pitchFamily="2" charset="-122"/>
            </a:endParaRPr>
          </a:p>
        </p:txBody>
      </p:sp>
    </p:spTree>
    <p:extLst>
      <p:ext uri="{BB962C8B-B14F-4D97-AF65-F5344CB8AC3E}">
        <p14:creationId xmlns:p14="http://schemas.microsoft.com/office/powerpoint/2010/main" val="3999854943"/>
      </p:ext>
    </p:extLst>
  </p:cSld>
  <p:clrMapOvr>
    <a:masterClrMapping/>
  </p:clrMapOvr>
  <p:transition>
    <p:zoom dir="in"/>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ChangeArrowheads="1"/>
          </p:cNvSpPr>
          <p:nvPr/>
        </p:nvSpPr>
        <p:spPr bwMode="auto">
          <a:xfrm>
            <a:off x="208573" y="2286000"/>
            <a:ext cx="8353425"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kumimoji="1" lang="zh-CN" altLang="en-US" sz="2800" dirty="0">
                <a:latin typeface="Times New Roman" pitchFamily="18" charset="0"/>
                <a:ea typeface="华文楷体" pitchFamily="2" charset="-122"/>
              </a:rPr>
              <a:t>定义</a:t>
            </a:r>
            <a:r>
              <a:rPr kumimoji="1" lang="en-US" altLang="zh-CN" sz="2800" dirty="0">
                <a:latin typeface="Times New Roman" pitchFamily="18" charset="0"/>
                <a:ea typeface="华文楷体" pitchFamily="2" charset="-122"/>
              </a:rPr>
              <a:t>1 </a:t>
            </a:r>
            <a:r>
              <a:rPr kumimoji="1" lang="zh-CN" altLang="en-US" sz="2800" dirty="0">
                <a:latin typeface="Times New Roman" pitchFamily="18" charset="0"/>
                <a:ea typeface="华文楷体" pitchFamily="2" charset="-122"/>
              </a:rPr>
              <a:t>给定无向图</a:t>
            </a:r>
            <a:r>
              <a:rPr kumimoji="1" lang="en-US" altLang="zh-CN" sz="2800" dirty="0">
                <a:latin typeface="Times New Roman" pitchFamily="18" charset="0"/>
                <a:ea typeface="华文楷体" pitchFamily="2" charset="-122"/>
              </a:rPr>
              <a:t>G,</a:t>
            </a:r>
            <a:r>
              <a:rPr kumimoji="1" lang="zh-CN" altLang="en-US" sz="2800" dirty="0">
                <a:latin typeface="Times New Roman" pitchFamily="18" charset="0"/>
                <a:ea typeface="华文楷体" pitchFamily="2" charset="-122"/>
              </a:rPr>
              <a:t>若存在一条路经过图</a:t>
            </a:r>
            <a:r>
              <a:rPr kumimoji="1" lang="en-US" altLang="zh-CN" sz="2800" dirty="0">
                <a:latin typeface="Times New Roman" pitchFamily="18" charset="0"/>
                <a:ea typeface="华文楷体" pitchFamily="2" charset="-122"/>
              </a:rPr>
              <a:t>G</a:t>
            </a:r>
            <a:r>
              <a:rPr kumimoji="1" lang="zh-CN" altLang="en-US" sz="2800" dirty="0">
                <a:latin typeface="Times New Roman" pitchFamily="18" charset="0"/>
                <a:ea typeface="华文楷体" pitchFamily="2" charset="-122"/>
              </a:rPr>
              <a:t>的每个结点</a:t>
            </a:r>
            <a:r>
              <a:rPr kumimoji="1" lang="zh-CN" altLang="en-US" sz="2800" dirty="0">
                <a:solidFill>
                  <a:srgbClr val="000066"/>
                </a:solidFill>
                <a:latin typeface="Times New Roman" pitchFamily="18" charset="0"/>
                <a:ea typeface="华文楷体" pitchFamily="2" charset="-122"/>
              </a:rPr>
              <a:t>一次且仅一次</a:t>
            </a:r>
            <a:r>
              <a:rPr kumimoji="1" lang="en-US" altLang="zh-CN" sz="2800" dirty="0">
                <a:latin typeface="Times New Roman" pitchFamily="18" charset="0"/>
                <a:ea typeface="华文楷体" pitchFamily="2" charset="-122"/>
              </a:rPr>
              <a:t>,</a:t>
            </a:r>
            <a:r>
              <a:rPr kumimoji="1" lang="zh-CN" altLang="en-US" sz="2800" dirty="0">
                <a:latin typeface="Times New Roman" pitchFamily="18" charset="0"/>
                <a:ea typeface="华文楷体" pitchFamily="2" charset="-122"/>
              </a:rPr>
              <a:t>这条路称为</a:t>
            </a:r>
            <a:r>
              <a:rPr kumimoji="1" lang="zh-CN" altLang="en-US" sz="2800" u="sng" dirty="0">
                <a:solidFill>
                  <a:srgbClr val="000066"/>
                </a:solidFill>
                <a:latin typeface="Times New Roman" pitchFamily="18" charset="0"/>
                <a:ea typeface="华文楷体" pitchFamily="2" charset="-122"/>
              </a:rPr>
              <a:t>哈密顿路</a:t>
            </a:r>
            <a:r>
              <a:rPr kumimoji="1" lang="en-US" altLang="zh-CN" sz="2800" dirty="0">
                <a:solidFill>
                  <a:srgbClr val="000066"/>
                </a:solidFill>
                <a:latin typeface="Times New Roman" pitchFamily="18" charset="0"/>
                <a:ea typeface="华文楷体" pitchFamily="2" charset="-122"/>
              </a:rPr>
              <a:t>.</a:t>
            </a:r>
            <a:r>
              <a:rPr kumimoji="1" lang="zh-CN" altLang="en-US" sz="2800" dirty="0">
                <a:latin typeface="Times New Roman" pitchFamily="18" charset="0"/>
                <a:ea typeface="华文楷体" pitchFamily="2" charset="-122"/>
              </a:rPr>
              <a:t>若存在一条闭路经过图</a:t>
            </a:r>
            <a:r>
              <a:rPr kumimoji="1" lang="en-US" altLang="zh-CN" sz="2800" dirty="0">
                <a:latin typeface="Times New Roman" pitchFamily="18" charset="0"/>
                <a:ea typeface="华文楷体" pitchFamily="2" charset="-122"/>
              </a:rPr>
              <a:t>G</a:t>
            </a:r>
            <a:r>
              <a:rPr kumimoji="1" lang="zh-CN" altLang="en-US" sz="2800" dirty="0">
                <a:latin typeface="Times New Roman" pitchFamily="18" charset="0"/>
                <a:ea typeface="华文楷体" pitchFamily="2" charset="-122"/>
              </a:rPr>
              <a:t>的每个结点</a:t>
            </a:r>
            <a:r>
              <a:rPr kumimoji="1" lang="zh-CN" altLang="en-US" sz="2800" dirty="0">
                <a:solidFill>
                  <a:srgbClr val="000066"/>
                </a:solidFill>
                <a:latin typeface="Times New Roman" pitchFamily="18" charset="0"/>
                <a:ea typeface="华文楷体" pitchFamily="2" charset="-122"/>
              </a:rPr>
              <a:t>一次且仅一次</a:t>
            </a:r>
            <a:r>
              <a:rPr kumimoji="1" lang="en-US" altLang="zh-CN" sz="2800" dirty="0">
                <a:latin typeface="Times New Roman" pitchFamily="18" charset="0"/>
                <a:ea typeface="华文楷体" pitchFamily="2" charset="-122"/>
              </a:rPr>
              <a:t>,</a:t>
            </a:r>
            <a:r>
              <a:rPr kumimoji="1" lang="zh-CN" altLang="en-US" sz="2800" dirty="0">
                <a:latin typeface="Times New Roman" pitchFamily="18" charset="0"/>
                <a:ea typeface="华文楷体" pitchFamily="2" charset="-122"/>
              </a:rPr>
              <a:t>这条闭路称为</a:t>
            </a:r>
            <a:r>
              <a:rPr kumimoji="1" lang="zh-CN" altLang="en-US" sz="2800" u="sng" dirty="0">
                <a:solidFill>
                  <a:srgbClr val="000066"/>
                </a:solidFill>
                <a:latin typeface="Times New Roman" pitchFamily="18" charset="0"/>
                <a:ea typeface="华文楷体" pitchFamily="2" charset="-122"/>
              </a:rPr>
              <a:t>哈密顿回路</a:t>
            </a:r>
            <a:r>
              <a:rPr kumimoji="1" lang="en-US" altLang="zh-CN" sz="2800" dirty="0">
                <a:solidFill>
                  <a:srgbClr val="000066"/>
                </a:solidFill>
                <a:latin typeface="Times New Roman" pitchFamily="18" charset="0"/>
                <a:ea typeface="华文楷体" pitchFamily="2" charset="-122"/>
              </a:rPr>
              <a:t>.</a:t>
            </a:r>
          </a:p>
        </p:txBody>
      </p:sp>
      <p:sp>
        <p:nvSpPr>
          <p:cNvPr id="2" name="矩形 1"/>
          <p:cNvSpPr/>
          <p:nvPr/>
        </p:nvSpPr>
        <p:spPr>
          <a:xfrm>
            <a:off x="395536" y="980728"/>
            <a:ext cx="6984776" cy="646331"/>
          </a:xfrm>
          <a:prstGeom prst="rect">
            <a:avLst/>
          </a:prstGeom>
        </p:spPr>
        <p:txBody>
          <a:bodyPr wrap="square">
            <a:spAutoFit/>
          </a:bodyPr>
          <a:lstStyle/>
          <a:p>
            <a:r>
              <a:rPr lang="zh-CN" altLang="en-US" sz="3600" dirty="0">
                <a:latin typeface="Times New Roman" pitchFamily="18" charset="0"/>
                <a:ea typeface="华文楷体" pitchFamily="2" charset="-122"/>
              </a:rPr>
              <a:t>（</a:t>
            </a:r>
            <a:r>
              <a:rPr lang="en-US" altLang="zh-CN" sz="3600" dirty="0">
                <a:latin typeface="Times New Roman" pitchFamily="18" charset="0"/>
                <a:ea typeface="华文楷体" pitchFamily="2" charset="-122"/>
              </a:rPr>
              <a:t>1</a:t>
            </a:r>
            <a:r>
              <a:rPr lang="zh-CN" altLang="en-US" sz="3600" dirty="0">
                <a:latin typeface="Times New Roman" pitchFamily="18" charset="0"/>
                <a:ea typeface="华文楷体" pitchFamily="2" charset="-122"/>
              </a:rPr>
              <a:t>）旅行商问题（</a:t>
            </a:r>
            <a:r>
              <a:rPr lang="en-US" altLang="zh-CN" sz="3600" dirty="0">
                <a:latin typeface="Times New Roman" pitchFamily="18" charset="0"/>
                <a:ea typeface="华文楷体" pitchFamily="2" charset="-122"/>
              </a:rPr>
              <a:t>TSP</a:t>
            </a:r>
            <a:r>
              <a:rPr lang="zh-CN" altLang="en-US" sz="3600" dirty="0" smtClean="0">
                <a:latin typeface="Times New Roman" pitchFamily="18" charset="0"/>
                <a:ea typeface="华文楷体" pitchFamily="2" charset="-122"/>
              </a:rPr>
              <a:t>）</a:t>
            </a:r>
            <a:endParaRPr lang="zh-CN" altLang="en-US" sz="3600" dirty="0"/>
          </a:p>
        </p:txBody>
      </p:sp>
    </p:spTree>
    <p:extLst>
      <p:ext uri="{BB962C8B-B14F-4D97-AF65-F5344CB8AC3E}">
        <p14:creationId xmlns:p14="http://schemas.microsoft.com/office/powerpoint/2010/main" val="40371737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219"/>
                                        </p:tgtEl>
                                        <p:attrNameLst>
                                          <p:attrName>style.visibility</p:attrName>
                                        </p:attrNameLst>
                                      </p:cBhvr>
                                      <p:to>
                                        <p:strVal val="visible"/>
                                      </p:to>
                                    </p:set>
                                    <p:animEffect transition="in" filter="slide(fromBottom)">
                                      <p:cBhvr>
                                        <p:cTn id="7" dur="500"/>
                                        <p:tgtEl>
                                          <p:spTgt spid="9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395288" y="765175"/>
            <a:ext cx="8532812" cy="521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2800" b="1" dirty="0">
                <a:latin typeface="Times New Roman" pitchFamily="18" charset="0"/>
                <a:ea typeface="华文楷体" pitchFamily="2" charset="-122"/>
              </a:rPr>
              <a:t>（最邻近算法给出旅行推销员问题的近似解）</a:t>
            </a:r>
          </a:p>
          <a:p>
            <a:pPr eaLnBrk="1" hangingPunct="1">
              <a:spcBef>
                <a:spcPct val="50000"/>
              </a:spcBef>
            </a:pPr>
            <a:r>
              <a:rPr kumimoji="1" lang="zh-CN" altLang="en-US" sz="2800" b="1" dirty="0">
                <a:latin typeface="Times New Roman" pitchFamily="18" charset="0"/>
                <a:ea typeface="华文楷体" pitchFamily="2" charset="-122"/>
              </a:rPr>
              <a:t>步骤如下</a:t>
            </a:r>
            <a:r>
              <a:rPr kumimoji="1" lang="en-US" altLang="zh-CN" sz="2800" b="1" dirty="0">
                <a:latin typeface="Times New Roman" pitchFamily="18" charset="0"/>
                <a:ea typeface="华文楷体" pitchFamily="2" charset="-122"/>
              </a:rPr>
              <a:t>:</a:t>
            </a:r>
          </a:p>
          <a:p>
            <a:pPr eaLnBrk="1" hangingPunct="1">
              <a:spcBef>
                <a:spcPct val="50000"/>
              </a:spcBef>
            </a:pPr>
            <a:r>
              <a:rPr kumimoji="1" lang="zh-CN" altLang="en-US" sz="2800" b="1" dirty="0">
                <a:latin typeface="Times New Roman" pitchFamily="18" charset="0"/>
                <a:ea typeface="华文楷体" pitchFamily="2" charset="-122"/>
              </a:rPr>
              <a:t>（</a:t>
            </a:r>
            <a:r>
              <a:rPr kumimoji="1" lang="en-US" altLang="zh-CN" sz="2800" b="1" dirty="0">
                <a:latin typeface="Times New Roman" pitchFamily="18" charset="0"/>
                <a:ea typeface="华文楷体" pitchFamily="2" charset="-122"/>
              </a:rPr>
              <a:t>1</a:t>
            </a:r>
            <a:r>
              <a:rPr kumimoji="1" lang="zh-CN" altLang="en-US" sz="2800" b="1" dirty="0">
                <a:latin typeface="Times New Roman" pitchFamily="18" charset="0"/>
                <a:ea typeface="华文楷体" pitchFamily="2" charset="-122"/>
              </a:rPr>
              <a:t>）由任意选择的结点开始，找出于该结点邻近的点，形成一条有边的初始路。</a:t>
            </a:r>
          </a:p>
          <a:p>
            <a:pPr eaLnBrk="1" hangingPunct="1">
              <a:spcBef>
                <a:spcPct val="50000"/>
              </a:spcBef>
            </a:pPr>
            <a:r>
              <a:rPr kumimoji="1" lang="zh-CN" altLang="en-US" sz="2800" b="1" dirty="0">
                <a:latin typeface="Times New Roman" pitchFamily="18" charset="0"/>
                <a:ea typeface="华文楷体" pitchFamily="2" charset="-122"/>
              </a:rPr>
              <a:t>（</a:t>
            </a:r>
            <a:r>
              <a:rPr kumimoji="1" lang="en-US" altLang="zh-CN" sz="2800" b="1" dirty="0">
                <a:latin typeface="Times New Roman" pitchFamily="18" charset="0"/>
                <a:ea typeface="华文楷体" pitchFamily="2" charset="-122"/>
              </a:rPr>
              <a:t>2</a:t>
            </a:r>
            <a:r>
              <a:rPr kumimoji="1" lang="zh-CN" altLang="en-US" sz="2800" b="1" dirty="0">
                <a:latin typeface="Times New Roman" pitchFamily="18" charset="0"/>
                <a:ea typeface="华文楷体" pitchFamily="2" charset="-122"/>
              </a:rPr>
              <a:t>）以</a:t>
            </a:r>
            <a:r>
              <a:rPr kumimoji="1" lang="en-US" altLang="zh-CN" sz="2800" b="1" dirty="0">
                <a:latin typeface="Times New Roman" pitchFamily="18" charset="0"/>
                <a:ea typeface="华文楷体" pitchFamily="2" charset="-122"/>
              </a:rPr>
              <a:t>x</a:t>
            </a:r>
            <a:r>
              <a:rPr kumimoji="1" lang="zh-CN" altLang="en-US" sz="2800" b="1" dirty="0">
                <a:latin typeface="Times New Roman" pitchFamily="18" charset="0"/>
                <a:ea typeface="华文楷体" pitchFamily="2" charset="-122"/>
              </a:rPr>
              <a:t>表示最新加到这条路上的结点，从不在路上的所有结点中选一个和</a:t>
            </a:r>
            <a:r>
              <a:rPr kumimoji="1" lang="en-US" altLang="zh-CN" sz="2800" b="1" dirty="0">
                <a:latin typeface="Times New Roman" pitchFamily="18" charset="0"/>
                <a:ea typeface="华文楷体" pitchFamily="2" charset="-122"/>
              </a:rPr>
              <a:t>x</a:t>
            </a:r>
            <a:r>
              <a:rPr kumimoji="1" lang="zh-CN" altLang="en-US" sz="2800" b="1" dirty="0">
                <a:latin typeface="Times New Roman" pitchFamily="18" charset="0"/>
                <a:ea typeface="华文楷体" pitchFamily="2" charset="-122"/>
              </a:rPr>
              <a:t>最靠近的结点，把连接</a:t>
            </a:r>
            <a:r>
              <a:rPr kumimoji="1" lang="en-US" altLang="zh-CN" sz="2800" b="1" dirty="0">
                <a:latin typeface="Times New Roman" pitchFamily="18" charset="0"/>
                <a:ea typeface="华文楷体" pitchFamily="2" charset="-122"/>
              </a:rPr>
              <a:t>x</a:t>
            </a:r>
            <a:r>
              <a:rPr kumimoji="1" lang="zh-CN" altLang="en-US" sz="2800" b="1" dirty="0">
                <a:latin typeface="Times New Roman" pitchFamily="18" charset="0"/>
                <a:ea typeface="华文楷体" pitchFamily="2" charset="-122"/>
              </a:rPr>
              <a:t>与这一结点的边加到这条路上，重复这一步骤直到这条路包含图中所有结点。</a:t>
            </a:r>
          </a:p>
          <a:p>
            <a:pPr eaLnBrk="1" hangingPunct="1">
              <a:spcBef>
                <a:spcPct val="50000"/>
              </a:spcBef>
            </a:pPr>
            <a:r>
              <a:rPr kumimoji="1" lang="en-US" altLang="zh-CN" sz="2800" b="1" dirty="0">
                <a:latin typeface="Times New Roman" pitchFamily="18" charset="0"/>
                <a:ea typeface="华文楷体" pitchFamily="2" charset="-122"/>
              </a:rPr>
              <a:t>(3)</a:t>
            </a:r>
            <a:r>
              <a:rPr kumimoji="1" lang="zh-CN" altLang="en-US" sz="2800" b="1" dirty="0">
                <a:latin typeface="Times New Roman" pitchFamily="18" charset="0"/>
                <a:ea typeface="华文楷体" pitchFamily="2" charset="-122"/>
              </a:rPr>
              <a:t>将连接起点与最后加入的结点之间的边加到这条路上，就得到一条</a:t>
            </a:r>
            <a:r>
              <a:rPr kumimoji="1" lang="en-US" altLang="zh-CN" sz="2800" b="1" dirty="0">
                <a:latin typeface="Times New Roman" pitchFamily="18" charset="0"/>
                <a:ea typeface="华文楷体" pitchFamily="2" charset="-122"/>
              </a:rPr>
              <a:t>H</a:t>
            </a:r>
            <a:r>
              <a:rPr kumimoji="1" lang="en-US" altLang="zh-CN" sz="2800" dirty="0">
                <a:latin typeface="Times New Roman" pitchFamily="18" charset="0"/>
                <a:ea typeface="华文楷体" pitchFamily="2" charset="-122"/>
              </a:rPr>
              <a:t>amilton</a:t>
            </a:r>
            <a:r>
              <a:rPr kumimoji="1" lang="zh-CN" altLang="en-US" sz="2800" b="1" dirty="0">
                <a:latin typeface="Times New Roman" pitchFamily="18" charset="0"/>
                <a:ea typeface="华文楷体" pitchFamily="2" charset="-122"/>
              </a:rPr>
              <a:t>回路。</a:t>
            </a:r>
            <a:r>
              <a:rPr kumimoji="1" lang="en-US" altLang="zh-CN" sz="2800" b="1" dirty="0">
                <a:latin typeface="Times New Roman" pitchFamily="18" charset="0"/>
                <a:ea typeface="华文楷体" pitchFamily="2" charset="-122"/>
              </a:rPr>
              <a:t>(</a:t>
            </a:r>
            <a:r>
              <a:rPr kumimoji="1" lang="zh-CN" altLang="en-US" sz="2800" b="1" dirty="0">
                <a:latin typeface="Times New Roman" pitchFamily="18" charset="0"/>
                <a:ea typeface="华文楷体" pitchFamily="2" charset="-122"/>
              </a:rPr>
              <a:t>即得近似解</a:t>
            </a:r>
            <a:r>
              <a:rPr kumimoji="1" lang="en-US" altLang="zh-CN" sz="2800" b="1" dirty="0">
                <a:latin typeface="Times New Roman" pitchFamily="18" charset="0"/>
                <a:ea typeface="华文楷体" pitchFamily="2" charset="-122"/>
              </a:rPr>
              <a:t>)</a:t>
            </a:r>
          </a:p>
        </p:txBody>
      </p:sp>
    </p:spTree>
    <p:extLst>
      <p:ext uri="{BB962C8B-B14F-4D97-AF65-F5344CB8AC3E}">
        <p14:creationId xmlns:p14="http://schemas.microsoft.com/office/powerpoint/2010/main" val="888573044"/>
      </p:ext>
    </p:extLst>
  </p:cSld>
  <p:clrMapOvr>
    <a:masterClrMapping/>
  </p:clrMapOvr>
  <p:transition>
    <p:zoom dir="in"/>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569913" y="600075"/>
            <a:ext cx="79248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3200" b="1" dirty="0" smtClean="0">
                <a:latin typeface="Times New Roman" pitchFamily="18" charset="0"/>
                <a:ea typeface="华文楷体" pitchFamily="2" charset="-122"/>
              </a:rPr>
              <a:t>例</a:t>
            </a:r>
            <a:r>
              <a:rPr kumimoji="1" lang="en-US" altLang="zh-CN" sz="3200" b="1" dirty="0" smtClean="0">
                <a:latin typeface="Times New Roman" pitchFamily="18" charset="0"/>
                <a:ea typeface="华文楷体" pitchFamily="2" charset="-122"/>
              </a:rPr>
              <a:t>4  </a:t>
            </a:r>
            <a:r>
              <a:rPr kumimoji="1" lang="zh-CN" altLang="en-US" sz="3200" b="1" dirty="0">
                <a:latin typeface="Times New Roman" pitchFamily="18" charset="0"/>
                <a:ea typeface="华文楷体" pitchFamily="2" charset="-122"/>
              </a:rPr>
              <a:t>用“最邻近算法”给出下面加权图中有充分小权的哈密顿</a:t>
            </a:r>
            <a:r>
              <a:rPr kumimoji="1" lang="zh-CN" altLang="en-US" sz="3200" b="1" dirty="0" smtClean="0">
                <a:latin typeface="Times New Roman" pitchFamily="18" charset="0"/>
                <a:ea typeface="华文楷体" pitchFamily="2" charset="-122"/>
              </a:rPr>
              <a:t>路</a:t>
            </a:r>
            <a:r>
              <a:rPr kumimoji="1" lang="en-US" altLang="zh-CN" sz="3200" b="1" dirty="0" smtClean="0">
                <a:latin typeface="Times New Roman" pitchFamily="18" charset="0"/>
                <a:ea typeface="华文楷体" pitchFamily="2" charset="-122"/>
              </a:rPr>
              <a:t>.</a:t>
            </a:r>
            <a:endParaRPr kumimoji="1" lang="en-US" altLang="zh-CN" sz="3200" b="1" dirty="0">
              <a:latin typeface="Times New Roman" pitchFamily="18" charset="0"/>
              <a:ea typeface="华文楷体" pitchFamily="2" charset="-122"/>
            </a:endParaRPr>
          </a:p>
        </p:txBody>
      </p:sp>
      <p:sp>
        <p:nvSpPr>
          <p:cNvPr id="53251" name="Text Box 3"/>
          <p:cNvSpPr txBox="1">
            <a:spLocks noChangeArrowheads="1"/>
          </p:cNvSpPr>
          <p:nvPr/>
        </p:nvSpPr>
        <p:spPr bwMode="auto">
          <a:xfrm>
            <a:off x="3492500" y="18446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endParaRPr kumimoji="1" lang="zh-CN" altLang="zh-CN" sz="2400">
              <a:latin typeface="Times New Roman" pitchFamily="18" charset="0"/>
              <a:ea typeface="华文楷体" pitchFamily="2" charset="-122"/>
            </a:endParaRPr>
          </a:p>
        </p:txBody>
      </p:sp>
      <p:grpSp>
        <p:nvGrpSpPr>
          <p:cNvPr id="53252" name="Group 4"/>
          <p:cNvGrpSpPr>
            <a:grpSpLocks/>
          </p:cNvGrpSpPr>
          <p:nvPr/>
        </p:nvGrpSpPr>
        <p:grpSpPr bwMode="auto">
          <a:xfrm>
            <a:off x="2051050" y="1628775"/>
            <a:ext cx="4770438" cy="4732338"/>
            <a:chOff x="1247" y="890"/>
            <a:chExt cx="2596" cy="2861"/>
          </a:xfrm>
        </p:grpSpPr>
        <p:sp>
          <p:nvSpPr>
            <p:cNvPr id="53253" name="Text Box 5"/>
            <p:cNvSpPr txBox="1">
              <a:spLocks noChangeArrowheads="1"/>
            </p:cNvSpPr>
            <p:nvPr/>
          </p:nvSpPr>
          <p:spPr bwMode="auto">
            <a:xfrm>
              <a:off x="2494" y="3475"/>
              <a:ext cx="434"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a:latin typeface="Times New Roman" pitchFamily="18" charset="0"/>
                  <a:ea typeface="华文楷体" pitchFamily="2" charset="-122"/>
                </a:rPr>
                <a:t>D</a:t>
              </a:r>
            </a:p>
          </p:txBody>
        </p:sp>
        <p:grpSp>
          <p:nvGrpSpPr>
            <p:cNvPr id="53254" name="Group 6"/>
            <p:cNvGrpSpPr>
              <a:grpSpLocks/>
            </p:cNvGrpSpPr>
            <p:nvPr/>
          </p:nvGrpSpPr>
          <p:grpSpPr bwMode="auto">
            <a:xfrm>
              <a:off x="1247" y="890"/>
              <a:ext cx="2596" cy="2645"/>
              <a:chOff x="1309" y="872"/>
              <a:chExt cx="2596" cy="2645"/>
            </a:xfrm>
          </p:grpSpPr>
          <p:grpSp>
            <p:nvGrpSpPr>
              <p:cNvPr id="53255" name="Group 7"/>
              <p:cNvGrpSpPr>
                <a:grpSpLocks/>
              </p:cNvGrpSpPr>
              <p:nvPr/>
            </p:nvGrpSpPr>
            <p:grpSpPr bwMode="auto">
              <a:xfrm>
                <a:off x="1519" y="1117"/>
                <a:ext cx="2142" cy="2400"/>
                <a:chOff x="757" y="1217"/>
                <a:chExt cx="2142" cy="2400"/>
              </a:xfrm>
            </p:grpSpPr>
            <p:grpSp>
              <p:nvGrpSpPr>
                <p:cNvPr id="53276" name="Group 8"/>
                <p:cNvGrpSpPr>
                  <a:grpSpLocks/>
                </p:cNvGrpSpPr>
                <p:nvPr/>
              </p:nvGrpSpPr>
              <p:grpSpPr bwMode="auto">
                <a:xfrm>
                  <a:off x="757" y="1217"/>
                  <a:ext cx="2142" cy="2400"/>
                  <a:chOff x="1746" y="1008"/>
                  <a:chExt cx="2142" cy="2400"/>
                </a:xfrm>
              </p:grpSpPr>
              <p:sp>
                <p:nvSpPr>
                  <p:cNvPr id="53293" name="Oval 9"/>
                  <p:cNvSpPr>
                    <a:spLocks noChangeArrowheads="1"/>
                  </p:cNvSpPr>
                  <p:nvPr/>
                </p:nvSpPr>
                <p:spPr bwMode="auto">
                  <a:xfrm>
                    <a:off x="2736" y="1008"/>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94" name="Oval 10"/>
                  <p:cNvSpPr>
                    <a:spLocks noChangeArrowheads="1"/>
                  </p:cNvSpPr>
                  <p:nvPr/>
                </p:nvSpPr>
                <p:spPr bwMode="auto">
                  <a:xfrm>
                    <a:off x="1746" y="1566"/>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95" name="Oval 11"/>
                  <p:cNvSpPr>
                    <a:spLocks noChangeArrowheads="1"/>
                  </p:cNvSpPr>
                  <p:nvPr/>
                </p:nvSpPr>
                <p:spPr bwMode="auto">
                  <a:xfrm>
                    <a:off x="3792" y="1584"/>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96" name="Oval 12"/>
                  <p:cNvSpPr>
                    <a:spLocks noChangeArrowheads="1"/>
                  </p:cNvSpPr>
                  <p:nvPr/>
                </p:nvSpPr>
                <p:spPr bwMode="auto">
                  <a:xfrm>
                    <a:off x="2832" y="3312"/>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97" name="Oval 13"/>
                  <p:cNvSpPr>
                    <a:spLocks noChangeArrowheads="1"/>
                  </p:cNvSpPr>
                  <p:nvPr/>
                </p:nvSpPr>
                <p:spPr bwMode="auto">
                  <a:xfrm>
                    <a:off x="1776" y="2592"/>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98" name="Oval 14"/>
                  <p:cNvSpPr>
                    <a:spLocks noChangeArrowheads="1"/>
                  </p:cNvSpPr>
                  <p:nvPr/>
                </p:nvSpPr>
                <p:spPr bwMode="auto">
                  <a:xfrm>
                    <a:off x="3792" y="2688"/>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3277" name="Group 15"/>
                <p:cNvGrpSpPr>
                  <a:grpSpLocks/>
                </p:cNvGrpSpPr>
                <p:nvPr/>
              </p:nvGrpSpPr>
              <p:grpSpPr bwMode="auto">
                <a:xfrm>
                  <a:off x="793" y="1298"/>
                  <a:ext cx="2068" cy="2304"/>
                  <a:chOff x="1776" y="1056"/>
                  <a:chExt cx="2068" cy="2304"/>
                </a:xfrm>
              </p:grpSpPr>
              <p:sp>
                <p:nvSpPr>
                  <p:cNvPr id="53278" name="Line 16"/>
                  <p:cNvSpPr>
                    <a:spLocks noChangeShapeType="1"/>
                  </p:cNvSpPr>
                  <p:nvPr/>
                </p:nvSpPr>
                <p:spPr bwMode="auto">
                  <a:xfrm flipH="1">
                    <a:off x="1824" y="1066"/>
                    <a:ext cx="960"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79" name="Line 17"/>
                  <p:cNvSpPr>
                    <a:spLocks noChangeShapeType="1"/>
                  </p:cNvSpPr>
                  <p:nvPr/>
                </p:nvSpPr>
                <p:spPr bwMode="auto">
                  <a:xfrm>
                    <a:off x="2832" y="1056"/>
                    <a:ext cx="960"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80" name="Line 18"/>
                  <p:cNvSpPr>
                    <a:spLocks noChangeShapeType="1"/>
                  </p:cNvSpPr>
                  <p:nvPr/>
                </p:nvSpPr>
                <p:spPr bwMode="auto">
                  <a:xfrm>
                    <a:off x="1782" y="1616"/>
                    <a:ext cx="0" cy="10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81" name="Line 19"/>
                  <p:cNvSpPr>
                    <a:spLocks noChangeShapeType="1"/>
                  </p:cNvSpPr>
                  <p:nvPr/>
                </p:nvSpPr>
                <p:spPr bwMode="auto">
                  <a:xfrm>
                    <a:off x="3840" y="1632"/>
                    <a:ext cx="0" cy="110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82" name="Line 20"/>
                  <p:cNvSpPr>
                    <a:spLocks noChangeShapeType="1"/>
                  </p:cNvSpPr>
                  <p:nvPr/>
                </p:nvSpPr>
                <p:spPr bwMode="auto">
                  <a:xfrm>
                    <a:off x="1776" y="2640"/>
                    <a:ext cx="1056"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83" name="Line 21"/>
                  <p:cNvSpPr>
                    <a:spLocks noChangeShapeType="1"/>
                  </p:cNvSpPr>
                  <p:nvPr/>
                </p:nvSpPr>
                <p:spPr bwMode="auto">
                  <a:xfrm flipH="1">
                    <a:off x="2928" y="2736"/>
                    <a:ext cx="912"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84" name="Line 22"/>
                  <p:cNvSpPr>
                    <a:spLocks noChangeShapeType="1"/>
                  </p:cNvSpPr>
                  <p:nvPr/>
                </p:nvSpPr>
                <p:spPr bwMode="auto">
                  <a:xfrm flipH="1">
                    <a:off x="1824" y="1066"/>
                    <a:ext cx="960" cy="15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85" name="Line 23"/>
                  <p:cNvSpPr>
                    <a:spLocks noChangeShapeType="1"/>
                  </p:cNvSpPr>
                  <p:nvPr/>
                </p:nvSpPr>
                <p:spPr bwMode="auto">
                  <a:xfrm>
                    <a:off x="2784" y="1066"/>
                    <a:ext cx="1056" cy="16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86" name="Line 24"/>
                  <p:cNvSpPr>
                    <a:spLocks noChangeShapeType="1"/>
                  </p:cNvSpPr>
                  <p:nvPr/>
                </p:nvSpPr>
                <p:spPr bwMode="auto">
                  <a:xfrm>
                    <a:off x="1824" y="2650"/>
                    <a:ext cx="201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87" name="Line 25"/>
                  <p:cNvSpPr>
                    <a:spLocks noChangeShapeType="1"/>
                  </p:cNvSpPr>
                  <p:nvPr/>
                </p:nvSpPr>
                <p:spPr bwMode="auto">
                  <a:xfrm>
                    <a:off x="1824" y="1632"/>
                    <a:ext cx="19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88" name="Line 26"/>
                  <p:cNvSpPr>
                    <a:spLocks noChangeShapeType="1"/>
                  </p:cNvSpPr>
                  <p:nvPr/>
                </p:nvSpPr>
                <p:spPr bwMode="auto">
                  <a:xfrm>
                    <a:off x="1824" y="1632"/>
                    <a:ext cx="1056" cy="16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89" name="Line 27"/>
                  <p:cNvSpPr>
                    <a:spLocks noChangeShapeType="1"/>
                  </p:cNvSpPr>
                  <p:nvPr/>
                </p:nvSpPr>
                <p:spPr bwMode="auto">
                  <a:xfrm flipH="1">
                    <a:off x="2880" y="1632"/>
                    <a:ext cx="960" cy="17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90" name="Line 28"/>
                  <p:cNvSpPr>
                    <a:spLocks noChangeShapeType="1"/>
                  </p:cNvSpPr>
                  <p:nvPr/>
                </p:nvSpPr>
                <p:spPr bwMode="auto">
                  <a:xfrm>
                    <a:off x="2784" y="1066"/>
                    <a:ext cx="96" cy="22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91" name="Line 29"/>
                  <p:cNvSpPr>
                    <a:spLocks noChangeShapeType="1"/>
                  </p:cNvSpPr>
                  <p:nvPr/>
                </p:nvSpPr>
                <p:spPr bwMode="auto">
                  <a:xfrm>
                    <a:off x="1828" y="1644"/>
                    <a:ext cx="2016" cy="110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92" name="Line 30"/>
                  <p:cNvSpPr>
                    <a:spLocks noChangeShapeType="1"/>
                  </p:cNvSpPr>
                  <p:nvPr/>
                </p:nvSpPr>
                <p:spPr bwMode="auto">
                  <a:xfrm flipH="1">
                    <a:off x="1824" y="1642"/>
                    <a:ext cx="2016" cy="10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53256" name="Group 31"/>
              <p:cNvGrpSpPr>
                <a:grpSpLocks/>
              </p:cNvGrpSpPr>
              <p:nvPr/>
            </p:nvGrpSpPr>
            <p:grpSpPr bwMode="auto">
              <a:xfrm>
                <a:off x="1309" y="872"/>
                <a:ext cx="2596" cy="2587"/>
                <a:chOff x="1309" y="872"/>
                <a:chExt cx="2596" cy="2587"/>
              </a:xfrm>
            </p:grpSpPr>
            <p:sp>
              <p:nvSpPr>
                <p:cNvPr id="53257" name="Text Box 32"/>
                <p:cNvSpPr txBox="1">
                  <a:spLocks noChangeArrowheads="1"/>
                </p:cNvSpPr>
                <p:nvPr/>
              </p:nvSpPr>
              <p:spPr bwMode="auto">
                <a:xfrm>
                  <a:off x="1737" y="2475"/>
                  <a:ext cx="385"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a:latin typeface="Times New Roman" pitchFamily="18" charset="0"/>
                      <a:ea typeface="华文楷体" pitchFamily="2" charset="-122"/>
                    </a:rPr>
                    <a:t>12</a:t>
                  </a:r>
                </a:p>
              </p:txBody>
            </p:sp>
            <p:sp>
              <p:nvSpPr>
                <p:cNvPr id="53258" name="Text Box 33"/>
                <p:cNvSpPr txBox="1">
                  <a:spLocks noChangeArrowheads="1"/>
                </p:cNvSpPr>
                <p:nvPr/>
              </p:nvSpPr>
              <p:spPr bwMode="auto">
                <a:xfrm>
                  <a:off x="1883" y="2669"/>
                  <a:ext cx="385"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a:latin typeface="Times New Roman" pitchFamily="18" charset="0"/>
                      <a:ea typeface="华文楷体" pitchFamily="2" charset="-122"/>
                    </a:rPr>
                    <a:t>18</a:t>
                  </a:r>
                </a:p>
              </p:txBody>
            </p:sp>
            <p:sp>
              <p:nvSpPr>
                <p:cNvPr id="53259" name="Text Box 34"/>
                <p:cNvSpPr txBox="1">
                  <a:spLocks noChangeArrowheads="1"/>
                </p:cNvSpPr>
                <p:nvPr/>
              </p:nvSpPr>
              <p:spPr bwMode="auto">
                <a:xfrm>
                  <a:off x="2476" y="872"/>
                  <a:ext cx="235"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a:latin typeface="Times New Roman" pitchFamily="18" charset="0"/>
                      <a:ea typeface="华文楷体" pitchFamily="2" charset="-122"/>
                    </a:rPr>
                    <a:t>A</a:t>
                  </a:r>
                </a:p>
              </p:txBody>
            </p:sp>
            <p:sp>
              <p:nvSpPr>
                <p:cNvPr id="53260" name="Text Box 35"/>
                <p:cNvSpPr txBox="1">
                  <a:spLocks noChangeArrowheads="1"/>
                </p:cNvSpPr>
                <p:nvPr/>
              </p:nvSpPr>
              <p:spPr bwMode="auto">
                <a:xfrm>
                  <a:off x="1321" y="1579"/>
                  <a:ext cx="289"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a:latin typeface="Times New Roman" pitchFamily="18" charset="0"/>
                      <a:ea typeface="华文楷体" pitchFamily="2" charset="-122"/>
                    </a:rPr>
                    <a:t>F</a:t>
                  </a:r>
                </a:p>
              </p:txBody>
            </p:sp>
            <p:sp>
              <p:nvSpPr>
                <p:cNvPr id="53261" name="Text Box 36"/>
                <p:cNvSpPr txBox="1">
                  <a:spLocks noChangeArrowheads="1"/>
                </p:cNvSpPr>
                <p:nvPr/>
              </p:nvSpPr>
              <p:spPr bwMode="auto">
                <a:xfrm>
                  <a:off x="3605" y="1486"/>
                  <a:ext cx="241"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a:latin typeface="Times New Roman" pitchFamily="18" charset="0"/>
                      <a:ea typeface="华文楷体" pitchFamily="2" charset="-122"/>
                    </a:rPr>
                    <a:t>B</a:t>
                  </a:r>
                </a:p>
              </p:txBody>
            </p:sp>
            <p:sp>
              <p:nvSpPr>
                <p:cNvPr id="53262" name="Text Box 37"/>
                <p:cNvSpPr txBox="1">
                  <a:spLocks noChangeArrowheads="1"/>
                </p:cNvSpPr>
                <p:nvPr/>
              </p:nvSpPr>
              <p:spPr bwMode="auto">
                <a:xfrm>
                  <a:off x="1338" y="2659"/>
                  <a:ext cx="337"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a:latin typeface="Times New Roman" pitchFamily="18" charset="0"/>
                      <a:ea typeface="华文楷体" pitchFamily="2" charset="-122"/>
                    </a:rPr>
                    <a:t>E</a:t>
                  </a:r>
                </a:p>
              </p:txBody>
            </p:sp>
            <p:sp>
              <p:nvSpPr>
                <p:cNvPr id="53263" name="Text Box 38"/>
                <p:cNvSpPr txBox="1">
                  <a:spLocks noChangeArrowheads="1"/>
                </p:cNvSpPr>
                <p:nvPr/>
              </p:nvSpPr>
              <p:spPr bwMode="auto">
                <a:xfrm>
                  <a:off x="3568" y="2769"/>
                  <a:ext cx="337"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a:latin typeface="Times New Roman" pitchFamily="18" charset="0"/>
                      <a:ea typeface="华文楷体" pitchFamily="2" charset="-122"/>
                    </a:rPr>
                    <a:t>C</a:t>
                  </a:r>
                </a:p>
              </p:txBody>
            </p:sp>
            <p:sp>
              <p:nvSpPr>
                <p:cNvPr id="53264" name="Text Box 39"/>
                <p:cNvSpPr txBox="1">
                  <a:spLocks noChangeArrowheads="1"/>
                </p:cNvSpPr>
                <p:nvPr/>
              </p:nvSpPr>
              <p:spPr bwMode="auto">
                <a:xfrm>
                  <a:off x="1887" y="1197"/>
                  <a:ext cx="386"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a:latin typeface="Times New Roman" pitchFamily="18" charset="0"/>
                      <a:ea typeface="华文楷体" pitchFamily="2" charset="-122"/>
                    </a:rPr>
                    <a:t>16</a:t>
                  </a:r>
                </a:p>
              </p:txBody>
            </p:sp>
            <p:sp>
              <p:nvSpPr>
                <p:cNvPr id="53265" name="Text Box 40"/>
                <p:cNvSpPr txBox="1">
                  <a:spLocks noChangeArrowheads="1"/>
                </p:cNvSpPr>
                <p:nvPr/>
              </p:nvSpPr>
              <p:spPr bwMode="auto">
                <a:xfrm>
                  <a:off x="2947" y="1197"/>
                  <a:ext cx="385"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a:latin typeface="Times New Roman" pitchFamily="18" charset="0"/>
                      <a:ea typeface="华文楷体" pitchFamily="2" charset="-122"/>
                    </a:rPr>
                    <a:t>6</a:t>
                  </a:r>
                </a:p>
              </p:txBody>
            </p:sp>
            <p:sp>
              <p:nvSpPr>
                <p:cNvPr id="53266" name="Text Box 41"/>
                <p:cNvSpPr txBox="1">
                  <a:spLocks noChangeArrowheads="1"/>
                </p:cNvSpPr>
                <p:nvPr/>
              </p:nvSpPr>
              <p:spPr bwMode="auto">
                <a:xfrm>
                  <a:off x="2181" y="1439"/>
                  <a:ext cx="907"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a:latin typeface="Times New Roman" pitchFamily="18" charset="0"/>
                      <a:ea typeface="华文楷体" pitchFamily="2" charset="-122"/>
                    </a:rPr>
                    <a:t>9         7</a:t>
                  </a:r>
                </a:p>
              </p:txBody>
            </p:sp>
            <p:sp>
              <p:nvSpPr>
                <p:cNvPr id="53267" name="Text Box 42"/>
                <p:cNvSpPr txBox="1">
                  <a:spLocks noChangeArrowheads="1"/>
                </p:cNvSpPr>
                <p:nvPr/>
              </p:nvSpPr>
              <p:spPr bwMode="auto">
                <a:xfrm>
                  <a:off x="3043" y="1643"/>
                  <a:ext cx="434"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a:latin typeface="Times New Roman" pitchFamily="18" charset="0"/>
                      <a:ea typeface="华文楷体" pitchFamily="2" charset="-122"/>
                    </a:rPr>
                    <a:t>15</a:t>
                  </a:r>
                </a:p>
              </p:txBody>
            </p:sp>
            <p:sp>
              <p:nvSpPr>
                <p:cNvPr id="53268" name="Text Box 43"/>
                <p:cNvSpPr txBox="1">
                  <a:spLocks noChangeArrowheads="1"/>
                </p:cNvSpPr>
                <p:nvPr/>
              </p:nvSpPr>
              <p:spPr bwMode="auto">
                <a:xfrm>
                  <a:off x="1309" y="2166"/>
                  <a:ext cx="386"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a:latin typeface="Times New Roman" pitchFamily="18" charset="0"/>
                      <a:ea typeface="华文楷体" pitchFamily="2" charset="-122"/>
                    </a:rPr>
                    <a:t>13</a:t>
                  </a:r>
                </a:p>
              </p:txBody>
            </p:sp>
            <p:sp>
              <p:nvSpPr>
                <p:cNvPr id="53269" name="Text Box 44"/>
                <p:cNvSpPr txBox="1">
                  <a:spLocks noChangeArrowheads="1"/>
                </p:cNvSpPr>
                <p:nvPr/>
              </p:nvSpPr>
              <p:spPr bwMode="auto">
                <a:xfrm>
                  <a:off x="1612" y="1920"/>
                  <a:ext cx="385"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a:latin typeface="Times New Roman" pitchFamily="18" charset="0"/>
                      <a:ea typeface="华文楷体" pitchFamily="2" charset="-122"/>
                    </a:rPr>
                    <a:t>18</a:t>
                  </a:r>
                </a:p>
              </p:txBody>
            </p:sp>
            <p:sp>
              <p:nvSpPr>
                <p:cNvPr id="53270" name="Text Box 45"/>
                <p:cNvSpPr txBox="1">
                  <a:spLocks noChangeArrowheads="1"/>
                </p:cNvSpPr>
                <p:nvPr/>
              </p:nvSpPr>
              <p:spPr bwMode="auto">
                <a:xfrm>
                  <a:off x="3568" y="2174"/>
                  <a:ext cx="337"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a:latin typeface="Times New Roman" pitchFamily="18" charset="0"/>
                      <a:ea typeface="华文楷体" pitchFamily="2" charset="-122"/>
                    </a:rPr>
                    <a:t>3</a:t>
                  </a:r>
                </a:p>
              </p:txBody>
            </p:sp>
            <p:sp>
              <p:nvSpPr>
                <p:cNvPr id="53271" name="Text Box 46"/>
                <p:cNvSpPr txBox="1">
                  <a:spLocks noChangeArrowheads="1"/>
                </p:cNvSpPr>
                <p:nvPr/>
              </p:nvSpPr>
              <p:spPr bwMode="auto">
                <a:xfrm>
                  <a:off x="2800" y="2363"/>
                  <a:ext cx="289"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a:latin typeface="Times New Roman" pitchFamily="18" charset="0"/>
                      <a:ea typeface="华文楷体" pitchFamily="2" charset="-122"/>
                    </a:rPr>
                    <a:t>5</a:t>
                  </a:r>
                </a:p>
              </p:txBody>
            </p:sp>
            <p:sp>
              <p:nvSpPr>
                <p:cNvPr id="53272" name="Text Box 47"/>
                <p:cNvSpPr txBox="1">
                  <a:spLocks noChangeArrowheads="1"/>
                </p:cNvSpPr>
                <p:nvPr/>
              </p:nvSpPr>
              <p:spPr bwMode="auto">
                <a:xfrm>
                  <a:off x="1984" y="3086"/>
                  <a:ext cx="433"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a:latin typeface="Times New Roman" pitchFamily="18" charset="0"/>
                      <a:ea typeface="华文楷体" pitchFamily="2" charset="-122"/>
                    </a:rPr>
                    <a:t>13</a:t>
                  </a:r>
                </a:p>
              </p:txBody>
            </p:sp>
            <p:sp>
              <p:nvSpPr>
                <p:cNvPr id="53273" name="Text Box 48"/>
                <p:cNvSpPr txBox="1">
                  <a:spLocks noChangeArrowheads="1"/>
                </p:cNvSpPr>
                <p:nvPr/>
              </p:nvSpPr>
              <p:spPr bwMode="auto">
                <a:xfrm>
                  <a:off x="2531" y="2854"/>
                  <a:ext cx="241"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a:latin typeface="Times New Roman" pitchFamily="18" charset="0"/>
                      <a:ea typeface="华文楷体" pitchFamily="2" charset="-122"/>
                    </a:rPr>
                    <a:t>2</a:t>
                  </a:r>
                </a:p>
              </p:txBody>
            </p:sp>
            <p:sp>
              <p:nvSpPr>
                <p:cNvPr id="53274" name="Text Box 49"/>
                <p:cNvSpPr txBox="1">
                  <a:spLocks noChangeArrowheads="1"/>
                </p:cNvSpPr>
                <p:nvPr/>
              </p:nvSpPr>
              <p:spPr bwMode="auto">
                <a:xfrm>
                  <a:off x="2796" y="2896"/>
                  <a:ext cx="434"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a:latin typeface="Times New Roman" pitchFamily="18" charset="0"/>
                      <a:ea typeface="华文楷体" pitchFamily="2" charset="-122"/>
                    </a:rPr>
                    <a:t>11</a:t>
                  </a:r>
                </a:p>
              </p:txBody>
            </p:sp>
            <p:sp>
              <p:nvSpPr>
                <p:cNvPr id="53275" name="Text Box 50"/>
                <p:cNvSpPr txBox="1">
                  <a:spLocks noChangeArrowheads="1"/>
                </p:cNvSpPr>
                <p:nvPr/>
              </p:nvSpPr>
              <p:spPr bwMode="auto">
                <a:xfrm>
                  <a:off x="3284" y="3183"/>
                  <a:ext cx="433"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a:latin typeface="Times New Roman" pitchFamily="18" charset="0"/>
                      <a:ea typeface="华文楷体" pitchFamily="2" charset="-122"/>
                    </a:rPr>
                    <a:t>9</a:t>
                  </a:r>
                </a:p>
              </p:txBody>
            </p:sp>
          </p:grpSp>
        </p:grpSp>
      </p:grpSp>
    </p:spTree>
    <p:extLst>
      <p:ext uri="{BB962C8B-B14F-4D97-AF65-F5344CB8AC3E}">
        <p14:creationId xmlns:p14="http://schemas.microsoft.com/office/powerpoint/2010/main" val="2360942594"/>
      </p:ext>
    </p:extLst>
  </p:cSld>
  <p:clrMapOvr>
    <a:masterClrMapping/>
  </p:clrMapOvr>
  <p:transition>
    <p:zoom dir="in"/>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6" name="Object 2"/>
          <p:cNvGraphicFramePr>
            <a:graphicFrameLocks noChangeAspect="1"/>
          </p:cNvGraphicFramePr>
          <p:nvPr>
            <p:extLst>
              <p:ext uri="{D42A27DB-BD31-4B8C-83A1-F6EECF244321}">
                <p14:modId xmlns:p14="http://schemas.microsoft.com/office/powerpoint/2010/main" val="93841631"/>
              </p:ext>
            </p:extLst>
          </p:nvPr>
        </p:nvGraphicFramePr>
        <p:xfrm>
          <a:off x="-32289" y="1196752"/>
          <a:ext cx="9132779" cy="4752305"/>
        </p:xfrm>
        <a:graphic>
          <a:graphicData uri="http://schemas.openxmlformats.org/presentationml/2006/ole">
            <mc:AlternateContent xmlns:mc="http://schemas.openxmlformats.org/markup-compatibility/2006">
              <mc:Choice xmlns:v="urn:schemas-microsoft-com:vml" Requires="v">
                <p:oleObj spid="_x0000_s4300" name="Document" r:id="rId4" imgW="4684836" imgH="2434801" progId="Word.Document.8">
                  <p:embed/>
                </p:oleObj>
              </mc:Choice>
              <mc:Fallback>
                <p:oleObj name="Document" r:id="rId4" imgW="4684836" imgH="2434801" progId="Word.Document.8">
                  <p:embed/>
                  <p:pic>
                    <p:nvPicPr>
                      <p:cNvPr id="0" name=""/>
                      <p:cNvPicPr>
                        <a:picLocks noChangeAspect="1" noChangeArrowheads="1"/>
                      </p:cNvPicPr>
                      <p:nvPr/>
                    </p:nvPicPr>
                    <p:blipFill>
                      <a:blip r:embed="rId5"/>
                      <a:srcRect/>
                      <a:stretch>
                        <a:fillRect/>
                      </a:stretch>
                    </p:blipFill>
                    <p:spPr bwMode="auto">
                      <a:xfrm>
                        <a:off x="-32289" y="1196752"/>
                        <a:ext cx="9132779" cy="4752305"/>
                      </a:xfrm>
                      <a:prstGeom prst="rect">
                        <a:avLst/>
                      </a:prstGeom>
                      <a:noFill/>
                      <a:ln>
                        <a:noFill/>
                      </a:ln>
                      <a:effectLst/>
                      <a:extLst/>
                    </p:spPr>
                  </p:pic>
                </p:oleObj>
              </mc:Fallback>
            </mc:AlternateContent>
          </a:graphicData>
        </a:graphic>
      </p:graphicFrame>
      <p:graphicFrame>
        <p:nvGraphicFramePr>
          <p:cNvPr id="11267" name="Object 3"/>
          <p:cNvGraphicFramePr>
            <a:graphicFrameLocks noChangeAspect="1"/>
          </p:cNvGraphicFramePr>
          <p:nvPr/>
        </p:nvGraphicFramePr>
        <p:xfrm>
          <a:off x="6300788" y="0"/>
          <a:ext cx="2843212" cy="1776413"/>
        </p:xfrm>
        <a:graphic>
          <a:graphicData uri="http://schemas.openxmlformats.org/presentationml/2006/ole">
            <mc:AlternateContent xmlns:mc="http://schemas.openxmlformats.org/markup-compatibility/2006">
              <mc:Choice xmlns:v="urn:schemas-microsoft-com:vml" Requires="v">
                <p:oleObj spid="_x0000_s4301" name="位图图像" r:id="rId6" imgW="8228571" imgH="7190476" progId="Paint.Picture">
                  <p:embed/>
                </p:oleObj>
              </mc:Choice>
              <mc:Fallback>
                <p:oleObj name="位图图像" r:id="rId6" imgW="8228571" imgH="7190476" progId="Paint.Picture">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00788" y="0"/>
                        <a:ext cx="2843212" cy="177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页脚占位符 1"/>
          <p:cNvSpPr>
            <a:spLocks noGrp="1"/>
          </p:cNvSpPr>
          <p:nvPr>
            <p:ph type="ftr" sz="quarter" idx="11"/>
          </p:nvPr>
        </p:nvSpPr>
        <p:spPr/>
        <p:txBody>
          <a:bodyPr/>
          <a:lstStyle/>
          <a:p>
            <a:r>
              <a:rPr lang="zh-CN" altLang="en-US" smtClean="0"/>
              <a:t>重庆邮电大学                      理学院           </a:t>
            </a:r>
            <a:endParaRPr lang="zh-CN" altLang="en-US"/>
          </a:p>
        </p:txBody>
      </p:sp>
      <p:sp>
        <p:nvSpPr>
          <p:cNvPr id="3" name="灯片编号占位符 2"/>
          <p:cNvSpPr>
            <a:spLocks noGrp="1"/>
          </p:cNvSpPr>
          <p:nvPr>
            <p:ph type="sldNum" sz="quarter" idx="12"/>
          </p:nvPr>
        </p:nvSpPr>
        <p:spPr/>
        <p:txBody>
          <a:bodyPr/>
          <a:lstStyle/>
          <a:p>
            <a:fld id="{0C913308-F349-4B6D-A68A-DD1791B4A57B}" type="slidenum">
              <a:rPr lang="zh-CN" altLang="en-US" smtClean="0"/>
              <a:t>6</a:t>
            </a:fld>
            <a:endParaRPr lang="zh-CN" altLang="en-US"/>
          </a:p>
        </p:txBody>
      </p:sp>
      <p:sp>
        <p:nvSpPr>
          <p:cNvPr id="4" name="日期占位符 3"/>
          <p:cNvSpPr>
            <a:spLocks noGrp="1"/>
          </p:cNvSpPr>
          <p:nvPr>
            <p:ph type="dt" sz="half" idx="10"/>
          </p:nvPr>
        </p:nvSpPr>
        <p:spPr/>
        <p:txBody>
          <a:bodyPr/>
          <a:lstStyle/>
          <a:p>
            <a:fld id="{D0C5B2FA-D0CA-46B3-A26A-D01124748FF9}" type="datetime3">
              <a:rPr lang="zh-CN" altLang="en-US" smtClean="0"/>
              <a:t>2016年7月13日星期三</a:t>
            </a:fld>
            <a:endParaRPr lang="zh-CN" altLang="en-US"/>
          </a:p>
        </p:txBody>
      </p:sp>
    </p:spTree>
    <p:extLst>
      <p:ext uri="{BB962C8B-B14F-4D97-AF65-F5344CB8AC3E}">
        <p14:creationId xmlns:p14="http://schemas.microsoft.com/office/powerpoint/2010/main" val="421378056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611188" y="981075"/>
            <a:ext cx="7993062"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2800" dirty="0">
                <a:latin typeface="Times New Roman" pitchFamily="18" charset="0"/>
                <a:ea typeface="华文楷体" pitchFamily="2" charset="-122"/>
              </a:rPr>
              <a:t>说明</a:t>
            </a:r>
            <a:r>
              <a:rPr kumimoji="1" lang="en-US" altLang="zh-CN" sz="2800" dirty="0">
                <a:latin typeface="Times New Roman" pitchFamily="18" charset="0"/>
                <a:ea typeface="华文楷体" pitchFamily="2" charset="-122"/>
              </a:rPr>
              <a:t>:  “</a:t>
            </a:r>
            <a:r>
              <a:rPr kumimoji="1" lang="zh-CN" altLang="en-US" sz="2800" dirty="0">
                <a:latin typeface="Times New Roman" pitchFamily="18" charset="0"/>
                <a:ea typeface="华文楷体" pitchFamily="2" charset="-122"/>
              </a:rPr>
              <a:t>最邻近插入方法”是“最邻近法”的一种改进方法</a:t>
            </a:r>
            <a:r>
              <a:rPr kumimoji="1" lang="en-US" altLang="zh-CN" sz="2800" dirty="0">
                <a:latin typeface="Times New Roman" pitchFamily="18" charset="0"/>
                <a:ea typeface="华文楷体" pitchFamily="2" charset="-122"/>
              </a:rPr>
              <a:t>.</a:t>
            </a:r>
            <a:r>
              <a:rPr kumimoji="1" lang="zh-CN" altLang="en-US" sz="2800" dirty="0">
                <a:latin typeface="Times New Roman" pitchFamily="18" charset="0"/>
                <a:ea typeface="华文楷体" pitchFamily="2" charset="-122"/>
              </a:rPr>
              <a:t>该方法是在每次迭代中都构成一个闭的旅行路线</a:t>
            </a:r>
            <a:r>
              <a:rPr kumimoji="1" lang="en-US" altLang="zh-CN" sz="2800" dirty="0">
                <a:latin typeface="Times New Roman" pitchFamily="18" charset="0"/>
                <a:ea typeface="华文楷体" pitchFamily="2" charset="-122"/>
              </a:rPr>
              <a:t>.</a:t>
            </a:r>
            <a:r>
              <a:rPr kumimoji="1" lang="zh-CN" altLang="en-US" sz="2800" dirty="0">
                <a:latin typeface="Times New Roman" pitchFamily="18" charset="0"/>
                <a:ea typeface="华文楷体" pitchFamily="2" charset="-122"/>
              </a:rPr>
              <a:t>求解时</a:t>
            </a:r>
            <a:r>
              <a:rPr kumimoji="1" lang="en-US" altLang="zh-CN" sz="2800" dirty="0">
                <a:latin typeface="Times New Roman" pitchFamily="18" charset="0"/>
                <a:ea typeface="华文楷体" pitchFamily="2" charset="-122"/>
              </a:rPr>
              <a:t>,</a:t>
            </a:r>
            <a:r>
              <a:rPr kumimoji="1" lang="zh-CN" altLang="en-US" sz="2800" dirty="0">
                <a:latin typeface="Times New Roman" pitchFamily="18" charset="0"/>
                <a:ea typeface="华文楷体" pitchFamily="2" charset="-122"/>
              </a:rPr>
              <a:t>在已经建立旅程以外的顶点中</a:t>
            </a:r>
            <a:r>
              <a:rPr kumimoji="1" lang="en-US" altLang="zh-CN" sz="2800" dirty="0">
                <a:latin typeface="Times New Roman" pitchFamily="18" charset="0"/>
                <a:ea typeface="华文楷体" pitchFamily="2" charset="-122"/>
              </a:rPr>
              <a:t>,</a:t>
            </a:r>
            <a:r>
              <a:rPr kumimoji="1" lang="zh-CN" altLang="en-US" sz="2800" dirty="0">
                <a:latin typeface="Times New Roman" pitchFamily="18" charset="0"/>
                <a:ea typeface="华文楷体" pitchFamily="2" charset="-122"/>
              </a:rPr>
              <a:t>寻找最临近于旅程中某个顶点的顶点</a:t>
            </a:r>
            <a:r>
              <a:rPr kumimoji="1" lang="en-US" altLang="zh-CN" sz="2800" dirty="0">
                <a:latin typeface="Times New Roman" pitchFamily="18" charset="0"/>
                <a:ea typeface="华文楷体" pitchFamily="2" charset="-122"/>
              </a:rPr>
              <a:t>,</a:t>
            </a:r>
            <a:r>
              <a:rPr kumimoji="1" lang="zh-CN" altLang="en-US" sz="2800" dirty="0">
                <a:latin typeface="Times New Roman" pitchFamily="18" charset="0"/>
                <a:ea typeface="华文楷体" pitchFamily="2" charset="-122"/>
              </a:rPr>
              <a:t>然后将其插入该旅程中</a:t>
            </a:r>
            <a:r>
              <a:rPr kumimoji="1" lang="en-US" altLang="zh-CN" sz="2800" dirty="0">
                <a:latin typeface="Times New Roman" pitchFamily="18" charset="0"/>
                <a:ea typeface="华文楷体" pitchFamily="2" charset="-122"/>
              </a:rPr>
              <a:t>,</a:t>
            </a:r>
            <a:r>
              <a:rPr kumimoji="1" lang="zh-CN" altLang="en-US" sz="2800" dirty="0">
                <a:latin typeface="Times New Roman" pitchFamily="18" charset="0"/>
                <a:ea typeface="华文楷体" pitchFamily="2" charset="-122"/>
              </a:rPr>
              <a:t>并使增加的距离尽可能小</a:t>
            </a:r>
            <a:r>
              <a:rPr kumimoji="1" lang="en-US" altLang="zh-CN" sz="2800" dirty="0">
                <a:latin typeface="Times New Roman" pitchFamily="18" charset="0"/>
                <a:ea typeface="华文楷体" pitchFamily="2" charset="-122"/>
              </a:rPr>
              <a:t>,</a:t>
            </a:r>
            <a:r>
              <a:rPr kumimoji="1" lang="zh-CN" altLang="en-US" sz="2800" dirty="0">
                <a:latin typeface="Times New Roman" pitchFamily="18" charset="0"/>
                <a:ea typeface="华文楷体" pitchFamily="2" charset="-122"/>
              </a:rPr>
              <a:t>当全部顶点收入这个旅程后</a:t>
            </a:r>
            <a:r>
              <a:rPr kumimoji="1" lang="en-US" altLang="zh-CN" sz="2800" dirty="0">
                <a:latin typeface="Times New Roman" pitchFamily="18" charset="0"/>
                <a:ea typeface="华文楷体" pitchFamily="2" charset="-122"/>
              </a:rPr>
              <a:t>,</a:t>
            </a:r>
            <a:r>
              <a:rPr kumimoji="1" lang="zh-CN" altLang="en-US" sz="2800" dirty="0">
                <a:latin typeface="Times New Roman" pitchFamily="18" charset="0"/>
                <a:ea typeface="华文楷体" pitchFamily="2" charset="-122"/>
              </a:rPr>
              <a:t>就找到了所求的最短哈密顿回路的近似解</a:t>
            </a:r>
            <a:r>
              <a:rPr kumimoji="1" lang="en-US" altLang="zh-CN" sz="2800" dirty="0">
                <a:latin typeface="Times New Roman" pitchFamily="18" charset="0"/>
                <a:ea typeface="华文楷体" pitchFamily="2" charset="-122"/>
              </a:rPr>
              <a:t>.</a:t>
            </a:r>
          </a:p>
          <a:p>
            <a:pPr eaLnBrk="1" hangingPunct="1">
              <a:spcBef>
                <a:spcPct val="50000"/>
              </a:spcBef>
            </a:pPr>
            <a:r>
              <a:rPr kumimoji="1" lang="zh-CN" altLang="en-US" sz="2800" dirty="0" smtClean="0">
                <a:latin typeface="Times New Roman" pitchFamily="18" charset="0"/>
                <a:ea typeface="华文楷体" pitchFamily="2" charset="-122"/>
              </a:rPr>
              <a:t>例</a:t>
            </a:r>
            <a:r>
              <a:rPr kumimoji="1" lang="en-US" altLang="zh-CN" sz="2800" dirty="0" smtClean="0">
                <a:latin typeface="Times New Roman" pitchFamily="18" charset="0"/>
                <a:ea typeface="华文楷体" pitchFamily="2" charset="-122"/>
              </a:rPr>
              <a:t>5   </a:t>
            </a:r>
            <a:r>
              <a:rPr kumimoji="1" lang="zh-CN" altLang="en-US" sz="2800" dirty="0">
                <a:latin typeface="Times New Roman" pitchFamily="18" charset="0"/>
                <a:ea typeface="华文楷体" pitchFamily="2" charset="-122"/>
              </a:rPr>
              <a:t>用“最邻近插入方法”找出上图中具有充分小权的哈密顿回路</a:t>
            </a:r>
            <a:r>
              <a:rPr kumimoji="1" lang="en-US" altLang="zh-CN" sz="2800" dirty="0">
                <a:latin typeface="Times New Roman" pitchFamily="18" charset="0"/>
                <a:ea typeface="华文楷体" pitchFamily="2" charset="-122"/>
              </a:rPr>
              <a:t>.</a:t>
            </a:r>
          </a:p>
        </p:txBody>
      </p:sp>
    </p:spTree>
    <p:extLst>
      <p:ext uri="{BB962C8B-B14F-4D97-AF65-F5344CB8AC3E}">
        <p14:creationId xmlns:p14="http://schemas.microsoft.com/office/powerpoint/2010/main" val="2761500163"/>
      </p:ext>
    </p:extLst>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0418">
                                            <p:txEl>
                                              <p:pRg st="0" end="0"/>
                                            </p:txEl>
                                          </p:spTgt>
                                        </p:tgtEl>
                                        <p:attrNameLst>
                                          <p:attrName>style.visibility</p:attrName>
                                        </p:attrNameLst>
                                      </p:cBhvr>
                                      <p:to>
                                        <p:strVal val="visible"/>
                                      </p:to>
                                    </p:set>
                                    <p:animEffect transition="in" filter="wipe(left)">
                                      <p:cBhvr>
                                        <p:cTn id="7" dur="500"/>
                                        <p:tgtEl>
                                          <p:spTgt spid="6041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0418">
                                            <p:txEl>
                                              <p:pRg st="1" end="1"/>
                                            </p:txEl>
                                          </p:spTgt>
                                        </p:tgtEl>
                                        <p:attrNameLst>
                                          <p:attrName>style.visibility</p:attrName>
                                        </p:attrNameLst>
                                      </p:cBhvr>
                                      <p:to>
                                        <p:strVal val="visible"/>
                                      </p:to>
                                    </p:set>
                                    <p:animEffect transition="in" filter="wipe(left)">
                                      <p:cBhvr>
                                        <p:cTn id="12" dur="500"/>
                                        <p:tgtEl>
                                          <p:spTgt spid="6041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8" grpId="0" build="p"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Text Box 3"/>
          <p:cNvSpPr txBox="1">
            <a:spLocks noChangeArrowheads="1"/>
          </p:cNvSpPr>
          <p:nvPr/>
        </p:nvSpPr>
        <p:spPr bwMode="auto">
          <a:xfrm>
            <a:off x="251520" y="1989138"/>
            <a:ext cx="8712968"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2800" b="1" dirty="0">
                <a:latin typeface="Times New Roman" pitchFamily="18" charset="0"/>
                <a:ea typeface="华文楷体" pitchFamily="2" charset="-122"/>
              </a:rPr>
              <a:t>定理</a:t>
            </a:r>
            <a:r>
              <a:rPr kumimoji="1" lang="en-US" altLang="zh-CN" sz="2800" b="1" dirty="0">
                <a:latin typeface="Times New Roman" pitchFamily="18" charset="0"/>
                <a:ea typeface="华文楷体" pitchFamily="2" charset="-122"/>
              </a:rPr>
              <a:t>1   </a:t>
            </a:r>
            <a:r>
              <a:rPr kumimoji="1" lang="zh-CN" altLang="en-US" sz="2800" b="1" dirty="0">
                <a:latin typeface="Times New Roman" pitchFamily="18" charset="0"/>
                <a:ea typeface="华文楷体" pitchFamily="2" charset="-122"/>
              </a:rPr>
              <a:t>设</a:t>
            </a:r>
            <a:r>
              <a:rPr kumimoji="1" lang="en-US" altLang="zh-CN" sz="2800" b="1" dirty="0">
                <a:latin typeface="Times New Roman" pitchFamily="18" charset="0"/>
                <a:ea typeface="华文楷体" pitchFamily="2" charset="-122"/>
              </a:rPr>
              <a:t>P</a:t>
            </a:r>
            <a:r>
              <a:rPr kumimoji="1" lang="zh-CN" altLang="en-US" sz="2800" b="1" dirty="0">
                <a:latin typeface="Times New Roman" pitchFamily="18" charset="0"/>
                <a:ea typeface="华文楷体" pitchFamily="2" charset="-122"/>
              </a:rPr>
              <a:t>是加权连通图</a:t>
            </a:r>
            <a:r>
              <a:rPr kumimoji="1" lang="en-US" altLang="zh-CN" sz="2800" b="1" dirty="0">
                <a:latin typeface="Times New Roman" pitchFamily="18" charset="0"/>
                <a:ea typeface="华文楷体" pitchFamily="2" charset="-122"/>
              </a:rPr>
              <a:t>G</a:t>
            </a:r>
            <a:r>
              <a:rPr kumimoji="1" lang="zh-CN" altLang="en-US" sz="2800" b="1" dirty="0">
                <a:latin typeface="Times New Roman" pitchFamily="18" charset="0"/>
                <a:ea typeface="华文楷体" pitchFamily="2" charset="-122"/>
              </a:rPr>
              <a:t>中一条包含</a:t>
            </a:r>
            <a:r>
              <a:rPr kumimoji="1" lang="en-US" altLang="zh-CN" sz="2800" b="1" dirty="0">
                <a:latin typeface="Times New Roman" pitchFamily="18" charset="0"/>
                <a:ea typeface="华文楷体" pitchFamily="2" charset="-122"/>
              </a:rPr>
              <a:t>G</a:t>
            </a:r>
            <a:r>
              <a:rPr kumimoji="1" lang="zh-CN" altLang="en-US" sz="2800" b="1" dirty="0">
                <a:latin typeface="Times New Roman" pitchFamily="18" charset="0"/>
                <a:ea typeface="华文楷体" pitchFamily="2" charset="-122"/>
              </a:rPr>
              <a:t>的所有边至少一次的闭链，则</a:t>
            </a:r>
            <a:r>
              <a:rPr kumimoji="1" lang="en-US" altLang="zh-CN" sz="2800" b="1" dirty="0">
                <a:latin typeface="Times New Roman" pitchFamily="18" charset="0"/>
                <a:ea typeface="华文楷体" pitchFamily="2" charset="-122"/>
              </a:rPr>
              <a:t>P</a:t>
            </a:r>
            <a:r>
              <a:rPr kumimoji="1" lang="zh-CN" altLang="en-US" sz="2800" b="1" dirty="0">
                <a:latin typeface="Times New Roman" pitchFamily="18" charset="0"/>
                <a:ea typeface="华文楷体" pitchFamily="2" charset="-122"/>
              </a:rPr>
              <a:t>最优的充要条件（具有最小长度）是：</a:t>
            </a:r>
          </a:p>
          <a:p>
            <a:pPr eaLnBrk="1" hangingPunct="1">
              <a:spcBef>
                <a:spcPct val="50000"/>
              </a:spcBef>
            </a:pPr>
            <a:r>
              <a:rPr kumimoji="1" lang="zh-CN" altLang="en-US" sz="2800" b="1" dirty="0">
                <a:latin typeface="Times New Roman" pitchFamily="18" charset="0"/>
                <a:ea typeface="华文楷体" pitchFamily="2" charset="-122"/>
              </a:rPr>
              <a:t>（</a:t>
            </a:r>
            <a:r>
              <a:rPr kumimoji="1" lang="en-US" altLang="zh-CN" sz="2800" b="1" dirty="0">
                <a:latin typeface="Times New Roman" pitchFamily="18" charset="0"/>
                <a:ea typeface="华文楷体" pitchFamily="2" charset="-122"/>
              </a:rPr>
              <a:t>1</a:t>
            </a:r>
            <a:r>
              <a:rPr kumimoji="1" lang="zh-CN" altLang="en-US" sz="2800" b="1" dirty="0">
                <a:latin typeface="Times New Roman" pitchFamily="18" charset="0"/>
                <a:ea typeface="华文楷体" pitchFamily="2" charset="-122"/>
              </a:rPr>
              <a:t>）</a:t>
            </a:r>
            <a:r>
              <a:rPr kumimoji="1" lang="en-US" altLang="zh-CN" sz="2800" b="1" dirty="0">
                <a:latin typeface="Times New Roman" pitchFamily="18" charset="0"/>
                <a:ea typeface="华文楷体" pitchFamily="2" charset="-122"/>
              </a:rPr>
              <a:t>P</a:t>
            </a:r>
            <a:r>
              <a:rPr kumimoji="1" lang="zh-CN" altLang="en-US" sz="2800" b="1" dirty="0">
                <a:latin typeface="Times New Roman" pitchFamily="18" charset="0"/>
                <a:ea typeface="华文楷体" pitchFamily="2" charset="-122"/>
              </a:rPr>
              <a:t>中无二重以上的边；</a:t>
            </a:r>
          </a:p>
          <a:p>
            <a:pPr eaLnBrk="1" hangingPunct="1">
              <a:spcBef>
                <a:spcPct val="50000"/>
              </a:spcBef>
            </a:pPr>
            <a:r>
              <a:rPr kumimoji="1" lang="zh-CN" altLang="en-US" sz="2800" b="1" dirty="0">
                <a:latin typeface="Times New Roman" pitchFamily="18" charset="0"/>
                <a:ea typeface="华文楷体" pitchFamily="2" charset="-122"/>
              </a:rPr>
              <a:t>（</a:t>
            </a:r>
            <a:r>
              <a:rPr kumimoji="1" lang="en-US" altLang="zh-CN" sz="2800" b="1" dirty="0">
                <a:latin typeface="Times New Roman" pitchFamily="18" charset="0"/>
                <a:ea typeface="华文楷体" pitchFamily="2" charset="-122"/>
              </a:rPr>
              <a:t>2</a:t>
            </a:r>
            <a:r>
              <a:rPr kumimoji="1" lang="zh-CN" altLang="en-US" sz="2800" b="1" dirty="0">
                <a:latin typeface="Times New Roman" pitchFamily="18" charset="0"/>
                <a:ea typeface="华文楷体" pitchFamily="2" charset="-122"/>
              </a:rPr>
              <a:t>）在</a:t>
            </a:r>
            <a:r>
              <a:rPr kumimoji="1" lang="en-US" altLang="zh-CN" sz="2800" b="1" dirty="0">
                <a:latin typeface="Times New Roman" pitchFamily="18" charset="0"/>
                <a:ea typeface="华文楷体" pitchFamily="2" charset="-122"/>
              </a:rPr>
              <a:t>G</a:t>
            </a:r>
            <a:r>
              <a:rPr kumimoji="1" lang="zh-CN" altLang="en-US" sz="2800" b="1" dirty="0">
                <a:latin typeface="Times New Roman" pitchFamily="18" charset="0"/>
                <a:ea typeface="华文楷体" pitchFamily="2" charset="-122"/>
              </a:rPr>
              <a:t>的每个圈中</a:t>
            </a:r>
            <a:r>
              <a:rPr kumimoji="1" lang="en-US" altLang="zh-CN" sz="2800" b="1" dirty="0">
                <a:latin typeface="Times New Roman" pitchFamily="18" charset="0"/>
                <a:ea typeface="华文楷体" pitchFamily="2" charset="-122"/>
              </a:rPr>
              <a:t>C</a:t>
            </a:r>
            <a:r>
              <a:rPr kumimoji="1" lang="zh-CN" altLang="en-US" sz="2800" b="1" dirty="0">
                <a:latin typeface="Times New Roman" pitchFamily="18" charset="0"/>
                <a:ea typeface="华文楷体" pitchFamily="2" charset="-122"/>
              </a:rPr>
              <a:t>中，重复边集</a:t>
            </a:r>
            <a:r>
              <a:rPr kumimoji="1" lang="en-US" altLang="zh-CN" sz="2800" b="1" dirty="0">
                <a:latin typeface="Times New Roman" pitchFamily="18" charset="0"/>
                <a:ea typeface="华文楷体" pitchFamily="2" charset="-122"/>
              </a:rPr>
              <a:t>E</a:t>
            </a:r>
            <a:r>
              <a:rPr kumimoji="1" lang="zh-CN" altLang="en-US" sz="2800" b="1" dirty="0">
                <a:latin typeface="Times New Roman" pitchFamily="18" charset="0"/>
                <a:ea typeface="华文楷体" pitchFamily="2" charset="-122"/>
              </a:rPr>
              <a:t>的长度之和不超过这个圈的长度的一半，</a:t>
            </a:r>
          </a:p>
          <a:p>
            <a:pPr eaLnBrk="1" hangingPunct="1">
              <a:spcBef>
                <a:spcPct val="50000"/>
              </a:spcBef>
            </a:pPr>
            <a:r>
              <a:rPr kumimoji="1" lang="zh-CN" altLang="en-US" sz="2800" b="1" dirty="0">
                <a:latin typeface="Times New Roman" pitchFamily="18" charset="0"/>
                <a:ea typeface="华文楷体" pitchFamily="2" charset="-122"/>
              </a:rPr>
              <a:t>   即</a:t>
            </a:r>
            <a:r>
              <a:rPr kumimoji="1" lang="en-US" altLang="zh-CN" sz="2800" b="1" dirty="0">
                <a:latin typeface="Times New Roman" pitchFamily="18" charset="0"/>
                <a:ea typeface="华文楷体" pitchFamily="2" charset="-122"/>
              </a:rPr>
              <a:t>W(E)</a:t>
            </a:r>
            <a:r>
              <a:rPr kumimoji="1" lang="en-US" altLang="zh-CN" sz="2800" b="1" dirty="0">
                <a:latin typeface="Times New Roman" pitchFamily="18" charset="0"/>
                <a:ea typeface="华文楷体" pitchFamily="2" charset="-122"/>
                <a:sym typeface="Symbol" pitchFamily="18" charset="2"/>
              </a:rPr>
              <a:t>1/2W(C).</a:t>
            </a:r>
            <a:endParaRPr kumimoji="1" lang="en-US" altLang="zh-CN" sz="2800" b="1" dirty="0">
              <a:latin typeface="Times New Roman" pitchFamily="18" charset="0"/>
              <a:ea typeface="华文楷体" pitchFamily="2" charset="-122"/>
            </a:endParaRPr>
          </a:p>
        </p:txBody>
      </p:sp>
      <p:sp>
        <p:nvSpPr>
          <p:cNvPr id="61444" name="Text Box 4"/>
          <p:cNvSpPr txBox="1">
            <a:spLocks noChangeArrowheads="1"/>
          </p:cNvSpPr>
          <p:nvPr/>
        </p:nvSpPr>
        <p:spPr bwMode="auto">
          <a:xfrm>
            <a:off x="611188" y="1268413"/>
            <a:ext cx="67691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3200" b="1" dirty="0" smtClean="0">
                <a:latin typeface="Times New Roman" pitchFamily="18" charset="0"/>
                <a:ea typeface="华文楷体" pitchFamily="2" charset="-122"/>
              </a:rPr>
              <a:t>（</a:t>
            </a:r>
            <a:r>
              <a:rPr kumimoji="1" lang="en-US" altLang="zh-CN" sz="3200" b="1" dirty="0" smtClean="0">
                <a:latin typeface="Times New Roman" pitchFamily="18" charset="0"/>
                <a:ea typeface="华文楷体" pitchFamily="2" charset="-122"/>
              </a:rPr>
              <a:t>2</a:t>
            </a:r>
            <a:r>
              <a:rPr kumimoji="1" lang="zh-CN" altLang="en-US" sz="3200" b="1" dirty="0" smtClean="0">
                <a:latin typeface="Times New Roman" pitchFamily="18" charset="0"/>
                <a:ea typeface="华文楷体" pitchFamily="2" charset="-122"/>
              </a:rPr>
              <a:t>）中国邮路问题</a:t>
            </a:r>
            <a:endParaRPr kumimoji="1" lang="zh-CN" altLang="en-US" sz="3200" b="1" dirty="0">
              <a:latin typeface="Times New Roman" pitchFamily="18" charset="0"/>
              <a:ea typeface="华文楷体" pitchFamily="2" charset="-122"/>
            </a:endParaRPr>
          </a:p>
        </p:txBody>
      </p:sp>
    </p:spTree>
    <p:extLst>
      <p:ext uri="{BB962C8B-B14F-4D97-AF65-F5344CB8AC3E}">
        <p14:creationId xmlns:p14="http://schemas.microsoft.com/office/powerpoint/2010/main" val="5740706"/>
      </p:ext>
    </p:extLst>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1444">
                                            <p:txEl>
                                              <p:pRg st="0" end="0"/>
                                            </p:txEl>
                                          </p:spTgt>
                                        </p:tgtEl>
                                        <p:attrNameLst>
                                          <p:attrName>style.visibility</p:attrName>
                                        </p:attrNameLst>
                                      </p:cBhvr>
                                      <p:to>
                                        <p:strVal val="visible"/>
                                      </p:to>
                                    </p:set>
                                    <p:anim calcmode="lin" valueType="num">
                                      <p:cBhvr additive="base">
                                        <p:cTn id="7" dur="500" fill="hold"/>
                                        <p:tgtEl>
                                          <p:spTgt spid="6144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44">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61443">
                                            <p:txEl>
                                              <p:pRg st="0" end="0"/>
                                            </p:txEl>
                                          </p:spTgt>
                                        </p:tgtEl>
                                        <p:attrNameLst>
                                          <p:attrName>style.visibility</p:attrName>
                                        </p:attrNameLst>
                                      </p:cBhvr>
                                      <p:to>
                                        <p:strVal val="visible"/>
                                      </p:to>
                                    </p:set>
                                    <p:animEffect transition="in" filter="wipe(left)">
                                      <p:cBhvr>
                                        <p:cTn id="13" dur="500"/>
                                        <p:tgtEl>
                                          <p:spTgt spid="61443">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61443">
                                            <p:txEl>
                                              <p:pRg st="1" end="1"/>
                                            </p:txEl>
                                          </p:spTgt>
                                        </p:tgtEl>
                                        <p:attrNameLst>
                                          <p:attrName>style.visibility</p:attrName>
                                        </p:attrNameLst>
                                      </p:cBhvr>
                                      <p:to>
                                        <p:strVal val="visible"/>
                                      </p:to>
                                    </p:set>
                                    <p:animEffect transition="in" filter="wipe(left)">
                                      <p:cBhvr>
                                        <p:cTn id="18" dur="500"/>
                                        <p:tgtEl>
                                          <p:spTgt spid="61443">
                                            <p:txEl>
                                              <p:pRg st="1" end="1"/>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61443">
                                            <p:txEl>
                                              <p:pRg st="2" end="2"/>
                                            </p:txEl>
                                          </p:spTgt>
                                        </p:tgtEl>
                                        <p:attrNameLst>
                                          <p:attrName>style.visibility</p:attrName>
                                        </p:attrNameLst>
                                      </p:cBhvr>
                                      <p:to>
                                        <p:strVal val="visible"/>
                                      </p:to>
                                    </p:set>
                                    <p:animEffect transition="in" filter="wipe(left)">
                                      <p:cBhvr>
                                        <p:cTn id="23" dur="500"/>
                                        <p:tgtEl>
                                          <p:spTgt spid="61443">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61443">
                                            <p:txEl>
                                              <p:pRg st="3" end="3"/>
                                            </p:txEl>
                                          </p:spTgt>
                                        </p:tgtEl>
                                        <p:attrNameLst>
                                          <p:attrName>style.visibility</p:attrName>
                                        </p:attrNameLst>
                                      </p:cBhvr>
                                      <p:to>
                                        <p:strVal val="visible"/>
                                      </p:to>
                                    </p:set>
                                    <p:animEffect transition="in" filter="wipe(left)">
                                      <p:cBhvr>
                                        <p:cTn id="28" dur="500"/>
                                        <p:tgtEl>
                                          <p:spTgt spid="6144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build="p" autoUpdateAnimBg="0"/>
      <p:bldP spid="61444" grpId="0" build="p"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2"/>
          <p:cNvSpPr txBox="1">
            <a:spLocks noChangeArrowheads="1"/>
          </p:cNvSpPr>
          <p:nvPr/>
        </p:nvSpPr>
        <p:spPr bwMode="auto">
          <a:xfrm>
            <a:off x="755650" y="739775"/>
            <a:ext cx="8064500" cy="542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2400" b="1">
                <a:latin typeface="Times New Roman" pitchFamily="18" charset="0"/>
                <a:ea typeface="华文楷体" pitchFamily="2" charset="-122"/>
              </a:rPr>
              <a:t>奇偶点作业法</a:t>
            </a:r>
          </a:p>
          <a:p>
            <a:pPr eaLnBrk="1" hangingPunct="1">
              <a:lnSpc>
                <a:spcPct val="120000"/>
              </a:lnSpc>
              <a:spcBef>
                <a:spcPct val="10000"/>
              </a:spcBef>
            </a:pPr>
            <a:r>
              <a:rPr kumimoji="1" lang="zh-CN" altLang="en-US" sz="2400" b="1">
                <a:latin typeface="Times New Roman" pitchFamily="18" charset="0"/>
                <a:ea typeface="华文楷体" pitchFamily="2" charset="-122"/>
              </a:rPr>
              <a:t>（</a:t>
            </a:r>
            <a:r>
              <a:rPr kumimoji="1" lang="en-US" altLang="zh-CN" sz="2400" b="1">
                <a:latin typeface="Times New Roman" pitchFamily="18" charset="0"/>
                <a:ea typeface="华文楷体" pitchFamily="2" charset="-122"/>
              </a:rPr>
              <a:t>1</a:t>
            </a:r>
            <a:r>
              <a:rPr kumimoji="1" lang="zh-CN" altLang="en-US" sz="2400" b="1">
                <a:latin typeface="Times New Roman" pitchFamily="18" charset="0"/>
                <a:ea typeface="华文楷体" pitchFamily="2" charset="-122"/>
              </a:rPr>
              <a:t>）把</a:t>
            </a:r>
            <a:r>
              <a:rPr kumimoji="1" lang="en-US" altLang="zh-CN" sz="2400" b="1">
                <a:latin typeface="Times New Roman" pitchFamily="18" charset="0"/>
                <a:ea typeface="华文楷体" pitchFamily="2" charset="-122"/>
              </a:rPr>
              <a:t>G</a:t>
            </a:r>
            <a:r>
              <a:rPr kumimoji="1" lang="zh-CN" altLang="en-US" sz="2400" b="1">
                <a:latin typeface="Times New Roman" pitchFamily="18" charset="0"/>
                <a:ea typeface="华文楷体" pitchFamily="2" charset="-122"/>
              </a:rPr>
              <a:t>中所有奇度顶点配成对，将每对奇度顶点之间的一条路上的每边改为二重边，得到一个新图</a:t>
            </a:r>
            <a:r>
              <a:rPr kumimoji="1" lang="en-US" altLang="zh-CN" sz="2400" b="1">
                <a:latin typeface="Times New Roman" pitchFamily="18" charset="0"/>
                <a:ea typeface="华文楷体" pitchFamily="2" charset="-122"/>
              </a:rPr>
              <a:t>G</a:t>
            </a:r>
            <a:r>
              <a:rPr kumimoji="1" lang="en-US" altLang="zh-CN" sz="2400" b="1" baseline="-25000">
                <a:latin typeface="Times New Roman" pitchFamily="18" charset="0"/>
                <a:ea typeface="华文楷体" pitchFamily="2" charset="-122"/>
              </a:rPr>
              <a:t>1</a:t>
            </a:r>
            <a:r>
              <a:rPr kumimoji="1" lang="zh-CN" altLang="en-US" sz="2400" b="1">
                <a:latin typeface="Times New Roman" pitchFamily="18" charset="0"/>
                <a:ea typeface="华文楷体" pitchFamily="2" charset="-122"/>
              </a:rPr>
              <a:t>，新图</a:t>
            </a:r>
            <a:r>
              <a:rPr kumimoji="1" lang="en-US" altLang="zh-CN" sz="2400" b="1">
                <a:latin typeface="Times New Roman" pitchFamily="18" charset="0"/>
                <a:ea typeface="华文楷体" pitchFamily="2" charset="-122"/>
              </a:rPr>
              <a:t>G</a:t>
            </a:r>
            <a:r>
              <a:rPr kumimoji="1" lang="en-US" altLang="zh-CN" sz="2400" b="1" baseline="-25000">
                <a:latin typeface="Times New Roman" pitchFamily="18" charset="0"/>
                <a:ea typeface="华文楷体" pitchFamily="2" charset="-122"/>
              </a:rPr>
              <a:t>1</a:t>
            </a:r>
            <a:r>
              <a:rPr kumimoji="1" lang="zh-CN" altLang="en-US" sz="2400" b="1">
                <a:latin typeface="Times New Roman" pitchFamily="18" charset="0"/>
                <a:ea typeface="华文楷体" pitchFamily="2" charset="-122"/>
              </a:rPr>
              <a:t>中无奇度顶点，即</a:t>
            </a:r>
            <a:r>
              <a:rPr kumimoji="1" lang="en-US" altLang="zh-CN" sz="2400" b="1">
                <a:latin typeface="Times New Roman" pitchFamily="18" charset="0"/>
                <a:ea typeface="华文楷体" pitchFamily="2" charset="-122"/>
              </a:rPr>
              <a:t>G</a:t>
            </a:r>
            <a:r>
              <a:rPr kumimoji="1" lang="en-US" altLang="zh-CN" sz="2400" b="1" baseline="-25000">
                <a:latin typeface="Times New Roman" pitchFamily="18" charset="0"/>
                <a:ea typeface="华文楷体" pitchFamily="2" charset="-122"/>
              </a:rPr>
              <a:t>1</a:t>
            </a:r>
            <a:r>
              <a:rPr kumimoji="1" lang="zh-CN" altLang="en-US" sz="2400" b="1">
                <a:latin typeface="Times New Roman" pitchFamily="18" charset="0"/>
                <a:ea typeface="华文楷体" pitchFamily="2" charset="-122"/>
              </a:rPr>
              <a:t>为多重欧拉图</a:t>
            </a:r>
            <a:r>
              <a:rPr kumimoji="1" lang="en-US" altLang="zh-CN" sz="2400" b="1">
                <a:latin typeface="Times New Roman" pitchFamily="18" charset="0"/>
                <a:ea typeface="华文楷体" pitchFamily="2" charset="-122"/>
              </a:rPr>
              <a:t>.</a:t>
            </a:r>
          </a:p>
          <a:p>
            <a:pPr eaLnBrk="1" hangingPunct="1">
              <a:lnSpc>
                <a:spcPct val="120000"/>
              </a:lnSpc>
              <a:spcBef>
                <a:spcPct val="10000"/>
              </a:spcBef>
            </a:pPr>
            <a:r>
              <a:rPr kumimoji="1" lang="zh-CN" altLang="en-US" sz="2400" b="1">
                <a:latin typeface="Times New Roman" pitchFamily="18" charset="0"/>
                <a:ea typeface="华文楷体" pitchFamily="2" charset="-122"/>
              </a:rPr>
              <a:t>（</a:t>
            </a:r>
            <a:r>
              <a:rPr kumimoji="1" lang="en-US" altLang="zh-CN" sz="2400" b="1">
                <a:latin typeface="Times New Roman" pitchFamily="18" charset="0"/>
                <a:ea typeface="华文楷体" pitchFamily="2" charset="-122"/>
              </a:rPr>
              <a:t>2</a:t>
            </a:r>
            <a:r>
              <a:rPr kumimoji="1" lang="zh-CN" altLang="en-US" sz="2400" b="1">
                <a:latin typeface="Times New Roman" pitchFamily="18" charset="0"/>
                <a:ea typeface="华文楷体" pitchFamily="2" charset="-122"/>
              </a:rPr>
              <a:t>）若</a:t>
            </a:r>
            <a:r>
              <a:rPr kumimoji="1" lang="en-US" altLang="zh-CN" sz="2400" b="1">
                <a:latin typeface="Times New Roman" pitchFamily="18" charset="0"/>
                <a:ea typeface="华文楷体" pitchFamily="2" charset="-122"/>
              </a:rPr>
              <a:t>G</a:t>
            </a:r>
            <a:r>
              <a:rPr kumimoji="1" lang="en-US" altLang="zh-CN" sz="2400" b="1" baseline="-25000">
                <a:latin typeface="Times New Roman" pitchFamily="18" charset="0"/>
                <a:ea typeface="华文楷体" pitchFamily="2" charset="-122"/>
              </a:rPr>
              <a:t>1</a:t>
            </a:r>
            <a:r>
              <a:rPr kumimoji="1" lang="zh-CN" altLang="en-US" sz="2400" b="1">
                <a:latin typeface="Times New Roman" pitchFamily="18" charset="0"/>
                <a:ea typeface="华文楷体" pitchFamily="2" charset="-122"/>
              </a:rPr>
              <a:t>中某对结点间有多于两条边连接，则去掉其中偶数条边，留下一条或两条边连接这两个结点，直到每对相邻结点至多由</a:t>
            </a:r>
            <a:r>
              <a:rPr kumimoji="1" lang="en-US" altLang="zh-CN" sz="2400" b="1">
                <a:latin typeface="Times New Roman" pitchFamily="18" charset="0"/>
                <a:ea typeface="华文楷体" pitchFamily="2" charset="-122"/>
              </a:rPr>
              <a:t>2</a:t>
            </a:r>
            <a:r>
              <a:rPr kumimoji="1" lang="zh-CN" altLang="en-US" sz="2400" b="1">
                <a:latin typeface="Times New Roman" pitchFamily="18" charset="0"/>
                <a:ea typeface="华文楷体" pitchFamily="2" charset="-122"/>
              </a:rPr>
              <a:t>条边连接。得到图</a:t>
            </a:r>
            <a:r>
              <a:rPr kumimoji="1" lang="en-US" altLang="zh-CN" sz="2400" b="1">
                <a:latin typeface="Times New Roman" pitchFamily="18" charset="0"/>
                <a:ea typeface="华文楷体" pitchFamily="2" charset="-122"/>
              </a:rPr>
              <a:t>G</a:t>
            </a:r>
            <a:r>
              <a:rPr kumimoji="1" lang="en-US" altLang="zh-CN" sz="2400" b="1" baseline="-25000">
                <a:latin typeface="Times New Roman" pitchFamily="18" charset="0"/>
                <a:ea typeface="华文楷体" pitchFamily="2" charset="-122"/>
              </a:rPr>
              <a:t>2</a:t>
            </a:r>
            <a:r>
              <a:rPr kumimoji="1" lang="en-US" altLang="zh-CN" sz="2400" b="1">
                <a:latin typeface="Times New Roman" pitchFamily="18" charset="0"/>
                <a:ea typeface="华文楷体" pitchFamily="2" charset="-122"/>
              </a:rPr>
              <a:t>.</a:t>
            </a:r>
          </a:p>
          <a:p>
            <a:pPr eaLnBrk="1" hangingPunct="1">
              <a:lnSpc>
                <a:spcPct val="120000"/>
              </a:lnSpc>
              <a:spcBef>
                <a:spcPct val="10000"/>
              </a:spcBef>
            </a:pPr>
            <a:r>
              <a:rPr kumimoji="1" lang="zh-CN" altLang="en-US" sz="2400" b="1">
                <a:latin typeface="Times New Roman" pitchFamily="18" charset="0"/>
                <a:ea typeface="华文楷体" pitchFamily="2" charset="-122"/>
              </a:rPr>
              <a:t>（</a:t>
            </a:r>
            <a:r>
              <a:rPr kumimoji="1" lang="en-US" altLang="zh-CN" sz="2400" b="1">
                <a:latin typeface="Times New Roman" pitchFamily="18" charset="0"/>
                <a:ea typeface="华文楷体" pitchFamily="2" charset="-122"/>
              </a:rPr>
              <a:t>3</a:t>
            </a:r>
            <a:r>
              <a:rPr kumimoji="1" lang="zh-CN" altLang="en-US" sz="2400" b="1">
                <a:latin typeface="Times New Roman" pitchFamily="18" charset="0"/>
                <a:ea typeface="华文楷体" pitchFamily="2" charset="-122"/>
              </a:rPr>
              <a:t>）检查</a:t>
            </a:r>
            <a:r>
              <a:rPr kumimoji="1" lang="en-US" altLang="zh-CN" sz="2400" b="1">
                <a:latin typeface="Times New Roman" pitchFamily="18" charset="0"/>
                <a:ea typeface="华文楷体" pitchFamily="2" charset="-122"/>
              </a:rPr>
              <a:t>G</a:t>
            </a:r>
            <a:r>
              <a:rPr kumimoji="1" lang="en-US" altLang="zh-CN" sz="2400" b="1" baseline="-25000">
                <a:latin typeface="Times New Roman" pitchFamily="18" charset="0"/>
                <a:ea typeface="华文楷体" pitchFamily="2" charset="-122"/>
              </a:rPr>
              <a:t>2</a:t>
            </a:r>
            <a:r>
              <a:rPr kumimoji="1" lang="zh-CN" altLang="en-US" sz="2400" b="1">
                <a:latin typeface="Times New Roman" pitchFamily="18" charset="0"/>
                <a:ea typeface="华文楷体" pitchFamily="2" charset="-122"/>
              </a:rPr>
              <a:t>的每个圈</a:t>
            </a:r>
            <a:r>
              <a:rPr kumimoji="1" lang="en-US" altLang="zh-CN" sz="2400" b="1">
                <a:latin typeface="Times New Roman" pitchFamily="18" charset="0"/>
                <a:ea typeface="华文楷体" pitchFamily="2" charset="-122"/>
              </a:rPr>
              <a:t>C</a:t>
            </a:r>
            <a:r>
              <a:rPr kumimoji="1" lang="zh-CN" altLang="en-US" sz="2400" b="1">
                <a:latin typeface="Times New Roman" pitchFamily="18" charset="0"/>
                <a:ea typeface="华文楷体" pitchFamily="2" charset="-122"/>
              </a:rPr>
              <a:t>，若某个圈</a:t>
            </a:r>
            <a:r>
              <a:rPr kumimoji="1" lang="en-US" altLang="zh-CN" sz="2400" b="1">
                <a:latin typeface="Times New Roman" pitchFamily="18" charset="0"/>
                <a:ea typeface="华文楷体" pitchFamily="2" charset="-122"/>
              </a:rPr>
              <a:t>C</a:t>
            </a:r>
            <a:r>
              <a:rPr kumimoji="1" lang="zh-CN" altLang="en-US" sz="2400" b="1">
                <a:latin typeface="Times New Roman" pitchFamily="18" charset="0"/>
                <a:ea typeface="华文楷体" pitchFamily="2" charset="-122"/>
              </a:rPr>
              <a:t>上重复边集</a:t>
            </a:r>
            <a:r>
              <a:rPr kumimoji="1" lang="en-US" altLang="zh-CN" sz="2400" b="1">
                <a:latin typeface="Times New Roman" pitchFamily="18" charset="0"/>
                <a:ea typeface="华文楷体" pitchFamily="2" charset="-122"/>
              </a:rPr>
              <a:t>E</a:t>
            </a:r>
            <a:r>
              <a:rPr kumimoji="1" lang="zh-CN" altLang="en-US" sz="2400" b="1">
                <a:latin typeface="Times New Roman" pitchFamily="18" charset="0"/>
                <a:ea typeface="华文楷体" pitchFamily="2" charset="-122"/>
              </a:rPr>
              <a:t>的权和超过这个圈的权和的一半，则将</a:t>
            </a:r>
            <a:r>
              <a:rPr kumimoji="1" lang="en-US" altLang="zh-CN" sz="2400" b="1">
                <a:latin typeface="Times New Roman" pitchFamily="18" charset="0"/>
                <a:ea typeface="华文楷体" pitchFamily="2" charset="-122"/>
              </a:rPr>
              <a:t>C</a:t>
            </a:r>
            <a:r>
              <a:rPr kumimoji="1" lang="zh-CN" altLang="en-US" sz="2400" b="1">
                <a:latin typeface="Times New Roman" pitchFamily="18" charset="0"/>
                <a:ea typeface="华文楷体" pitchFamily="2" charset="-122"/>
              </a:rPr>
              <a:t>按定理</a:t>
            </a:r>
            <a:r>
              <a:rPr kumimoji="1" lang="en-US" altLang="zh-CN" sz="2400" b="1">
                <a:latin typeface="Times New Roman" pitchFamily="18" charset="0"/>
                <a:ea typeface="华文楷体" pitchFamily="2" charset="-122"/>
              </a:rPr>
              <a:t>1</a:t>
            </a:r>
            <a:r>
              <a:rPr kumimoji="1" lang="zh-CN" altLang="en-US" sz="2400" b="1">
                <a:latin typeface="Times New Roman" pitchFamily="18" charset="0"/>
                <a:ea typeface="华文楷体" pitchFamily="2" charset="-122"/>
              </a:rPr>
              <a:t>必要性证明中的方法进行调整，直到对</a:t>
            </a:r>
            <a:r>
              <a:rPr kumimoji="1" lang="en-US" altLang="zh-CN" sz="2400" b="1">
                <a:latin typeface="Times New Roman" pitchFamily="18" charset="0"/>
                <a:ea typeface="华文楷体" pitchFamily="2" charset="-122"/>
              </a:rPr>
              <a:t>G</a:t>
            </a:r>
            <a:r>
              <a:rPr kumimoji="1" lang="en-US" altLang="zh-CN" sz="2400" b="1" baseline="-25000">
                <a:latin typeface="Times New Roman" pitchFamily="18" charset="0"/>
                <a:ea typeface="华文楷体" pitchFamily="2" charset="-122"/>
              </a:rPr>
              <a:t>2</a:t>
            </a:r>
            <a:r>
              <a:rPr kumimoji="1" lang="zh-CN" altLang="en-US" sz="2400" b="1">
                <a:latin typeface="Times New Roman" pitchFamily="18" charset="0"/>
                <a:ea typeface="华文楷体" pitchFamily="2" charset="-122"/>
              </a:rPr>
              <a:t>所有的圈其重复边的权和不超过此圈权和的一半，得到图</a:t>
            </a:r>
            <a:r>
              <a:rPr kumimoji="1" lang="en-US" altLang="zh-CN" sz="2400" b="1">
                <a:latin typeface="Times New Roman" pitchFamily="18" charset="0"/>
                <a:ea typeface="华文楷体" pitchFamily="2" charset="-122"/>
              </a:rPr>
              <a:t>G</a:t>
            </a:r>
            <a:r>
              <a:rPr kumimoji="1" lang="en-US" altLang="zh-CN" sz="2400" b="1" baseline="-25000">
                <a:latin typeface="Times New Roman" pitchFamily="18" charset="0"/>
                <a:ea typeface="华文楷体" pitchFamily="2" charset="-122"/>
              </a:rPr>
              <a:t>3</a:t>
            </a:r>
            <a:r>
              <a:rPr kumimoji="1" lang="en-US" altLang="zh-CN" sz="2400" b="1">
                <a:latin typeface="Times New Roman" pitchFamily="18" charset="0"/>
                <a:ea typeface="华文楷体" pitchFamily="2" charset="-122"/>
              </a:rPr>
              <a:t>.</a:t>
            </a:r>
          </a:p>
          <a:p>
            <a:pPr eaLnBrk="1" hangingPunct="1">
              <a:lnSpc>
                <a:spcPct val="120000"/>
              </a:lnSpc>
              <a:spcBef>
                <a:spcPct val="10000"/>
              </a:spcBef>
            </a:pPr>
            <a:r>
              <a:rPr kumimoji="1" lang="zh-CN" altLang="en-US" sz="2400" b="1">
                <a:latin typeface="Times New Roman" pitchFamily="18" charset="0"/>
                <a:ea typeface="华文楷体" pitchFamily="2" charset="-122"/>
              </a:rPr>
              <a:t>（</a:t>
            </a:r>
            <a:r>
              <a:rPr kumimoji="1" lang="en-US" altLang="zh-CN" sz="2400" b="1">
                <a:latin typeface="Times New Roman" pitchFamily="18" charset="0"/>
                <a:ea typeface="华文楷体" pitchFamily="2" charset="-122"/>
              </a:rPr>
              <a:t>4</a:t>
            </a:r>
            <a:r>
              <a:rPr kumimoji="1" lang="zh-CN" altLang="en-US" sz="2400" b="1">
                <a:latin typeface="Times New Roman" pitchFamily="18" charset="0"/>
                <a:ea typeface="华文楷体" pitchFamily="2" charset="-122"/>
              </a:rPr>
              <a:t>）用</a:t>
            </a:r>
            <a:r>
              <a:rPr kumimoji="1" lang="en-US" altLang="zh-CN" sz="2400" b="1">
                <a:latin typeface="Times New Roman" pitchFamily="18" charset="0"/>
                <a:ea typeface="华文楷体" pitchFamily="2" charset="-122"/>
              </a:rPr>
              <a:t>Fleury</a:t>
            </a:r>
            <a:r>
              <a:rPr kumimoji="1" lang="zh-CN" altLang="en-US" sz="2400" b="1">
                <a:latin typeface="Times New Roman" pitchFamily="18" charset="0"/>
                <a:ea typeface="华文楷体" pitchFamily="2" charset="-122"/>
              </a:rPr>
              <a:t>算法求</a:t>
            </a:r>
            <a:r>
              <a:rPr kumimoji="1" lang="en-US" altLang="zh-CN" sz="2400" b="1">
                <a:latin typeface="Times New Roman" pitchFamily="18" charset="0"/>
                <a:ea typeface="华文楷体" pitchFamily="2" charset="-122"/>
              </a:rPr>
              <a:t>G</a:t>
            </a:r>
            <a:r>
              <a:rPr kumimoji="1" lang="zh-CN" altLang="en-US" sz="2400" b="1">
                <a:latin typeface="Times New Roman" pitchFamily="18" charset="0"/>
                <a:ea typeface="华文楷体" pitchFamily="2" charset="-122"/>
              </a:rPr>
              <a:t>的</a:t>
            </a:r>
            <a:r>
              <a:rPr kumimoji="1" lang="en-US" altLang="zh-CN" sz="2400" b="1">
                <a:latin typeface="Times New Roman" pitchFamily="18" charset="0"/>
                <a:ea typeface="华文楷体" pitchFamily="2" charset="-122"/>
              </a:rPr>
              <a:t>Euler</a:t>
            </a:r>
            <a:r>
              <a:rPr kumimoji="1" lang="zh-CN" altLang="en-US" sz="2400" b="1">
                <a:latin typeface="Times New Roman" pitchFamily="18" charset="0"/>
                <a:ea typeface="华文楷体" pitchFamily="2" charset="-122"/>
              </a:rPr>
              <a:t>回路</a:t>
            </a:r>
            <a:r>
              <a:rPr kumimoji="1" lang="en-US" altLang="zh-CN" sz="2400" b="1">
                <a:latin typeface="Times New Roman" pitchFamily="18" charset="0"/>
                <a:ea typeface="华文楷体" pitchFamily="2" charset="-122"/>
              </a:rPr>
              <a:t>.</a:t>
            </a:r>
          </a:p>
        </p:txBody>
      </p:sp>
    </p:spTree>
    <p:extLst>
      <p:ext uri="{BB962C8B-B14F-4D97-AF65-F5344CB8AC3E}">
        <p14:creationId xmlns:p14="http://schemas.microsoft.com/office/powerpoint/2010/main" val="2243017909"/>
      </p:ext>
    </p:extLst>
  </p:cSld>
  <p:clrMapOvr>
    <a:masterClrMapping/>
  </p:clrMapOvr>
  <p:transition>
    <p:zoom dir="in"/>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965200" y="487363"/>
            <a:ext cx="67056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3200" b="1" dirty="0" smtClean="0">
                <a:latin typeface="Times New Roman" pitchFamily="18" charset="0"/>
                <a:ea typeface="华文楷体" pitchFamily="2" charset="-122"/>
              </a:rPr>
              <a:t>例</a:t>
            </a:r>
            <a:r>
              <a:rPr kumimoji="1" lang="en-US" altLang="zh-CN" sz="3200" b="1" dirty="0" smtClean="0">
                <a:latin typeface="Times New Roman" pitchFamily="18" charset="0"/>
                <a:ea typeface="华文楷体" pitchFamily="2" charset="-122"/>
              </a:rPr>
              <a:t>6   </a:t>
            </a:r>
            <a:r>
              <a:rPr kumimoji="1" lang="zh-CN" altLang="en-US" sz="3200" b="1" dirty="0">
                <a:latin typeface="Times New Roman" pitchFamily="18" charset="0"/>
                <a:ea typeface="华文楷体" pitchFamily="2" charset="-122"/>
              </a:rPr>
              <a:t>求下图</a:t>
            </a:r>
            <a:r>
              <a:rPr kumimoji="1" lang="en-US" altLang="zh-CN" sz="3200" b="1" dirty="0">
                <a:latin typeface="Times New Roman" pitchFamily="18" charset="0"/>
                <a:ea typeface="华文楷体" pitchFamily="2" charset="-122"/>
              </a:rPr>
              <a:t>G</a:t>
            </a:r>
            <a:r>
              <a:rPr kumimoji="1" lang="zh-CN" altLang="en-US" sz="3200" b="1" dirty="0">
                <a:latin typeface="Times New Roman" pitchFamily="18" charset="0"/>
                <a:ea typeface="华文楷体" pitchFamily="2" charset="-122"/>
              </a:rPr>
              <a:t>的最优环</a:t>
            </a:r>
            <a:r>
              <a:rPr kumimoji="1" lang="zh-CN" altLang="en-US" sz="3200" b="1" dirty="0" smtClean="0">
                <a:latin typeface="Times New Roman" pitchFamily="18" charset="0"/>
                <a:ea typeface="华文楷体" pitchFamily="2" charset="-122"/>
              </a:rPr>
              <a:t>游</a:t>
            </a:r>
            <a:r>
              <a:rPr kumimoji="1" lang="en-US" altLang="zh-CN" sz="3200" b="1" dirty="0" smtClean="0">
                <a:latin typeface="Times New Roman" pitchFamily="18" charset="0"/>
                <a:ea typeface="华文楷体" pitchFamily="2" charset="-122"/>
              </a:rPr>
              <a:t>.</a:t>
            </a:r>
            <a:endParaRPr kumimoji="1" lang="en-US" altLang="zh-CN" sz="3200" b="1" dirty="0">
              <a:latin typeface="Times New Roman" pitchFamily="18" charset="0"/>
              <a:ea typeface="华文楷体" pitchFamily="2" charset="-122"/>
            </a:endParaRPr>
          </a:p>
        </p:txBody>
      </p:sp>
      <p:grpSp>
        <p:nvGrpSpPr>
          <p:cNvPr id="57347" name="Group 3"/>
          <p:cNvGrpSpPr>
            <a:grpSpLocks/>
          </p:cNvGrpSpPr>
          <p:nvPr/>
        </p:nvGrpSpPr>
        <p:grpSpPr bwMode="auto">
          <a:xfrm>
            <a:off x="1979613" y="1524000"/>
            <a:ext cx="5411787" cy="3281363"/>
            <a:chOff x="1247" y="960"/>
            <a:chExt cx="3409" cy="2067"/>
          </a:xfrm>
        </p:grpSpPr>
        <p:sp>
          <p:nvSpPr>
            <p:cNvPr id="57367" name="Oval 4"/>
            <p:cNvSpPr>
              <a:spLocks noChangeArrowheads="1"/>
            </p:cNvSpPr>
            <p:nvPr/>
          </p:nvSpPr>
          <p:spPr bwMode="auto">
            <a:xfrm>
              <a:off x="1248" y="960"/>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68" name="Oval 5"/>
            <p:cNvSpPr>
              <a:spLocks noChangeArrowheads="1"/>
            </p:cNvSpPr>
            <p:nvPr/>
          </p:nvSpPr>
          <p:spPr bwMode="auto">
            <a:xfrm>
              <a:off x="1248" y="1920"/>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69" name="Oval 6"/>
            <p:cNvSpPr>
              <a:spLocks noChangeArrowheads="1"/>
            </p:cNvSpPr>
            <p:nvPr/>
          </p:nvSpPr>
          <p:spPr bwMode="auto">
            <a:xfrm>
              <a:off x="4512" y="2928"/>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70" name="Oval 7"/>
            <p:cNvSpPr>
              <a:spLocks noChangeArrowheads="1"/>
            </p:cNvSpPr>
            <p:nvPr/>
          </p:nvSpPr>
          <p:spPr bwMode="auto">
            <a:xfrm>
              <a:off x="3456" y="960"/>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71" name="Oval 8"/>
            <p:cNvSpPr>
              <a:spLocks noChangeArrowheads="1"/>
            </p:cNvSpPr>
            <p:nvPr/>
          </p:nvSpPr>
          <p:spPr bwMode="auto">
            <a:xfrm>
              <a:off x="4512" y="960"/>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72" name="Oval 9"/>
            <p:cNvSpPr>
              <a:spLocks noChangeArrowheads="1"/>
            </p:cNvSpPr>
            <p:nvPr/>
          </p:nvSpPr>
          <p:spPr bwMode="auto">
            <a:xfrm>
              <a:off x="4560" y="1872"/>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73" name="Oval 10"/>
            <p:cNvSpPr>
              <a:spLocks noChangeArrowheads="1"/>
            </p:cNvSpPr>
            <p:nvPr/>
          </p:nvSpPr>
          <p:spPr bwMode="auto">
            <a:xfrm>
              <a:off x="2292" y="960"/>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74" name="Oval 11"/>
            <p:cNvSpPr>
              <a:spLocks noChangeArrowheads="1"/>
            </p:cNvSpPr>
            <p:nvPr/>
          </p:nvSpPr>
          <p:spPr bwMode="auto">
            <a:xfrm>
              <a:off x="3456" y="2928"/>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75" name="Oval 12"/>
            <p:cNvSpPr>
              <a:spLocks noChangeArrowheads="1"/>
            </p:cNvSpPr>
            <p:nvPr/>
          </p:nvSpPr>
          <p:spPr bwMode="auto">
            <a:xfrm>
              <a:off x="3456" y="1872"/>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76" name="Oval 13"/>
            <p:cNvSpPr>
              <a:spLocks noChangeArrowheads="1"/>
            </p:cNvSpPr>
            <p:nvPr/>
          </p:nvSpPr>
          <p:spPr bwMode="auto">
            <a:xfrm>
              <a:off x="2304" y="1872"/>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77" name="Oval 14"/>
            <p:cNvSpPr>
              <a:spLocks noChangeArrowheads="1"/>
            </p:cNvSpPr>
            <p:nvPr/>
          </p:nvSpPr>
          <p:spPr bwMode="auto">
            <a:xfrm>
              <a:off x="2352" y="2928"/>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78" name="Oval 15"/>
            <p:cNvSpPr>
              <a:spLocks noChangeArrowheads="1"/>
            </p:cNvSpPr>
            <p:nvPr/>
          </p:nvSpPr>
          <p:spPr bwMode="auto">
            <a:xfrm>
              <a:off x="1247" y="2931"/>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79" name="Line 16"/>
            <p:cNvSpPr>
              <a:spLocks noChangeShapeType="1"/>
            </p:cNvSpPr>
            <p:nvPr/>
          </p:nvSpPr>
          <p:spPr bwMode="auto">
            <a:xfrm>
              <a:off x="1314" y="999"/>
              <a:ext cx="994" cy="1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7380" name="Line 17"/>
            <p:cNvSpPr>
              <a:spLocks noChangeShapeType="1"/>
            </p:cNvSpPr>
            <p:nvPr/>
          </p:nvSpPr>
          <p:spPr bwMode="auto">
            <a:xfrm>
              <a:off x="2427" y="1008"/>
              <a:ext cx="100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7381" name="Line 18"/>
            <p:cNvSpPr>
              <a:spLocks noChangeShapeType="1"/>
            </p:cNvSpPr>
            <p:nvPr/>
          </p:nvSpPr>
          <p:spPr bwMode="auto">
            <a:xfrm>
              <a:off x="3552" y="1008"/>
              <a:ext cx="100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7382" name="Line 19"/>
            <p:cNvSpPr>
              <a:spLocks noChangeShapeType="1"/>
            </p:cNvSpPr>
            <p:nvPr/>
          </p:nvSpPr>
          <p:spPr bwMode="auto">
            <a:xfrm>
              <a:off x="1296" y="1920"/>
              <a:ext cx="100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7383" name="Line 20"/>
            <p:cNvSpPr>
              <a:spLocks noChangeShapeType="1"/>
            </p:cNvSpPr>
            <p:nvPr/>
          </p:nvSpPr>
          <p:spPr bwMode="auto">
            <a:xfrm>
              <a:off x="2400" y="1920"/>
              <a:ext cx="105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7384" name="Line 21"/>
            <p:cNvSpPr>
              <a:spLocks noChangeShapeType="1"/>
            </p:cNvSpPr>
            <p:nvPr/>
          </p:nvSpPr>
          <p:spPr bwMode="auto">
            <a:xfrm>
              <a:off x="3573" y="1920"/>
              <a:ext cx="9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7385" name="Line 22"/>
            <p:cNvSpPr>
              <a:spLocks noChangeShapeType="1"/>
            </p:cNvSpPr>
            <p:nvPr/>
          </p:nvSpPr>
          <p:spPr bwMode="auto">
            <a:xfrm>
              <a:off x="1344" y="2976"/>
              <a:ext cx="100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7386" name="Line 23"/>
            <p:cNvSpPr>
              <a:spLocks noChangeShapeType="1"/>
            </p:cNvSpPr>
            <p:nvPr/>
          </p:nvSpPr>
          <p:spPr bwMode="auto">
            <a:xfrm>
              <a:off x="2448" y="2976"/>
              <a:ext cx="100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7387" name="Line 24"/>
            <p:cNvSpPr>
              <a:spLocks noChangeShapeType="1"/>
            </p:cNvSpPr>
            <p:nvPr/>
          </p:nvSpPr>
          <p:spPr bwMode="auto">
            <a:xfrm>
              <a:off x="3552" y="2976"/>
              <a:ext cx="9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7388" name="Line 25"/>
            <p:cNvSpPr>
              <a:spLocks noChangeShapeType="1"/>
            </p:cNvSpPr>
            <p:nvPr/>
          </p:nvSpPr>
          <p:spPr bwMode="auto">
            <a:xfrm>
              <a:off x="1296" y="1056"/>
              <a:ext cx="0"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7389" name="Line 26"/>
            <p:cNvSpPr>
              <a:spLocks noChangeShapeType="1"/>
            </p:cNvSpPr>
            <p:nvPr/>
          </p:nvSpPr>
          <p:spPr bwMode="auto">
            <a:xfrm>
              <a:off x="1296" y="1968"/>
              <a:ext cx="0" cy="9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7390" name="Line 27"/>
            <p:cNvSpPr>
              <a:spLocks noChangeShapeType="1"/>
            </p:cNvSpPr>
            <p:nvPr/>
          </p:nvSpPr>
          <p:spPr bwMode="auto">
            <a:xfrm>
              <a:off x="2352" y="1008"/>
              <a:ext cx="0"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7391" name="Line 28"/>
            <p:cNvSpPr>
              <a:spLocks noChangeShapeType="1"/>
            </p:cNvSpPr>
            <p:nvPr/>
          </p:nvSpPr>
          <p:spPr bwMode="auto">
            <a:xfrm>
              <a:off x="2352" y="1920"/>
              <a:ext cx="0" cy="10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7392" name="Line 29"/>
            <p:cNvSpPr>
              <a:spLocks noChangeShapeType="1"/>
            </p:cNvSpPr>
            <p:nvPr/>
          </p:nvSpPr>
          <p:spPr bwMode="auto">
            <a:xfrm>
              <a:off x="3504" y="1056"/>
              <a:ext cx="0" cy="81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7393" name="Line 30"/>
            <p:cNvSpPr>
              <a:spLocks noChangeShapeType="1"/>
            </p:cNvSpPr>
            <p:nvPr/>
          </p:nvSpPr>
          <p:spPr bwMode="auto">
            <a:xfrm>
              <a:off x="3504" y="1920"/>
              <a:ext cx="0" cy="10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7394" name="Line 31"/>
            <p:cNvSpPr>
              <a:spLocks noChangeShapeType="1"/>
            </p:cNvSpPr>
            <p:nvPr/>
          </p:nvSpPr>
          <p:spPr bwMode="auto">
            <a:xfrm>
              <a:off x="4590" y="1038"/>
              <a:ext cx="0"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7395" name="Line 32"/>
            <p:cNvSpPr>
              <a:spLocks noChangeShapeType="1"/>
            </p:cNvSpPr>
            <p:nvPr/>
          </p:nvSpPr>
          <p:spPr bwMode="auto">
            <a:xfrm>
              <a:off x="4590" y="1968"/>
              <a:ext cx="0" cy="9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57348" name="Group 33"/>
          <p:cNvGrpSpPr>
            <a:grpSpLocks/>
          </p:cNvGrpSpPr>
          <p:nvPr/>
        </p:nvGrpSpPr>
        <p:grpSpPr bwMode="auto">
          <a:xfrm>
            <a:off x="1476375" y="990600"/>
            <a:ext cx="6829425" cy="4191000"/>
            <a:chOff x="930" y="624"/>
            <a:chExt cx="4302" cy="2640"/>
          </a:xfrm>
        </p:grpSpPr>
        <p:sp>
          <p:nvSpPr>
            <p:cNvPr id="57350" name="Text Box 34"/>
            <p:cNvSpPr txBox="1">
              <a:spLocks noChangeArrowheads="1"/>
            </p:cNvSpPr>
            <p:nvPr/>
          </p:nvSpPr>
          <p:spPr bwMode="auto">
            <a:xfrm>
              <a:off x="930" y="75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a:latin typeface="Times New Roman" pitchFamily="18" charset="0"/>
                  <a:ea typeface="华文楷体" pitchFamily="2" charset="-122"/>
                </a:rPr>
                <a:t>v</a:t>
              </a:r>
              <a:r>
                <a:rPr kumimoji="1" lang="en-US" altLang="zh-CN" sz="2400" baseline="-25000">
                  <a:latin typeface="Times New Roman" pitchFamily="18" charset="0"/>
                  <a:ea typeface="华文楷体" pitchFamily="2" charset="-122"/>
                </a:rPr>
                <a:t>1</a:t>
              </a:r>
              <a:endParaRPr kumimoji="1" lang="en-US" altLang="zh-CN" sz="2400">
                <a:latin typeface="Times New Roman" pitchFamily="18" charset="0"/>
                <a:ea typeface="华文楷体" pitchFamily="2" charset="-122"/>
              </a:endParaRPr>
            </a:p>
          </p:txBody>
        </p:sp>
        <p:sp>
          <p:nvSpPr>
            <p:cNvPr id="57351" name="Text Box 35"/>
            <p:cNvSpPr txBox="1">
              <a:spLocks noChangeArrowheads="1"/>
            </p:cNvSpPr>
            <p:nvPr/>
          </p:nvSpPr>
          <p:spPr bwMode="auto">
            <a:xfrm>
              <a:off x="930" y="1661"/>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a:latin typeface="Times New Roman" pitchFamily="18" charset="0"/>
                  <a:ea typeface="华文楷体" pitchFamily="2" charset="-122"/>
                </a:rPr>
                <a:t>v</a:t>
              </a:r>
              <a:r>
                <a:rPr kumimoji="1" lang="en-US" altLang="zh-CN" sz="2400" baseline="-25000">
                  <a:latin typeface="Times New Roman" pitchFamily="18" charset="0"/>
                  <a:ea typeface="华文楷体" pitchFamily="2" charset="-122"/>
                </a:rPr>
                <a:t>2</a:t>
              </a:r>
            </a:p>
          </p:txBody>
        </p:sp>
        <p:sp>
          <p:nvSpPr>
            <p:cNvPr id="57352" name="Text Box 36"/>
            <p:cNvSpPr txBox="1">
              <a:spLocks noChangeArrowheads="1"/>
            </p:cNvSpPr>
            <p:nvPr/>
          </p:nvSpPr>
          <p:spPr bwMode="auto">
            <a:xfrm>
              <a:off x="1020" y="2795"/>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a:latin typeface="Times New Roman" pitchFamily="18" charset="0"/>
                  <a:ea typeface="华文楷体" pitchFamily="2" charset="-122"/>
                </a:rPr>
                <a:t>v</a:t>
              </a:r>
              <a:r>
                <a:rPr kumimoji="1" lang="en-US" altLang="zh-CN" sz="2400" baseline="-25000">
                  <a:latin typeface="Times New Roman" pitchFamily="18" charset="0"/>
                  <a:ea typeface="华文楷体" pitchFamily="2" charset="-122"/>
                </a:rPr>
                <a:t>3</a:t>
              </a:r>
            </a:p>
          </p:txBody>
        </p:sp>
        <p:sp>
          <p:nvSpPr>
            <p:cNvPr id="57353" name="Text Box 37"/>
            <p:cNvSpPr txBox="1">
              <a:spLocks noChangeArrowheads="1"/>
            </p:cNvSpPr>
            <p:nvPr/>
          </p:nvSpPr>
          <p:spPr bwMode="auto">
            <a:xfrm>
              <a:off x="2109" y="2886"/>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a:latin typeface="Times New Roman" pitchFamily="18" charset="0"/>
                  <a:ea typeface="华文楷体" pitchFamily="2" charset="-122"/>
                </a:rPr>
                <a:t>v</a:t>
              </a:r>
              <a:r>
                <a:rPr kumimoji="1" lang="en-US" altLang="zh-CN" sz="2400" baseline="-25000">
                  <a:latin typeface="Times New Roman" pitchFamily="18" charset="0"/>
                  <a:ea typeface="华文楷体" pitchFamily="2" charset="-122"/>
                </a:rPr>
                <a:t>4</a:t>
              </a:r>
            </a:p>
          </p:txBody>
        </p:sp>
        <p:sp>
          <p:nvSpPr>
            <p:cNvPr id="57354" name="Text Box 38"/>
            <p:cNvSpPr txBox="1">
              <a:spLocks noChangeArrowheads="1"/>
            </p:cNvSpPr>
            <p:nvPr/>
          </p:nvSpPr>
          <p:spPr bwMode="auto">
            <a:xfrm>
              <a:off x="3334" y="2931"/>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a:latin typeface="Times New Roman" pitchFamily="18" charset="0"/>
                  <a:ea typeface="华文楷体" pitchFamily="2" charset="-122"/>
                </a:rPr>
                <a:t>v</a:t>
              </a:r>
              <a:r>
                <a:rPr kumimoji="1" lang="en-US" altLang="zh-CN" sz="2400" baseline="-25000">
                  <a:latin typeface="Times New Roman" pitchFamily="18" charset="0"/>
                  <a:ea typeface="华文楷体" pitchFamily="2" charset="-122"/>
                </a:rPr>
                <a:t>5</a:t>
              </a:r>
            </a:p>
          </p:txBody>
        </p:sp>
        <p:sp>
          <p:nvSpPr>
            <p:cNvPr id="57355" name="Text Box 39"/>
            <p:cNvSpPr txBox="1">
              <a:spLocks noChangeArrowheads="1"/>
            </p:cNvSpPr>
            <p:nvPr/>
          </p:nvSpPr>
          <p:spPr bwMode="auto">
            <a:xfrm>
              <a:off x="4377" y="2976"/>
              <a:ext cx="41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a:latin typeface="Times New Roman" pitchFamily="18" charset="0"/>
                  <a:ea typeface="华文楷体" pitchFamily="2" charset="-122"/>
                </a:rPr>
                <a:t>v</a:t>
              </a:r>
              <a:r>
                <a:rPr kumimoji="1" lang="en-US" altLang="zh-CN" sz="2400" baseline="-25000">
                  <a:latin typeface="Times New Roman" pitchFamily="18" charset="0"/>
                  <a:ea typeface="华文楷体" pitchFamily="2" charset="-122"/>
                </a:rPr>
                <a:t>6</a:t>
              </a:r>
            </a:p>
          </p:txBody>
        </p:sp>
        <p:sp>
          <p:nvSpPr>
            <p:cNvPr id="57356" name="Text Box 40"/>
            <p:cNvSpPr txBox="1">
              <a:spLocks noChangeArrowheads="1"/>
            </p:cNvSpPr>
            <p:nvPr/>
          </p:nvSpPr>
          <p:spPr bwMode="auto">
            <a:xfrm>
              <a:off x="4704" y="1776"/>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a:latin typeface="Times New Roman" pitchFamily="18" charset="0"/>
                  <a:ea typeface="华文楷体" pitchFamily="2" charset="-122"/>
                </a:rPr>
                <a:t>v</a:t>
              </a:r>
              <a:r>
                <a:rPr kumimoji="1" lang="en-US" altLang="zh-CN" sz="2400" baseline="-25000">
                  <a:latin typeface="Times New Roman" pitchFamily="18" charset="0"/>
                  <a:ea typeface="华文楷体" pitchFamily="2" charset="-122"/>
                </a:rPr>
                <a:t>7</a:t>
              </a:r>
            </a:p>
          </p:txBody>
        </p:sp>
        <p:sp>
          <p:nvSpPr>
            <p:cNvPr id="57357" name="Text Box 41"/>
            <p:cNvSpPr txBox="1">
              <a:spLocks noChangeArrowheads="1"/>
            </p:cNvSpPr>
            <p:nvPr/>
          </p:nvSpPr>
          <p:spPr bwMode="auto">
            <a:xfrm>
              <a:off x="4704" y="672"/>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a:latin typeface="Times New Roman" pitchFamily="18" charset="0"/>
                  <a:ea typeface="华文楷体" pitchFamily="2" charset="-122"/>
                </a:rPr>
                <a:t>v</a:t>
              </a:r>
              <a:r>
                <a:rPr kumimoji="1" lang="en-US" altLang="zh-CN" sz="2400" baseline="-25000">
                  <a:latin typeface="Times New Roman" pitchFamily="18" charset="0"/>
                  <a:ea typeface="华文楷体" pitchFamily="2" charset="-122"/>
                </a:rPr>
                <a:t>8</a:t>
              </a:r>
            </a:p>
          </p:txBody>
        </p:sp>
        <p:sp>
          <p:nvSpPr>
            <p:cNvPr id="57358" name="Text Box 42"/>
            <p:cNvSpPr txBox="1">
              <a:spLocks noChangeArrowheads="1"/>
            </p:cNvSpPr>
            <p:nvPr/>
          </p:nvSpPr>
          <p:spPr bwMode="auto">
            <a:xfrm>
              <a:off x="3456" y="6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a:latin typeface="Times New Roman" pitchFamily="18" charset="0"/>
                  <a:ea typeface="华文楷体" pitchFamily="2" charset="-122"/>
                </a:rPr>
                <a:t>v</a:t>
              </a:r>
              <a:r>
                <a:rPr kumimoji="1" lang="en-US" altLang="zh-CN" sz="2400" baseline="-25000">
                  <a:latin typeface="Times New Roman" pitchFamily="18" charset="0"/>
                  <a:ea typeface="华文楷体" pitchFamily="2" charset="-122"/>
                </a:rPr>
                <a:t>9</a:t>
              </a:r>
            </a:p>
          </p:txBody>
        </p:sp>
        <p:sp>
          <p:nvSpPr>
            <p:cNvPr id="57359" name="Text Box 43"/>
            <p:cNvSpPr txBox="1">
              <a:spLocks noChangeArrowheads="1"/>
            </p:cNvSpPr>
            <p:nvPr/>
          </p:nvSpPr>
          <p:spPr bwMode="auto">
            <a:xfrm>
              <a:off x="2112" y="624"/>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a:latin typeface="Times New Roman" pitchFamily="18" charset="0"/>
                  <a:ea typeface="华文楷体" pitchFamily="2" charset="-122"/>
                </a:rPr>
                <a:t>v</a:t>
              </a:r>
              <a:r>
                <a:rPr kumimoji="1" lang="en-US" altLang="zh-CN" sz="2400" baseline="-25000">
                  <a:latin typeface="Times New Roman" pitchFamily="18" charset="0"/>
                  <a:ea typeface="华文楷体" pitchFamily="2" charset="-122"/>
                </a:rPr>
                <a:t>10</a:t>
              </a:r>
            </a:p>
          </p:txBody>
        </p:sp>
        <p:sp>
          <p:nvSpPr>
            <p:cNvPr id="57360" name="Text Box 44"/>
            <p:cNvSpPr txBox="1">
              <a:spLocks noChangeArrowheads="1"/>
            </p:cNvSpPr>
            <p:nvPr/>
          </p:nvSpPr>
          <p:spPr bwMode="auto">
            <a:xfrm>
              <a:off x="2018" y="1661"/>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a:latin typeface="Times New Roman" pitchFamily="18" charset="0"/>
                  <a:ea typeface="华文楷体" pitchFamily="2" charset="-122"/>
                </a:rPr>
                <a:t>v</a:t>
              </a:r>
              <a:r>
                <a:rPr kumimoji="1" lang="en-US" altLang="zh-CN" sz="2400" baseline="-25000">
                  <a:latin typeface="Times New Roman" pitchFamily="18" charset="0"/>
                  <a:ea typeface="华文楷体" pitchFamily="2" charset="-122"/>
                </a:rPr>
                <a:t>11</a:t>
              </a:r>
            </a:p>
          </p:txBody>
        </p:sp>
        <p:sp>
          <p:nvSpPr>
            <p:cNvPr id="57361" name="Text Box 45"/>
            <p:cNvSpPr txBox="1">
              <a:spLocks noChangeArrowheads="1"/>
            </p:cNvSpPr>
            <p:nvPr/>
          </p:nvSpPr>
          <p:spPr bwMode="auto">
            <a:xfrm>
              <a:off x="3152" y="1616"/>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a:latin typeface="Times New Roman" pitchFamily="18" charset="0"/>
                  <a:ea typeface="华文楷体" pitchFamily="2" charset="-122"/>
                </a:rPr>
                <a:t>v</a:t>
              </a:r>
              <a:r>
                <a:rPr kumimoji="1" lang="en-US" altLang="zh-CN" sz="2400" baseline="-25000">
                  <a:latin typeface="Times New Roman" pitchFamily="18" charset="0"/>
                  <a:ea typeface="华文楷体" pitchFamily="2" charset="-122"/>
                </a:rPr>
                <a:t>12</a:t>
              </a:r>
            </a:p>
          </p:txBody>
        </p:sp>
        <p:sp>
          <p:nvSpPr>
            <p:cNvPr id="57362" name="Text Box 46"/>
            <p:cNvSpPr txBox="1">
              <a:spLocks noChangeArrowheads="1"/>
            </p:cNvSpPr>
            <p:nvPr/>
          </p:nvSpPr>
          <p:spPr bwMode="auto">
            <a:xfrm>
              <a:off x="1519" y="799"/>
              <a:ext cx="26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a:latin typeface="Times New Roman" pitchFamily="18" charset="0"/>
                  <a:ea typeface="华文楷体" pitchFamily="2" charset="-122"/>
                </a:rPr>
                <a:t>2                        4                       5 </a:t>
              </a:r>
            </a:p>
          </p:txBody>
        </p:sp>
        <p:sp>
          <p:nvSpPr>
            <p:cNvPr id="57363" name="Text Box 47"/>
            <p:cNvSpPr txBox="1">
              <a:spLocks noChangeArrowheads="1"/>
            </p:cNvSpPr>
            <p:nvPr/>
          </p:nvSpPr>
          <p:spPr bwMode="auto">
            <a:xfrm>
              <a:off x="1338" y="1344"/>
              <a:ext cx="326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a:latin typeface="Times New Roman" pitchFamily="18" charset="0"/>
                  <a:ea typeface="华文楷体" pitchFamily="2" charset="-122"/>
                </a:rPr>
                <a:t>5                   3                      6                4</a:t>
              </a:r>
            </a:p>
          </p:txBody>
        </p:sp>
        <p:sp>
          <p:nvSpPr>
            <p:cNvPr id="57364" name="Text Box 48"/>
            <p:cNvSpPr txBox="1">
              <a:spLocks noChangeArrowheads="1"/>
            </p:cNvSpPr>
            <p:nvPr/>
          </p:nvSpPr>
          <p:spPr bwMode="auto">
            <a:xfrm>
              <a:off x="1519" y="1842"/>
              <a:ext cx="29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a:latin typeface="Times New Roman" pitchFamily="18" charset="0"/>
                  <a:ea typeface="华文楷体" pitchFamily="2" charset="-122"/>
                </a:rPr>
                <a:t>   6                        4                        6</a:t>
              </a:r>
            </a:p>
          </p:txBody>
        </p:sp>
        <p:sp>
          <p:nvSpPr>
            <p:cNvPr id="57365" name="Text Box 49"/>
            <p:cNvSpPr txBox="1">
              <a:spLocks noChangeArrowheads="1"/>
            </p:cNvSpPr>
            <p:nvPr/>
          </p:nvSpPr>
          <p:spPr bwMode="auto">
            <a:xfrm>
              <a:off x="1247" y="2296"/>
              <a:ext cx="36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a:latin typeface="Times New Roman" pitchFamily="18" charset="0"/>
                  <a:ea typeface="华文楷体" pitchFamily="2" charset="-122"/>
                </a:rPr>
                <a:t>5                     4                      4                     7      </a:t>
              </a:r>
            </a:p>
          </p:txBody>
        </p:sp>
        <p:sp>
          <p:nvSpPr>
            <p:cNvPr id="57366" name="Text Box 50"/>
            <p:cNvSpPr txBox="1">
              <a:spLocks noChangeArrowheads="1"/>
            </p:cNvSpPr>
            <p:nvPr/>
          </p:nvSpPr>
          <p:spPr bwMode="auto">
            <a:xfrm>
              <a:off x="1610" y="2750"/>
              <a:ext cx="27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a:latin typeface="Times New Roman" pitchFamily="18" charset="0"/>
                  <a:ea typeface="华文楷体" pitchFamily="2" charset="-122"/>
                </a:rPr>
                <a:t>9                        3                        8</a:t>
              </a:r>
            </a:p>
          </p:txBody>
        </p:sp>
      </p:grpSp>
      <p:sp>
        <p:nvSpPr>
          <p:cNvPr id="57349" name="Text Box 51"/>
          <p:cNvSpPr txBox="1">
            <a:spLocks noChangeArrowheads="1"/>
          </p:cNvSpPr>
          <p:nvPr/>
        </p:nvSpPr>
        <p:spPr bwMode="auto">
          <a:xfrm>
            <a:off x="3708400" y="5300663"/>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a:latin typeface="Times New Roman" pitchFamily="18" charset="0"/>
                <a:ea typeface="华文楷体" pitchFamily="2" charset="-122"/>
              </a:rPr>
              <a:t>A</a:t>
            </a:r>
          </a:p>
        </p:txBody>
      </p:sp>
    </p:spTree>
    <p:extLst>
      <p:ext uri="{BB962C8B-B14F-4D97-AF65-F5344CB8AC3E}">
        <p14:creationId xmlns:p14="http://schemas.microsoft.com/office/powerpoint/2010/main" val="1001837561"/>
      </p:ext>
    </p:extLst>
  </p:cSld>
  <p:clrMapOvr>
    <a:masterClrMapping/>
  </p:clrMapOvr>
  <p:transition>
    <p:zoom dir="in"/>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Line 2"/>
          <p:cNvSpPr>
            <a:spLocks noChangeShapeType="1"/>
          </p:cNvSpPr>
          <p:nvPr/>
        </p:nvSpPr>
        <p:spPr bwMode="auto">
          <a:xfrm>
            <a:off x="2057400" y="1600200"/>
            <a:ext cx="1600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371" name="Line 3"/>
          <p:cNvSpPr>
            <a:spLocks noChangeShapeType="1"/>
          </p:cNvSpPr>
          <p:nvPr/>
        </p:nvSpPr>
        <p:spPr bwMode="auto">
          <a:xfrm>
            <a:off x="3810000" y="1600200"/>
            <a:ext cx="1600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372" name="Line 4"/>
          <p:cNvSpPr>
            <a:spLocks noChangeShapeType="1"/>
          </p:cNvSpPr>
          <p:nvPr/>
        </p:nvSpPr>
        <p:spPr bwMode="auto">
          <a:xfrm>
            <a:off x="5638800" y="1600200"/>
            <a:ext cx="1600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373" name="Line 5"/>
          <p:cNvSpPr>
            <a:spLocks noChangeShapeType="1"/>
          </p:cNvSpPr>
          <p:nvPr/>
        </p:nvSpPr>
        <p:spPr bwMode="auto">
          <a:xfrm>
            <a:off x="3810000" y="3048000"/>
            <a:ext cx="1676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374" name="Line 6"/>
          <p:cNvSpPr>
            <a:spLocks noChangeShapeType="1"/>
          </p:cNvSpPr>
          <p:nvPr/>
        </p:nvSpPr>
        <p:spPr bwMode="auto">
          <a:xfrm>
            <a:off x="5715000" y="3048000"/>
            <a:ext cx="152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375" name="Line 7"/>
          <p:cNvSpPr>
            <a:spLocks noChangeShapeType="1"/>
          </p:cNvSpPr>
          <p:nvPr/>
        </p:nvSpPr>
        <p:spPr bwMode="auto">
          <a:xfrm>
            <a:off x="2133600" y="4724400"/>
            <a:ext cx="1600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376" name="Line 8"/>
          <p:cNvSpPr>
            <a:spLocks noChangeShapeType="1"/>
          </p:cNvSpPr>
          <p:nvPr/>
        </p:nvSpPr>
        <p:spPr bwMode="auto">
          <a:xfrm>
            <a:off x="3886200" y="4724400"/>
            <a:ext cx="1600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377" name="Line 9"/>
          <p:cNvSpPr>
            <a:spLocks noChangeShapeType="1"/>
          </p:cNvSpPr>
          <p:nvPr/>
        </p:nvSpPr>
        <p:spPr bwMode="auto">
          <a:xfrm>
            <a:off x="5638800" y="4724400"/>
            <a:ext cx="152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378" name="Line 10"/>
          <p:cNvSpPr>
            <a:spLocks noChangeShapeType="1"/>
          </p:cNvSpPr>
          <p:nvPr/>
        </p:nvSpPr>
        <p:spPr bwMode="auto">
          <a:xfrm>
            <a:off x="2057400" y="1676400"/>
            <a:ext cx="0" cy="1371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379" name="Line 11"/>
          <p:cNvSpPr>
            <a:spLocks noChangeShapeType="1"/>
          </p:cNvSpPr>
          <p:nvPr/>
        </p:nvSpPr>
        <p:spPr bwMode="auto">
          <a:xfrm>
            <a:off x="2057400" y="3124200"/>
            <a:ext cx="0" cy="1524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380" name="Line 12"/>
          <p:cNvSpPr>
            <a:spLocks noChangeShapeType="1"/>
          </p:cNvSpPr>
          <p:nvPr/>
        </p:nvSpPr>
        <p:spPr bwMode="auto">
          <a:xfrm>
            <a:off x="3733800" y="1600200"/>
            <a:ext cx="0" cy="1371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381" name="Line 13"/>
          <p:cNvSpPr>
            <a:spLocks noChangeShapeType="1"/>
          </p:cNvSpPr>
          <p:nvPr/>
        </p:nvSpPr>
        <p:spPr bwMode="auto">
          <a:xfrm>
            <a:off x="3733800" y="3048000"/>
            <a:ext cx="0" cy="1676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382" name="Line 14"/>
          <p:cNvSpPr>
            <a:spLocks noChangeShapeType="1"/>
          </p:cNvSpPr>
          <p:nvPr/>
        </p:nvSpPr>
        <p:spPr bwMode="auto">
          <a:xfrm>
            <a:off x="5562600" y="1676400"/>
            <a:ext cx="0" cy="1295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383" name="Line 15"/>
          <p:cNvSpPr>
            <a:spLocks noChangeShapeType="1"/>
          </p:cNvSpPr>
          <p:nvPr/>
        </p:nvSpPr>
        <p:spPr bwMode="auto">
          <a:xfrm>
            <a:off x="5562600" y="3048000"/>
            <a:ext cx="0" cy="1600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384" name="Line 16"/>
          <p:cNvSpPr>
            <a:spLocks noChangeShapeType="1"/>
          </p:cNvSpPr>
          <p:nvPr/>
        </p:nvSpPr>
        <p:spPr bwMode="auto">
          <a:xfrm>
            <a:off x="7315200" y="1676400"/>
            <a:ext cx="0" cy="1371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385" name="Line 17"/>
          <p:cNvSpPr>
            <a:spLocks noChangeShapeType="1"/>
          </p:cNvSpPr>
          <p:nvPr/>
        </p:nvSpPr>
        <p:spPr bwMode="auto">
          <a:xfrm>
            <a:off x="7315200" y="3124200"/>
            <a:ext cx="0" cy="1524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386" name="Line 18"/>
          <p:cNvSpPr>
            <a:spLocks noChangeShapeType="1"/>
          </p:cNvSpPr>
          <p:nvPr/>
        </p:nvSpPr>
        <p:spPr bwMode="auto">
          <a:xfrm>
            <a:off x="2133600" y="3048000"/>
            <a:ext cx="152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387" name="Oval 19"/>
          <p:cNvSpPr>
            <a:spLocks noChangeArrowheads="1"/>
          </p:cNvSpPr>
          <p:nvPr/>
        </p:nvSpPr>
        <p:spPr bwMode="auto">
          <a:xfrm>
            <a:off x="1981200" y="1524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8" name="Oval 20"/>
          <p:cNvSpPr>
            <a:spLocks noChangeArrowheads="1"/>
          </p:cNvSpPr>
          <p:nvPr/>
        </p:nvSpPr>
        <p:spPr bwMode="auto">
          <a:xfrm>
            <a:off x="3657600" y="46482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9" name="Oval 21"/>
          <p:cNvSpPr>
            <a:spLocks noChangeArrowheads="1"/>
          </p:cNvSpPr>
          <p:nvPr/>
        </p:nvSpPr>
        <p:spPr bwMode="auto">
          <a:xfrm>
            <a:off x="1981200" y="46482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90" name="Oval 22"/>
          <p:cNvSpPr>
            <a:spLocks noChangeArrowheads="1"/>
          </p:cNvSpPr>
          <p:nvPr/>
        </p:nvSpPr>
        <p:spPr bwMode="auto">
          <a:xfrm>
            <a:off x="1981200" y="29718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91" name="Oval 23"/>
          <p:cNvSpPr>
            <a:spLocks noChangeArrowheads="1"/>
          </p:cNvSpPr>
          <p:nvPr/>
        </p:nvSpPr>
        <p:spPr bwMode="auto">
          <a:xfrm>
            <a:off x="5486400" y="29718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92" name="Oval 24"/>
          <p:cNvSpPr>
            <a:spLocks noChangeArrowheads="1"/>
          </p:cNvSpPr>
          <p:nvPr/>
        </p:nvSpPr>
        <p:spPr bwMode="auto">
          <a:xfrm>
            <a:off x="5486400" y="1524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93" name="Oval 25"/>
          <p:cNvSpPr>
            <a:spLocks noChangeArrowheads="1"/>
          </p:cNvSpPr>
          <p:nvPr/>
        </p:nvSpPr>
        <p:spPr bwMode="auto">
          <a:xfrm>
            <a:off x="3657600" y="29718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94" name="Oval 26"/>
          <p:cNvSpPr>
            <a:spLocks noChangeArrowheads="1"/>
          </p:cNvSpPr>
          <p:nvPr/>
        </p:nvSpPr>
        <p:spPr bwMode="auto">
          <a:xfrm>
            <a:off x="3657600" y="14478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95" name="Oval 27"/>
          <p:cNvSpPr>
            <a:spLocks noChangeArrowheads="1"/>
          </p:cNvSpPr>
          <p:nvPr/>
        </p:nvSpPr>
        <p:spPr bwMode="auto">
          <a:xfrm>
            <a:off x="7239000" y="46482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96" name="Oval 28"/>
          <p:cNvSpPr>
            <a:spLocks noChangeArrowheads="1"/>
          </p:cNvSpPr>
          <p:nvPr/>
        </p:nvSpPr>
        <p:spPr bwMode="auto">
          <a:xfrm>
            <a:off x="7239000" y="14478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97" name="Oval 29"/>
          <p:cNvSpPr>
            <a:spLocks noChangeArrowheads="1"/>
          </p:cNvSpPr>
          <p:nvPr/>
        </p:nvSpPr>
        <p:spPr bwMode="auto">
          <a:xfrm>
            <a:off x="7239000" y="29718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98" name="Oval 30"/>
          <p:cNvSpPr>
            <a:spLocks noChangeArrowheads="1"/>
          </p:cNvSpPr>
          <p:nvPr/>
        </p:nvSpPr>
        <p:spPr bwMode="auto">
          <a:xfrm>
            <a:off x="5486400" y="46482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99" name="Freeform 31"/>
          <p:cNvSpPr>
            <a:spLocks/>
          </p:cNvSpPr>
          <p:nvPr/>
        </p:nvSpPr>
        <p:spPr bwMode="auto">
          <a:xfrm>
            <a:off x="3733800" y="1600200"/>
            <a:ext cx="1752600" cy="304800"/>
          </a:xfrm>
          <a:custGeom>
            <a:avLst/>
            <a:gdLst>
              <a:gd name="T0" fmla="*/ 0 w 1104"/>
              <a:gd name="T1" fmla="*/ 0 h 192"/>
              <a:gd name="T2" fmla="*/ 1330642500 w 1104"/>
              <a:gd name="T3" fmla="*/ 483870000 h 192"/>
              <a:gd name="T4" fmla="*/ 2147483647 w 1104"/>
              <a:gd name="T5" fmla="*/ 0 h 192"/>
              <a:gd name="T6" fmla="*/ 0 60000 65536"/>
              <a:gd name="T7" fmla="*/ 0 60000 65536"/>
              <a:gd name="T8" fmla="*/ 0 60000 65536"/>
            </a:gdLst>
            <a:ahLst/>
            <a:cxnLst>
              <a:cxn ang="T6">
                <a:pos x="T0" y="T1"/>
              </a:cxn>
              <a:cxn ang="T7">
                <a:pos x="T2" y="T3"/>
              </a:cxn>
              <a:cxn ang="T8">
                <a:pos x="T4" y="T5"/>
              </a:cxn>
            </a:cxnLst>
            <a:rect l="0" t="0" r="r" b="b"/>
            <a:pathLst>
              <a:path w="1104" h="192">
                <a:moveTo>
                  <a:pt x="0" y="0"/>
                </a:moveTo>
                <a:cubicBezTo>
                  <a:pt x="172" y="96"/>
                  <a:pt x="344" y="192"/>
                  <a:pt x="528" y="192"/>
                </a:cubicBezTo>
                <a:cubicBezTo>
                  <a:pt x="712" y="192"/>
                  <a:pt x="1000" y="32"/>
                  <a:pt x="1104" y="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400" name="Freeform 32"/>
          <p:cNvSpPr>
            <a:spLocks/>
          </p:cNvSpPr>
          <p:nvPr/>
        </p:nvSpPr>
        <p:spPr bwMode="auto">
          <a:xfrm>
            <a:off x="6934200" y="3048000"/>
            <a:ext cx="381000" cy="1600200"/>
          </a:xfrm>
          <a:custGeom>
            <a:avLst/>
            <a:gdLst>
              <a:gd name="T0" fmla="*/ 604837500 w 240"/>
              <a:gd name="T1" fmla="*/ 0 h 1008"/>
              <a:gd name="T2" fmla="*/ 0 w 240"/>
              <a:gd name="T3" fmla="*/ 1330642500 h 1008"/>
              <a:gd name="T4" fmla="*/ 604837500 w 240"/>
              <a:gd name="T5" fmla="*/ 2147483647 h 1008"/>
              <a:gd name="T6" fmla="*/ 0 60000 65536"/>
              <a:gd name="T7" fmla="*/ 0 60000 65536"/>
              <a:gd name="T8" fmla="*/ 0 60000 65536"/>
            </a:gdLst>
            <a:ahLst/>
            <a:cxnLst>
              <a:cxn ang="T6">
                <a:pos x="T0" y="T1"/>
              </a:cxn>
              <a:cxn ang="T7">
                <a:pos x="T2" y="T3"/>
              </a:cxn>
              <a:cxn ang="T8">
                <a:pos x="T4" y="T5"/>
              </a:cxn>
            </a:cxnLst>
            <a:rect l="0" t="0" r="r" b="b"/>
            <a:pathLst>
              <a:path w="240" h="1008">
                <a:moveTo>
                  <a:pt x="240" y="0"/>
                </a:moveTo>
                <a:cubicBezTo>
                  <a:pt x="120" y="180"/>
                  <a:pt x="0" y="360"/>
                  <a:pt x="0" y="528"/>
                </a:cubicBezTo>
                <a:cubicBezTo>
                  <a:pt x="0" y="696"/>
                  <a:pt x="200" y="928"/>
                  <a:pt x="240" y="1008"/>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401" name="Freeform 33"/>
          <p:cNvSpPr>
            <a:spLocks/>
          </p:cNvSpPr>
          <p:nvPr/>
        </p:nvSpPr>
        <p:spPr bwMode="auto">
          <a:xfrm>
            <a:off x="5638800" y="4724400"/>
            <a:ext cx="1676400" cy="393700"/>
          </a:xfrm>
          <a:custGeom>
            <a:avLst/>
            <a:gdLst>
              <a:gd name="T0" fmla="*/ 0 w 1056"/>
              <a:gd name="T1" fmla="*/ 120967500 h 248"/>
              <a:gd name="T2" fmla="*/ 846772500 w 1056"/>
              <a:gd name="T3" fmla="*/ 604837500 h 248"/>
              <a:gd name="T4" fmla="*/ 2147483647 w 1056"/>
              <a:gd name="T5" fmla="*/ 0 h 248"/>
              <a:gd name="T6" fmla="*/ 0 60000 65536"/>
              <a:gd name="T7" fmla="*/ 0 60000 65536"/>
              <a:gd name="T8" fmla="*/ 0 60000 65536"/>
            </a:gdLst>
            <a:ahLst/>
            <a:cxnLst>
              <a:cxn ang="T6">
                <a:pos x="T0" y="T1"/>
              </a:cxn>
              <a:cxn ang="T7">
                <a:pos x="T2" y="T3"/>
              </a:cxn>
              <a:cxn ang="T8">
                <a:pos x="T4" y="T5"/>
              </a:cxn>
            </a:cxnLst>
            <a:rect l="0" t="0" r="r" b="b"/>
            <a:pathLst>
              <a:path w="1056" h="248">
                <a:moveTo>
                  <a:pt x="0" y="48"/>
                </a:moveTo>
                <a:cubicBezTo>
                  <a:pt x="80" y="148"/>
                  <a:pt x="160" y="248"/>
                  <a:pt x="336" y="240"/>
                </a:cubicBezTo>
                <a:cubicBezTo>
                  <a:pt x="512" y="232"/>
                  <a:pt x="936" y="40"/>
                  <a:pt x="1056" y="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402" name="Freeform 34"/>
          <p:cNvSpPr>
            <a:spLocks/>
          </p:cNvSpPr>
          <p:nvPr/>
        </p:nvSpPr>
        <p:spPr bwMode="auto">
          <a:xfrm>
            <a:off x="1752600" y="3048000"/>
            <a:ext cx="304800" cy="1676400"/>
          </a:xfrm>
          <a:custGeom>
            <a:avLst/>
            <a:gdLst>
              <a:gd name="T0" fmla="*/ 483870000 w 192"/>
              <a:gd name="T1" fmla="*/ 0 h 1056"/>
              <a:gd name="T2" fmla="*/ 0 w 192"/>
              <a:gd name="T3" fmla="*/ 1088707500 h 1056"/>
              <a:gd name="T4" fmla="*/ 483870000 w 192"/>
              <a:gd name="T5" fmla="*/ 2147483647 h 1056"/>
              <a:gd name="T6" fmla="*/ 0 60000 65536"/>
              <a:gd name="T7" fmla="*/ 0 60000 65536"/>
              <a:gd name="T8" fmla="*/ 0 60000 65536"/>
            </a:gdLst>
            <a:ahLst/>
            <a:cxnLst>
              <a:cxn ang="T6">
                <a:pos x="T0" y="T1"/>
              </a:cxn>
              <a:cxn ang="T7">
                <a:pos x="T2" y="T3"/>
              </a:cxn>
              <a:cxn ang="T8">
                <a:pos x="T4" y="T5"/>
              </a:cxn>
            </a:cxnLst>
            <a:rect l="0" t="0" r="r" b="b"/>
            <a:pathLst>
              <a:path w="192" h="1056">
                <a:moveTo>
                  <a:pt x="192" y="0"/>
                </a:moveTo>
                <a:cubicBezTo>
                  <a:pt x="96" y="128"/>
                  <a:pt x="0" y="256"/>
                  <a:pt x="0" y="432"/>
                </a:cubicBezTo>
                <a:cubicBezTo>
                  <a:pt x="0" y="608"/>
                  <a:pt x="160" y="952"/>
                  <a:pt x="192" y="105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403" name="Freeform 35"/>
          <p:cNvSpPr>
            <a:spLocks/>
          </p:cNvSpPr>
          <p:nvPr/>
        </p:nvSpPr>
        <p:spPr bwMode="auto">
          <a:xfrm>
            <a:off x="2057400" y="4648200"/>
            <a:ext cx="1676400" cy="406400"/>
          </a:xfrm>
          <a:custGeom>
            <a:avLst/>
            <a:gdLst>
              <a:gd name="T0" fmla="*/ 0 w 1056"/>
              <a:gd name="T1" fmla="*/ 0 h 256"/>
              <a:gd name="T2" fmla="*/ 1209675000 w 1056"/>
              <a:gd name="T3" fmla="*/ 604837500 h 256"/>
              <a:gd name="T4" fmla="*/ 2147483647 w 1056"/>
              <a:gd name="T5" fmla="*/ 241935000 h 256"/>
              <a:gd name="T6" fmla="*/ 0 60000 65536"/>
              <a:gd name="T7" fmla="*/ 0 60000 65536"/>
              <a:gd name="T8" fmla="*/ 0 60000 65536"/>
            </a:gdLst>
            <a:ahLst/>
            <a:cxnLst>
              <a:cxn ang="T6">
                <a:pos x="T0" y="T1"/>
              </a:cxn>
              <a:cxn ang="T7">
                <a:pos x="T2" y="T3"/>
              </a:cxn>
              <a:cxn ang="T8">
                <a:pos x="T4" y="T5"/>
              </a:cxn>
            </a:cxnLst>
            <a:rect l="0" t="0" r="r" b="b"/>
            <a:pathLst>
              <a:path w="1056" h="256">
                <a:moveTo>
                  <a:pt x="0" y="0"/>
                </a:moveTo>
                <a:cubicBezTo>
                  <a:pt x="152" y="112"/>
                  <a:pt x="304" y="224"/>
                  <a:pt x="480" y="240"/>
                </a:cubicBezTo>
                <a:cubicBezTo>
                  <a:pt x="656" y="256"/>
                  <a:pt x="960" y="128"/>
                  <a:pt x="1056" y="9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404" name="Freeform 36"/>
          <p:cNvSpPr>
            <a:spLocks/>
          </p:cNvSpPr>
          <p:nvPr/>
        </p:nvSpPr>
        <p:spPr bwMode="auto">
          <a:xfrm>
            <a:off x="3733800" y="4343400"/>
            <a:ext cx="1828800" cy="304800"/>
          </a:xfrm>
          <a:custGeom>
            <a:avLst/>
            <a:gdLst>
              <a:gd name="T0" fmla="*/ 0 w 1152"/>
              <a:gd name="T1" fmla="*/ 483870000 h 192"/>
              <a:gd name="T2" fmla="*/ 1209675000 w 1152"/>
              <a:gd name="T3" fmla="*/ 0 h 192"/>
              <a:gd name="T4" fmla="*/ 2147483647 w 1152"/>
              <a:gd name="T5" fmla="*/ 483870000 h 192"/>
              <a:gd name="T6" fmla="*/ 0 60000 65536"/>
              <a:gd name="T7" fmla="*/ 0 60000 65536"/>
              <a:gd name="T8" fmla="*/ 0 60000 65536"/>
            </a:gdLst>
            <a:ahLst/>
            <a:cxnLst>
              <a:cxn ang="T6">
                <a:pos x="T0" y="T1"/>
              </a:cxn>
              <a:cxn ang="T7">
                <a:pos x="T2" y="T3"/>
              </a:cxn>
              <a:cxn ang="T8">
                <a:pos x="T4" y="T5"/>
              </a:cxn>
            </a:cxnLst>
            <a:rect l="0" t="0" r="r" b="b"/>
            <a:pathLst>
              <a:path w="1152" h="192">
                <a:moveTo>
                  <a:pt x="0" y="192"/>
                </a:moveTo>
                <a:cubicBezTo>
                  <a:pt x="144" y="96"/>
                  <a:pt x="288" y="0"/>
                  <a:pt x="480" y="0"/>
                </a:cubicBezTo>
                <a:cubicBezTo>
                  <a:pt x="672" y="0"/>
                  <a:pt x="1040" y="160"/>
                  <a:pt x="1152"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405" name="Freeform 37"/>
          <p:cNvSpPr>
            <a:spLocks/>
          </p:cNvSpPr>
          <p:nvPr/>
        </p:nvSpPr>
        <p:spPr bwMode="auto">
          <a:xfrm>
            <a:off x="3733800" y="4724400"/>
            <a:ext cx="1752600" cy="317500"/>
          </a:xfrm>
          <a:custGeom>
            <a:avLst/>
            <a:gdLst>
              <a:gd name="T0" fmla="*/ 0 w 1104"/>
              <a:gd name="T1" fmla="*/ 0 h 200"/>
              <a:gd name="T2" fmla="*/ 1572577500 w 1104"/>
              <a:gd name="T3" fmla="*/ 483870000 h 200"/>
              <a:gd name="T4" fmla="*/ 2147483647 w 1104"/>
              <a:gd name="T5" fmla="*/ 120967500 h 200"/>
              <a:gd name="T6" fmla="*/ 0 60000 65536"/>
              <a:gd name="T7" fmla="*/ 0 60000 65536"/>
              <a:gd name="T8" fmla="*/ 0 60000 65536"/>
            </a:gdLst>
            <a:ahLst/>
            <a:cxnLst>
              <a:cxn ang="T6">
                <a:pos x="T0" y="T1"/>
              </a:cxn>
              <a:cxn ang="T7">
                <a:pos x="T2" y="T3"/>
              </a:cxn>
              <a:cxn ang="T8">
                <a:pos x="T4" y="T5"/>
              </a:cxn>
            </a:cxnLst>
            <a:rect l="0" t="0" r="r" b="b"/>
            <a:pathLst>
              <a:path w="1104" h="200">
                <a:moveTo>
                  <a:pt x="0" y="0"/>
                </a:moveTo>
                <a:cubicBezTo>
                  <a:pt x="220" y="92"/>
                  <a:pt x="440" y="184"/>
                  <a:pt x="624" y="192"/>
                </a:cubicBezTo>
                <a:cubicBezTo>
                  <a:pt x="808" y="200"/>
                  <a:pt x="1024" y="72"/>
                  <a:pt x="1104" y="48"/>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406" name="Text Box 38"/>
          <p:cNvSpPr txBox="1">
            <a:spLocks noChangeArrowheads="1"/>
          </p:cNvSpPr>
          <p:nvPr/>
        </p:nvSpPr>
        <p:spPr bwMode="auto">
          <a:xfrm>
            <a:off x="1905000" y="990600"/>
            <a:ext cx="563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a:latin typeface="Times New Roman" pitchFamily="18" charset="0"/>
              </a:rPr>
              <a:t>V</a:t>
            </a:r>
            <a:r>
              <a:rPr kumimoji="1" lang="en-US" altLang="zh-CN" sz="2400" baseline="-25000">
                <a:latin typeface="Times New Roman" pitchFamily="18" charset="0"/>
              </a:rPr>
              <a:t>1       </a:t>
            </a:r>
            <a:r>
              <a:rPr kumimoji="1" lang="en-US" altLang="zh-CN" sz="2400">
                <a:latin typeface="Times New Roman" pitchFamily="18" charset="0"/>
              </a:rPr>
              <a:t>2         v</a:t>
            </a:r>
            <a:r>
              <a:rPr kumimoji="1" lang="en-US" altLang="zh-CN" sz="2400" baseline="-25000">
                <a:latin typeface="Times New Roman" pitchFamily="18" charset="0"/>
              </a:rPr>
              <a:t>10           </a:t>
            </a:r>
            <a:r>
              <a:rPr kumimoji="1" lang="en-US" altLang="zh-CN" sz="2400">
                <a:latin typeface="Times New Roman" pitchFamily="18" charset="0"/>
              </a:rPr>
              <a:t> 4 v</a:t>
            </a:r>
            <a:r>
              <a:rPr kumimoji="1" lang="en-US" altLang="zh-CN" sz="2400" baseline="-25000">
                <a:latin typeface="Times New Roman" pitchFamily="18" charset="0"/>
              </a:rPr>
              <a:t>9                          </a:t>
            </a:r>
            <a:r>
              <a:rPr kumimoji="1" lang="en-US" altLang="zh-CN" sz="2400">
                <a:latin typeface="Times New Roman" pitchFamily="18" charset="0"/>
              </a:rPr>
              <a:t> 5        v</a:t>
            </a:r>
            <a:r>
              <a:rPr kumimoji="1" lang="en-US" altLang="zh-CN" sz="2400" baseline="-25000">
                <a:latin typeface="Times New Roman" pitchFamily="18" charset="0"/>
              </a:rPr>
              <a:t>8 </a:t>
            </a:r>
          </a:p>
        </p:txBody>
      </p:sp>
      <p:sp>
        <p:nvSpPr>
          <p:cNvPr id="58407" name="Text Box 39"/>
          <p:cNvSpPr txBox="1">
            <a:spLocks noChangeArrowheads="1"/>
          </p:cNvSpPr>
          <p:nvPr/>
        </p:nvSpPr>
        <p:spPr bwMode="auto">
          <a:xfrm>
            <a:off x="1905000" y="2590800"/>
            <a:ext cx="571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a:latin typeface="Times New Roman" pitchFamily="18" charset="0"/>
              </a:rPr>
              <a:t>V</a:t>
            </a:r>
            <a:r>
              <a:rPr kumimoji="1" lang="en-US" altLang="zh-CN" sz="2400" baseline="-25000">
                <a:latin typeface="Times New Roman" pitchFamily="18" charset="0"/>
              </a:rPr>
              <a:t>2        </a:t>
            </a:r>
            <a:r>
              <a:rPr kumimoji="1" lang="en-US" altLang="zh-CN" sz="2400">
                <a:latin typeface="Times New Roman" pitchFamily="18" charset="0"/>
              </a:rPr>
              <a:t>6         v</a:t>
            </a:r>
            <a:r>
              <a:rPr kumimoji="1" lang="en-US" altLang="zh-CN" sz="2400" baseline="-25000">
                <a:latin typeface="Times New Roman" pitchFamily="18" charset="0"/>
              </a:rPr>
              <a:t>11           </a:t>
            </a:r>
            <a:r>
              <a:rPr kumimoji="1" lang="en-US" altLang="zh-CN" sz="2400">
                <a:latin typeface="Times New Roman" pitchFamily="18" charset="0"/>
              </a:rPr>
              <a:t>  4          v</a:t>
            </a:r>
            <a:r>
              <a:rPr kumimoji="1" lang="en-US" altLang="zh-CN" sz="2400" baseline="-25000">
                <a:latin typeface="Times New Roman" pitchFamily="18" charset="0"/>
              </a:rPr>
              <a:t>12</a:t>
            </a:r>
            <a:r>
              <a:rPr kumimoji="1" lang="en-US" altLang="zh-CN" sz="2400">
                <a:latin typeface="Times New Roman" pitchFamily="18" charset="0"/>
              </a:rPr>
              <a:t>        6      v</a:t>
            </a:r>
            <a:r>
              <a:rPr kumimoji="1" lang="en-US" altLang="zh-CN" sz="2400" baseline="-25000">
                <a:latin typeface="Times New Roman" pitchFamily="18" charset="0"/>
              </a:rPr>
              <a:t>7</a:t>
            </a:r>
          </a:p>
        </p:txBody>
      </p:sp>
      <p:sp>
        <p:nvSpPr>
          <p:cNvPr id="58408" name="Text Box 40"/>
          <p:cNvSpPr txBox="1">
            <a:spLocks noChangeArrowheads="1"/>
          </p:cNvSpPr>
          <p:nvPr/>
        </p:nvSpPr>
        <p:spPr bwMode="auto">
          <a:xfrm>
            <a:off x="1619250" y="3716338"/>
            <a:ext cx="609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a:latin typeface="Times New Roman" pitchFamily="18" charset="0"/>
              </a:rPr>
              <a:t>5   5                 4                       4               7    7</a:t>
            </a:r>
          </a:p>
        </p:txBody>
      </p:sp>
      <p:sp>
        <p:nvSpPr>
          <p:cNvPr id="58409" name="Text Box 41"/>
          <p:cNvSpPr txBox="1">
            <a:spLocks noChangeArrowheads="1"/>
          </p:cNvSpPr>
          <p:nvPr/>
        </p:nvSpPr>
        <p:spPr bwMode="auto">
          <a:xfrm>
            <a:off x="1619250" y="4652963"/>
            <a:ext cx="640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a:latin typeface="Times New Roman" pitchFamily="18" charset="0"/>
              </a:rPr>
              <a:t>V</a:t>
            </a:r>
            <a:r>
              <a:rPr kumimoji="1" lang="en-US" altLang="zh-CN" sz="2400" baseline="-25000">
                <a:latin typeface="Times New Roman" pitchFamily="18" charset="0"/>
              </a:rPr>
              <a:t>3             </a:t>
            </a:r>
            <a:r>
              <a:rPr kumimoji="1" lang="en-US" altLang="zh-CN" sz="2400">
                <a:latin typeface="Times New Roman" pitchFamily="18" charset="0"/>
              </a:rPr>
              <a:t> 9 </a:t>
            </a:r>
            <a:r>
              <a:rPr kumimoji="1" lang="en-US" altLang="zh-CN" sz="2400" baseline="-25000">
                <a:latin typeface="Times New Roman" pitchFamily="18" charset="0"/>
              </a:rPr>
              <a:t>                </a:t>
            </a:r>
            <a:r>
              <a:rPr kumimoji="1" lang="en-US" altLang="zh-CN" sz="2400">
                <a:latin typeface="Times New Roman" pitchFamily="18" charset="0"/>
              </a:rPr>
              <a:t>v</a:t>
            </a:r>
            <a:r>
              <a:rPr kumimoji="1" lang="en-US" altLang="zh-CN" sz="2400" baseline="-25000">
                <a:latin typeface="Times New Roman" pitchFamily="18" charset="0"/>
              </a:rPr>
              <a:t>4             </a:t>
            </a:r>
            <a:r>
              <a:rPr kumimoji="1" lang="en-US" altLang="zh-CN" sz="2400">
                <a:latin typeface="Times New Roman" pitchFamily="18" charset="0"/>
              </a:rPr>
              <a:t> 3</a:t>
            </a:r>
            <a:r>
              <a:rPr kumimoji="1" lang="en-US" altLang="zh-CN" sz="2400" baseline="-25000">
                <a:latin typeface="Times New Roman" pitchFamily="18" charset="0"/>
              </a:rPr>
              <a:t> </a:t>
            </a:r>
            <a:r>
              <a:rPr kumimoji="1" lang="en-US" altLang="zh-CN" sz="2400">
                <a:latin typeface="Times New Roman" pitchFamily="18" charset="0"/>
              </a:rPr>
              <a:t>v</a:t>
            </a:r>
            <a:r>
              <a:rPr kumimoji="1" lang="en-US" altLang="zh-CN" sz="2400" baseline="-25000">
                <a:latin typeface="Times New Roman" pitchFamily="18" charset="0"/>
              </a:rPr>
              <a:t>5                        </a:t>
            </a:r>
            <a:r>
              <a:rPr kumimoji="1" lang="en-US" altLang="zh-CN" sz="2400">
                <a:latin typeface="Times New Roman" pitchFamily="18" charset="0"/>
              </a:rPr>
              <a:t>8 </a:t>
            </a:r>
            <a:r>
              <a:rPr kumimoji="1" lang="en-US" altLang="zh-CN" sz="2400" baseline="-25000">
                <a:latin typeface="Times New Roman" pitchFamily="18" charset="0"/>
              </a:rPr>
              <a:t>               </a:t>
            </a:r>
            <a:r>
              <a:rPr kumimoji="1" lang="en-US" altLang="zh-CN" sz="2400">
                <a:latin typeface="Times New Roman" pitchFamily="18" charset="0"/>
              </a:rPr>
              <a:t>v</a:t>
            </a:r>
            <a:r>
              <a:rPr kumimoji="1" lang="en-US" altLang="zh-CN" sz="2400" baseline="-25000">
                <a:latin typeface="Times New Roman" pitchFamily="18" charset="0"/>
              </a:rPr>
              <a:t>6</a:t>
            </a:r>
          </a:p>
        </p:txBody>
      </p:sp>
      <p:sp>
        <p:nvSpPr>
          <p:cNvPr id="58410" name="Text Box 42"/>
          <p:cNvSpPr txBox="1">
            <a:spLocks noChangeArrowheads="1"/>
          </p:cNvSpPr>
          <p:nvPr/>
        </p:nvSpPr>
        <p:spPr bwMode="auto">
          <a:xfrm>
            <a:off x="4114800" y="5334000"/>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a:latin typeface="Times New Roman" pitchFamily="18" charset="0"/>
              </a:rPr>
              <a:t>B</a:t>
            </a:r>
          </a:p>
        </p:txBody>
      </p:sp>
    </p:spTree>
    <p:extLst>
      <p:ext uri="{BB962C8B-B14F-4D97-AF65-F5344CB8AC3E}">
        <p14:creationId xmlns:p14="http://schemas.microsoft.com/office/powerpoint/2010/main" val="674074946"/>
      </p:ext>
    </p:extLst>
  </p:cSld>
  <p:clrMapOvr>
    <a:masterClrMapping/>
  </p:clrMapOvr>
  <p:transition>
    <p:zoom dir="in"/>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Line 2"/>
          <p:cNvSpPr>
            <a:spLocks noChangeShapeType="1"/>
          </p:cNvSpPr>
          <p:nvPr/>
        </p:nvSpPr>
        <p:spPr bwMode="auto">
          <a:xfrm>
            <a:off x="2057400" y="1600200"/>
            <a:ext cx="1600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395" name="Line 3"/>
          <p:cNvSpPr>
            <a:spLocks noChangeShapeType="1"/>
          </p:cNvSpPr>
          <p:nvPr/>
        </p:nvSpPr>
        <p:spPr bwMode="auto">
          <a:xfrm>
            <a:off x="3810000" y="1600200"/>
            <a:ext cx="1600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396" name="Line 4"/>
          <p:cNvSpPr>
            <a:spLocks noChangeShapeType="1"/>
          </p:cNvSpPr>
          <p:nvPr/>
        </p:nvSpPr>
        <p:spPr bwMode="auto">
          <a:xfrm>
            <a:off x="5638800" y="1600200"/>
            <a:ext cx="1600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397" name="Line 5"/>
          <p:cNvSpPr>
            <a:spLocks noChangeShapeType="1"/>
          </p:cNvSpPr>
          <p:nvPr/>
        </p:nvSpPr>
        <p:spPr bwMode="auto">
          <a:xfrm>
            <a:off x="3810000" y="3048000"/>
            <a:ext cx="1676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398" name="Line 6"/>
          <p:cNvSpPr>
            <a:spLocks noChangeShapeType="1"/>
          </p:cNvSpPr>
          <p:nvPr/>
        </p:nvSpPr>
        <p:spPr bwMode="auto">
          <a:xfrm>
            <a:off x="5715000" y="3048000"/>
            <a:ext cx="1524000"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399" name="Line 7"/>
          <p:cNvSpPr>
            <a:spLocks noChangeShapeType="1"/>
          </p:cNvSpPr>
          <p:nvPr/>
        </p:nvSpPr>
        <p:spPr bwMode="auto">
          <a:xfrm>
            <a:off x="2133600" y="4724400"/>
            <a:ext cx="1600200"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400" name="Line 8"/>
          <p:cNvSpPr>
            <a:spLocks noChangeShapeType="1"/>
          </p:cNvSpPr>
          <p:nvPr/>
        </p:nvSpPr>
        <p:spPr bwMode="auto">
          <a:xfrm>
            <a:off x="3886200" y="4724400"/>
            <a:ext cx="1600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401" name="Line 9"/>
          <p:cNvSpPr>
            <a:spLocks noChangeShapeType="1"/>
          </p:cNvSpPr>
          <p:nvPr/>
        </p:nvSpPr>
        <p:spPr bwMode="auto">
          <a:xfrm>
            <a:off x="5638800" y="4724400"/>
            <a:ext cx="1524000"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402" name="Line 10"/>
          <p:cNvSpPr>
            <a:spLocks noChangeShapeType="1"/>
          </p:cNvSpPr>
          <p:nvPr/>
        </p:nvSpPr>
        <p:spPr bwMode="auto">
          <a:xfrm>
            <a:off x="2057400" y="1676400"/>
            <a:ext cx="0" cy="1371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403" name="Line 11"/>
          <p:cNvSpPr>
            <a:spLocks noChangeShapeType="1"/>
          </p:cNvSpPr>
          <p:nvPr/>
        </p:nvSpPr>
        <p:spPr bwMode="auto">
          <a:xfrm>
            <a:off x="2057400" y="3124200"/>
            <a:ext cx="0" cy="1524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404" name="Line 12"/>
          <p:cNvSpPr>
            <a:spLocks noChangeShapeType="1"/>
          </p:cNvSpPr>
          <p:nvPr/>
        </p:nvSpPr>
        <p:spPr bwMode="auto">
          <a:xfrm>
            <a:off x="3733800" y="1600200"/>
            <a:ext cx="0" cy="1371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405" name="Line 13"/>
          <p:cNvSpPr>
            <a:spLocks noChangeShapeType="1"/>
          </p:cNvSpPr>
          <p:nvPr/>
        </p:nvSpPr>
        <p:spPr bwMode="auto">
          <a:xfrm>
            <a:off x="3733800" y="3048000"/>
            <a:ext cx="0" cy="16764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406" name="Line 14"/>
          <p:cNvSpPr>
            <a:spLocks noChangeShapeType="1"/>
          </p:cNvSpPr>
          <p:nvPr/>
        </p:nvSpPr>
        <p:spPr bwMode="auto">
          <a:xfrm>
            <a:off x="5562600" y="1676400"/>
            <a:ext cx="0" cy="1295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407" name="Line 15"/>
          <p:cNvSpPr>
            <a:spLocks noChangeShapeType="1"/>
          </p:cNvSpPr>
          <p:nvPr/>
        </p:nvSpPr>
        <p:spPr bwMode="auto">
          <a:xfrm>
            <a:off x="5562600" y="3048000"/>
            <a:ext cx="0" cy="16002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408" name="Line 16"/>
          <p:cNvSpPr>
            <a:spLocks noChangeShapeType="1"/>
          </p:cNvSpPr>
          <p:nvPr/>
        </p:nvSpPr>
        <p:spPr bwMode="auto">
          <a:xfrm>
            <a:off x="7315200" y="1676400"/>
            <a:ext cx="0" cy="1371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409" name="Line 17"/>
          <p:cNvSpPr>
            <a:spLocks noChangeShapeType="1"/>
          </p:cNvSpPr>
          <p:nvPr/>
        </p:nvSpPr>
        <p:spPr bwMode="auto">
          <a:xfrm>
            <a:off x="7315200" y="3124200"/>
            <a:ext cx="0" cy="15240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410" name="Line 18"/>
          <p:cNvSpPr>
            <a:spLocks noChangeShapeType="1"/>
          </p:cNvSpPr>
          <p:nvPr/>
        </p:nvSpPr>
        <p:spPr bwMode="auto">
          <a:xfrm>
            <a:off x="2133600" y="3048000"/>
            <a:ext cx="1524000"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411" name="Oval 19"/>
          <p:cNvSpPr>
            <a:spLocks noChangeArrowheads="1"/>
          </p:cNvSpPr>
          <p:nvPr/>
        </p:nvSpPr>
        <p:spPr bwMode="auto">
          <a:xfrm>
            <a:off x="1981200" y="1524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12" name="Oval 20"/>
          <p:cNvSpPr>
            <a:spLocks noChangeArrowheads="1"/>
          </p:cNvSpPr>
          <p:nvPr/>
        </p:nvSpPr>
        <p:spPr bwMode="auto">
          <a:xfrm>
            <a:off x="1981200" y="29718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13" name="Oval 21"/>
          <p:cNvSpPr>
            <a:spLocks noChangeArrowheads="1"/>
          </p:cNvSpPr>
          <p:nvPr/>
        </p:nvSpPr>
        <p:spPr bwMode="auto">
          <a:xfrm>
            <a:off x="2057400" y="46482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14" name="Oval 22"/>
          <p:cNvSpPr>
            <a:spLocks noChangeArrowheads="1"/>
          </p:cNvSpPr>
          <p:nvPr/>
        </p:nvSpPr>
        <p:spPr bwMode="auto">
          <a:xfrm>
            <a:off x="7162800" y="1524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15" name="Oval 23"/>
          <p:cNvSpPr>
            <a:spLocks noChangeArrowheads="1"/>
          </p:cNvSpPr>
          <p:nvPr/>
        </p:nvSpPr>
        <p:spPr bwMode="auto">
          <a:xfrm>
            <a:off x="7162800" y="46482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16" name="Oval 24"/>
          <p:cNvSpPr>
            <a:spLocks noChangeArrowheads="1"/>
          </p:cNvSpPr>
          <p:nvPr/>
        </p:nvSpPr>
        <p:spPr bwMode="auto">
          <a:xfrm>
            <a:off x="7315200" y="29718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17" name="Oval 25"/>
          <p:cNvSpPr>
            <a:spLocks noChangeArrowheads="1"/>
          </p:cNvSpPr>
          <p:nvPr/>
        </p:nvSpPr>
        <p:spPr bwMode="auto">
          <a:xfrm>
            <a:off x="5486400" y="4572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18" name="Oval 26"/>
          <p:cNvSpPr>
            <a:spLocks noChangeArrowheads="1"/>
          </p:cNvSpPr>
          <p:nvPr/>
        </p:nvSpPr>
        <p:spPr bwMode="auto">
          <a:xfrm>
            <a:off x="5486400" y="1524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19" name="Oval 27"/>
          <p:cNvSpPr>
            <a:spLocks noChangeArrowheads="1"/>
          </p:cNvSpPr>
          <p:nvPr/>
        </p:nvSpPr>
        <p:spPr bwMode="auto">
          <a:xfrm>
            <a:off x="5486400" y="29718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20" name="Oval 28"/>
          <p:cNvSpPr>
            <a:spLocks noChangeArrowheads="1"/>
          </p:cNvSpPr>
          <p:nvPr/>
        </p:nvSpPr>
        <p:spPr bwMode="auto">
          <a:xfrm>
            <a:off x="3657600" y="1524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21" name="Oval 29"/>
          <p:cNvSpPr>
            <a:spLocks noChangeArrowheads="1"/>
          </p:cNvSpPr>
          <p:nvPr/>
        </p:nvSpPr>
        <p:spPr bwMode="auto">
          <a:xfrm>
            <a:off x="3733800" y="29718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22" name="Oval 30"/>
          <p:cNvSpPr>
            <a:spLocks noChangeArrowheads="1"/>
          </p:cNvSpPr>
          <p:nvPr/>
        </p:nvSpPr>
        <p:spPr bwMode="auto">
          <a:xfrm>
            <a:off x="3657600" y="46482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23" name="Freeform 31"/>
          <p:cNvSpPr>
            <a:spLocks/>
          </p:cNvSpPr>
          <p:nvPr/>
        </p:nvSpPr>
        <p:spPr bwMode="auto">
          <a:xfrm>
            <a:off x="3810000" y="1600200"/>
            <a:ext cx="1676400" cy="304800"/>
          </a:xfrm>
          <a:custGeom>
            <a:avLst/>
            <a:gdLst>
              <a:gd name="T0" fmla="*/ 0 w 1056"/>
              <a:gd name="T1" fmla="*/ 0 h 192"/>
              <a:gd name="T2" fmla="*/ 1330642500 w 1056"/>
              <a:gd name="T3" fmla="*/ 483870000 h 192"/>
              <a:gd name="T4" fmla="*/ 2147483647 w 1056"/>
              <a:gd name="T5" fmla="*/ 0 h 192"/>
              <a:gd name="T6" fmla="*/ 0 60000 65536"/>
              <a:gd name="T7" fmla="*/ 0 60000 65536"/>
              <a:gd name="T8" fmla="*/ 0 60000 65536"/>
            </a:gdLst>
            <a:ahLst/>
            <a:cxnLst>
              <a:cxn ang="T6">
                <a:pos x="T0" y="T1"/>
              </a:cxn>
              <a:cxn ang="T7">
                <a:pos x="T2" y="T3"/>
              </a:cxn>
              <a:cxn ang="T8">
                <a:pos x="T4" y="T5"/>
              </a:cxn>
            </a:cxnLst>
            <a:rect l="0" t="0" r="r" b="b"/>
            <a:pathLst>
              <a:path w="1056" h="192">
                <a:moveTo>
                  <a:pt x="0" y="0"/>
                </a:moveTo>
                <a:cubicBezTo>
                  <a:pt x="176" y="96"/>
                  <a:pt x="352" y="192"/>
                  <a:pt x="528" y="192"/>
                </a:cubicBezTo>
                <a:cubicBezTo>
                  <a:pt x="704" y="192"/>
                  <a:pt x="968" y="32"/>
                  <a:pt x="1056" y="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424" name="Freeform 32"/>
          <p:cNvSpPr>
            <a:spLocks/>
          </p:cNvSpPr>
          <p:nvPr/>
        </p:nvSpPr>
        <p:spPr bwMode="auto">
          <a:xfrm>
            <a:off x="1752600" y="3048000"/>
            <a:ext cx="304800" cy="1676400"/>
          </a:xfrm>
          <a:custGeom>
            <a:avLst/>
            <a:gdLst>
              <a:gd name="T0" fmla="*/ 483870000 w 192"/>
              <a:gd name="T1" fmla="*/ 0 h 1056"/>
              <a:gd name="T2" fmla="*/ 0 w 192"/>
              <a:gd name="T3" fmla="*/ 1209675000 h 1056"/>
              <a:gd name="T4" fmla="*/ 483870000 w 192"/>
              <a:gd name="T5" fmla="*/ 2147483647 h 1056"/>
              <a:gd name="T6" fmla="*/ 0 60000 65536"/>
              <a:gd name="T7" fmla="*/ 0 60000 65536"/>
              <a:gd name="T8" fmla="*/ 0 60000 65536"/>
            </a:gdLst>
            <a:ahLst/>
            <a:cxnLst>
              <a:cxn ang="T6">
                <a:pos x="T0" y="T1"/>
              </a:cxn>
              <a:cxn ang="T7">
                <a:pos x="T2" y="T3"/>
              </a:cxn>
              <a:cxn ang="T8">
                <a:pos x="T4" y="T5"/>
              </a:cxn>
            </a:cxnLst>
            <a:rect l="0" t="0" r="r" b="b"/>
            <a:pathLst>
              <a:path w="192" h="1056">
                <a:moveTo>
                  <a:pt x="192" y="0"/>
                </a:moveTo>
                <a:cubicBezTo>
                  <a:pt x="96" y="152"/>
                  <a:pt x="0" y="304"/>
                  <a:pt x="0" y="480"/>
                </a:cubicBezTo>
                <a:cubicBezTo>
                  <a:pt x="0" y="656"/>
                  <a:pt x="160" y="960"/>
                  <a:pt x="192" y="1056"/>
                </a:cubicBezTo>
              </a:path>
            </a:pathLst>
          </a:cu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425" name="Freeform 33"/>
          <p:cNvSpPr>
            <a:spLocks/>
          </p:cNvSpPr>
          <p:nvPr/>
        </p:nvSpPr>
        <p:spPr bwMode="auto">
          <a:xfrm>
            <a:off x="7086600" y="3048000"/>
            <a:ext cx="228600" cy="1676400"/>
          </a:xfrm>
          <a:custGeom>
            <a:avLst/>
            <a:gdLst>
              <a:gd name="T0" fmla="*/ 362902500 w 144"/>
              <a:gd name="T1" fmla="*/ 0 h 1056"/>
              <a:gd name="T2" fmla="*/ 0 w 144"/>
              <a:gd name="T3" fmla="*/ 1209675000 h 1056"/>
              <a:gd name="T4" fmla="*/ 362902500 w 144"/>
              <a:gd name="T5" fmla="*/ 2147483647 h 1056"/>
              <a:gd name="T6" fmla="*/ 0 60000 65536"/>
              <a:gd name="T7" fmla="*/ 0 60000 65536"/>
              <a:gd name="T8" fmla="*/ 0 60000 65536"/>
            </a:gdLst>
            <a:ahLst/>
            <a:cxnLst>
              <a:cxn ang="T6">
                <a:pos x="T0" y="T1"/>
              </a:cxn>
              <a:cxn ang="T7">
                <a:pos x="T2" y="T3"/>
              </a:cxn>
              <a:cxn ang="T8">
                <a:pos x="T4" y="T5"/>
              </a:cxn>
            </a:cxnLst>
            <a:rect l="0" t="0" r="r" b="b"/>
            <a:pathLst>
              <a:path w="144" h="1056">
                <a:moveTo>
                  <a:pt x="144" y="0"/>
                </a:moveTo>
                <a:cubicBezTo>
                  <a:pt x="72" y="152"/>
                  <a:pt x="0" y="304"/>
                  <a:pt x="0" y="480"/>
                </a:cubicBezTo>
                <a:cubicBezTo>
                  <a:pt x="0" y="656"/>
                  <a:pt x="128" y="960"/>
                  <a:pt x="144" y="1056"/>
                </a:cubicBezTo>
              </a:path>
            </a:pathLst>
          </a:cu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426" name="Freeform 34"/>
          <p:cNvSpPr>
            <a:spLocks/>
          </p:cNvSpPr>
          <p:nvPr/>
        </p:nvSpPr>
        <p:spPr bwMode="auto">
          <a:xfrm>
            <a:off x="2133600" y="4724400"/>
            <a:ext cx="1600200" cy="317500"/>
          </a:xfrm>
          <a:custGeom>
            <a:avLst/>
            <a:gdLst>
              <a:gd name="T0" fmla="*/ 0 w 1008"/>
              <a:gd name="T1" fmla="*/ 120967500 h 200"/>
              <a:gd name="T2" fmla="*/ 1209675000 w 1008"/>
              <a:gd name="T3" fmla="*/ 483870000 h 200"/>
              <a:gd name="T4" fmla="*/ 2147483647 w 1008"/>
              <a:gd name="T5" fmla="*/ 0 h 200"/>
              <a:gd name="T6" fmla="*/ 0 60000 65536"/>
              <a:gd name="T7" fmla="*/ 0 60000 65536"/>
              <a:gd name="T8" fmla="*/ 0 60000 65536"/>
            </a:gdLst>
            <a:ahLst/>
            <a:cxnLst>
              <a:cxn ang="T6">
                <a:pos x="T0" y="T1"/>
              </a:cxn>
              <a:cxn ang="T7">
                <a:pos x="T2" y="T3"/>
              </a:cxn>
              <a:cxn ang="T8">
                <a:pos x="T4" y="T5"/>
              </a:cxn>
            </a:cxnLst>
            <a:rect l="0" t="0" r="r" b="b"/>
            <a:pathLst>
              <a:path w="1008" h="200">
                <a:moveTo>
                  <a:pt x="0" y="48"/>
                </a:moveTo>
                <a:cubicBezTo>
                  <a:pt x="156" y="124"/>
                  <a:pt x="312" y="200"/>
                  <a:pt x="480" y="192"/>
                </a:cubicBezTo>
                <a:cubicBezTo>
                  <a:pt x="648" y="184"/>
                  <a:pt x="920" y="32"/>
                  <a:pt x="1008" y="0"/>
                </a:cubicBezTo>
              </a:path>
            </a:pathLst>
          </a:cu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427" name="Freeform 35"/>
          <p:cNvSpPr>
            <a:spLocks/>
          </p:cNvSpPr>
          <p:nvPr/>
        </p:nvSpPr>
        <p:spPr bwMode="auto">
          <a:xfrm>
            <a:off x="5562600" y="4724400"/>
            <a:ext cx="1676400" cy="304800"/>
          </a:xfrm>
          <a:custGeom>
            <a:avLst/>
            <a:gdLst>
              <a:gd name="T0" fmla="*/ 0 w 1056"/>
              <a:gd name="T1" fmla="*/ 0 h 192"/>
              <a:gd name="T2" fmla="*/ 1572577500 w 1056"/>
              <a:gd name="T3" fmla="*/ 483870000 h 192"/>
              <a:gd name="T4" fmla="*/ 2147483647 w 1056"/>
              <a:gd name="T5" fmla="*/ 0 h 192"/>
              <a:gd name="T6" fmla="*/ 0 60000 65536"/>
              <a:gd name="T7" fmla="*/ 0 60000 65536"/>
              <a:gd name="T8" fmla="*/ 0 60000 65536"/>
            </a:gdLst>
            <a:ahLst/>
            <a:cxnLst>
              <a:cxn ang="T6">
                <a:pos x="T0" y="T1"/>
              </a:cxn>
              <a:cxn ang="T7">
                <a:pos x="T2" y="T3"/>
              </a:cxn>
              <a:cxn ang="T8">
                <a:pos x="T4" y="T5"/>
              </a:cxn>
            </a:cxnLst>
            <a:rect l="0" t="0" r="r" b="b"/>
            <a:pathLst>
              <a:path w="1056" h="192">
                <a:moveTo>
                  <a:pt x="0" y="0"/>
                </a:moveTo>
                <a:cubicBezTo>
                  <a:pt x="224" y="96"/>
                  <a:pt x="448" y="192"/>
                  <a:pt x="624" y="192"/>
                </a:cubicBezTo>
                <a:cubicBezTo>
                  <a:pt x="800" y="192"/>
                  <a:pt x="984" y="32"/>
                  <a:pt x="1056" y="0"/>
                </a:cubicBezTo>
              </a:path>
            </a:pathLst>
          </a:cu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428" name="Text Box 36"/>
          <p:cNvSpPr txBox="1">
            <a:spLocks noChangeArrowheads="1"/>
          </p:cNvSpPr>
          <p:nvPr/>
        </p:nvSpPr>
        <p:spPr bwMode="auto">
          <a:xfrm>
            <a:off x="4343400" y="1219200"/>
            <a:ext cx="914400" cy="100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a:latin typeface="Times New Roman" pitchFamily="18" charset="0"/>
              </a:rPr>
              <a:t>4</a:t>
            </a:r>
          </a:p>
          <a:p>
            <a:pPr eaLnBrk="1" hangingPunct="1">
              <a:spcBef>
                <a:spcPct val="50000"/>
              </a:spcBef>
            </a:pPr>
            <a:r>
              <a:rPr kumimoji="1" lang="en-US" altLang="zh-CN" sz="2400">
                <a:latin typeface="Times New Roman" pitchFamily="18" charset="0"/>
              </a:rPr>
              <a:t>4</a:t>
            </a:r>
          </a:p>
        </p:txBody>
      </p:sp>
      <p:sp>
        <p:nvSpPr>
          <p:cNvPr id="59429" name="Text Box 37"/>
          <p:cNvSpPr txBox="1">
            <a:spLocks noChangeArrowheads="1"/>
          </p:cNvSpPr>
          <p:nvPr/>
        </p:nvSpPr>
        <p:spPr bwMode="auto">
          <a:xfrm>
            <a:off x="1600200" y="3657600"/>
            <a:ext cx="617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a:latin typeface="Times New Roman" pitchFamily="18" charset="0"/>
              </a:rPr>
              <a:t>5   5                  4                      4                   7   7</a:t>
            </a:r>
          </a:p>
        </p:txBody>
      </p:sp>
      <p:sp>
        <p:nvSpPr>
          <p:cNvPr id="59430" name="Text Box 38"/>
          <p:cNvSpPr txBox="1">
            <a:spLocks noChangeArrowheads="1"/>
          </p:cNvSpPr>
          <p:nvPr/>
        </p:nvSpPr>
        <p:spPr bwMode="auto">
          <a:xfrm>
            <a:off x="2667000" y="4419600"/>
            <a:ext cx="914400" cy="100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a:latin typeface="Times New Roman" pitchFamily="18" charset="0"/>
              </a:rPr>
              <a:t>9</a:t>
            </a:r>
          </a:p>
          <a:p>
            <a:pPr eaLnBrk="1" hangingPunct="1">
              <a:spcBef>
                <a:spcPct val="50000"/>
              </a:spcBef>
            </a:pPr>
            <a:r>
              <a:rPr kumimoji="1" lang="en-US" altLang="zh-CN" sz="2400">
                <a:latin typeface="Times New Roman" pitchFamily="18" charset="0"/>
              </a:rPr>
              <a:t>9</a:t>
            </a:r>
          </a:p>
        </p:txBody>
      </p:sp>
      <p:sp>
        <p:nvSpPr>
          <p:cNvPr id="59431" name="Text Box 39"/>
          <p:cNvSpPr txBox="1">
            <a:spLocks noChangeArrowheads="1"/>
          </p:cNvSpPr>
          <p:nvPr/>
        </p:nvSpPr>
        <p:spPr bwMode="auto">
          <a:xfrm>
            <a:off x="4419600" y="4572000"/>
            <a:ext cx="2286000" cy="100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buFontTx/>
              <a:buAutoNum type="arabicPlain" startAt="3"/>
            </a:pPr>
            <a:r>
              <a:rPr kumimoji="1" lang="en-US" altLang="zh-CN" sz="2400">
                <a:latin typeface="Times New Roman" pitchFamily="18" charset="0"/>
              </a:rPr>
              <a:t>                   8</a:t>
            </a:r>
          </a:p>
          <a:p>
            <a:pPr eaLnBrk="1" hangingPunct="1">
              <a:spcBef>
                <a:spcPct val="50000"/>
              </a:spcBef>
            </a:pPr>
            <a:r>
              <a:rPr kumimoji="1" lang="en-US" altLang="zh-CN" sz="2400">
                <a:latin typeface="Times New Roman" pitchFamily="18" charset="0"/>
              </a:rPr>
              <a:t>                         8                                                 </a:t>
            </a:r>
          </a:p>
        </p:txBody>
      </p:sp>
      <p:sp>
        <p:nvSpPr>
          <p:cNvPr id="59432" name="Text Box 40"/>
          <p:cNvSpPr txBox="1">
            <a:spLocks noChangeArrowheads="1"/>
          </p:cNvSpPr>
          <p:nvPr/>
        </p:nvSpPr>
        <p:spPr bwMode="auto">
          <a:xfrm>
            <a:off x="2438400" y="2667000"/>
            <a:ext cx="449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a:latin typeface="Times New Roman" pitchFamily="18" charset="0"/>
              </a:rPr>
              <a:t>6                          4                      6</a:t>
            </a:r>
          </a:p>
        </p:txBody>
      </p:sp>
      <p:sp>
        <p:nvSpPr>
          <p:cNvPr id="59433" name="Text Box 41"/>
          <p:cNvSpPr txBox="1">
            <a:spLocks noChangeArrowheads="1"/>
          </p:cNvSpPr>
          <p:nvPr/>
        </p:nvSpPr>
        <p:spPr bwMode="auto">
          <a:xfrm>
            <a:off x="3505200" y="2057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a:latin typeface="Times New Roman" pitchFamily="18" charset="0"/>
              </a:rPr>
              <a:t>3                      6</a:t>
            </a:r>
          </a:p>
        </p:txBody>
      </p:sp>
      <p:sp>
        <p:nvSpPr>
          <p:cNvPr id="59434" name="Text Box 42"/>
          <p:cNvSpPr txBox="1">
            <a:spLocks noChangeArrowheads="1"/>
          </p:cNvSpPr>
          <p:nvPr/>
        </p:nvSpPr>
        <p:spPr bwMode="auto">
          <a:xfrm>
            <a:off x="3810000" y="53340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a:latin typeface="Times New Roman" pitchFamily="18" charset="0"/>
              </a:rPr>
              <a:t>C</a:t>
            </a:r>
          </a:p>
        </p:txBody>
      </p:sp>
    </p:spTree>
    <p:extLst>
      <p:ext uri="{BB962C8B-B14F-4D97-AF65-F5344CB8AC3E}">
        <p14:creationId xmlns:p14="http://schemas.microsoft.com/office/powerpoint/2010/main" val="2430814644"/>
      </p:ext>
    </p:extLst>
  </p:cSld>
  <p:clrMapOvr>
    <a:masterClrMapping/>
  </p:clrMapOvr>
  <p:transition>
    <p:zoom dir="in"/>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Line 2"/>
          <p:cNvSpPr>
            <a:spLocks noChangeShapeType="1"/>
          </p:cNvSpPr>
          <p:nvPr/>
        </p:nvSpPr>
        <p:spPr bwMode="auto">
          <a:xfrm>
            <a:off x="2057400" y="1600200"/>
            <a:ext cx="1600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0419" name="Line 3"/>
          <p:cNvSpPr>
            <a:spLocks noChangeShapeType="1"/>
          </p:cNvSpPr>
          <p:nvPr/>
        </p:nvSpPr>
        <p:spPr bwMode="auto">
          <a:xfrm>
            <a:off x="3810000" y="1600200"/>
            <a:ext cx="1600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0420" name="Line 4"/>
          <p:cNvSpPr>
            <a:spLocks noChangeShapeType="1"/>
          </p:cNvSpPr>
          <p:nvPr/>
        </p:nvSpPr>
        <p:spPr bwMode="auto">
          <a:xfrm>
            <a:off x="5638800" y="1600200"/>
            <a:ext cx="1600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0421" name="Line 5"/>
          <p:cNvSpPr>
            <a:spLocks noChangeShapeType="1"/>
          </p:cNvSpPr>
          <p:nvPr/>
        </p:nvSpPr>
        <p:spPr bwMode="auto">
          <a:xfrm>
            <a:off x="3810000" y="3048000"/>
            <a:ext cx="1676400"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0422" name="Line 6"/>
          <p:cNvSpPr>
            <a:spLocks noChangeShapeType="1"/>
          </p:cNvSpPr>
          <p:nvPr/>
        </p:nvSpPr>
        <p:spPr bwMode="auto">
          <a:xfrm>
            <a:off x="5715000" y="3048000"/>
            <a:ext cx="152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0423" name="Line 7"/>
          <p:cNvSpPr>
            <a:spLocks noChangeShapeType="1"/>
          </p:cNvSpPr>
          <p:nvPr/>
        </p:nvSpPr>
        <p:spPr bwMode="auto">
          <a:xfrm>
            <a:off x="2133600" y="4724400"/>
            <a:ext cx="1600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0424" name="Line 8"/>
          <p:cNvSpPr>
            <a:spLocks noChangeShapeType="1"/>
          </p:cNvSpPr>
          <p:nvPr/>
        </p:nvSpPr>
        <p:spPr bwMode="auto">
          <a:xfrm>
            <a:off x="3886200" y="4724400"/>
            <a:ext cx="1600200"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0425" name="Line 9"/>
          <p:cNvSpPr>
            <a:spLocks noChangeShapeType="1"/>
          </p:cNvSpPr>
          <p:nvPr/>
        </p:nvSpPr>
        <p:spPr bwMode="auto">
          <a:xfrm>
            <a:off x="5638800" y="4724400"/>
            <a:ext cx="152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0426" name="Line 10"/>
          <p:cNvSpPr>
            <a:spLocks noChangeShapeType="1"/>
          </p:cNvSpPr>
          <p:nvPr/>
        </p:nvSpPr>
        <p:spPr bwMode="auto">
          <a:xfrm>
            <a:off x="2057400" y="1676400"/>
            <a:ext cx="0" cy="1371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0427" name="Line 11"/>
          <p:cNvSpPr>
            <a:spLocks noChangeShapeType="1"/>
          </p:cNvSpPr>
          <p:nvPr/>
        </p:nvSpPr>
        <p:spPr bwMode="auto">
          <a:xfrm>
            <a:off x="2057400" y="3124200"/>
            <a:ext cx="0" cy="1524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0428" name="Line 12"/>
          <p:cNvSpPr>
            <a:spLocks noChangeShapeType="1"/>
          </p:cNvSpPr>
          <p:nvPr/>
        </p:nvSpPr>
        <p:spPr bwMode="auto">
          <a:xfrm>
            <a:off x="3733800" y="1600200"/>
            <a:ext cx="0" cy="1371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0429" name="Line 13"/>
          <p:cNvSpPr>
            <a:spLocks noChangeShapeType="1"/>
          </p:cNvSpPr>
          <p:nvPr/>
        </p:nvSpPr>
        <p:spPr bwMode="auto">
          <a:xfrm>
            <a:off x="3733800" y="3048000"/>
            <a:ext cx="0" cy="16764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0430" name="Line 14"/>
          <p:cNvSpPr>
            <a:spLocks noChangeShapeType="1"/>
          </p:cNvSpPr>
          <p:nvPr/>
        </p:nvSpPr>
        <p:spPr bwMode="auto">
          <a:xfrm>
            <a:off x="5562600" y="1676400"/>
            <a:ext cx="0" cy="1295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0431" name="Line 15"/>
          <p:cNvSpPr>
            <a:spLocks noChangeShapeType="1"/>
          </p:cNvSpPr>
          <p:nvPr/>
        </p:nvSpPr>
        <p:spPr bwMode="auto">
          <a:xfrm>
            <a:off x="5562600" y="3048000"/>
            <a:ext cx="0" cy="16002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0432" name="Line 16"/>
          <p:cNvSpPr>
            <a:spLocks noChangeShapeType="1"/>
          </p:cNvSpPr>
          <p:nvPr/>
        </p:nvSpPr>
        <p:spPr bwMode="auto">
          <a:xfrm>
            <a:off x="7315200" y="1676400"/>
            <a:ext cx="0" cy="1371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0433" name="Line 17"/>
          <p:cNvSpPr>
            <a:spLocks noChangeShapeType="1"/>
          </p:cNvSpPr>
          <p:nvPr/>
        </p:nvSpPr>
        <p:spPr bwMode="auto">
          <a:xfrm>
            <a:off x="7315200" y="3124200"/>
            <a:ext cx="0" cy="1524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0434" name="Line 18"/>
          <p:cNvSpPr>
            <a:spLocks noChangeShapeType="1"/>
          </p:cNvSpPr>
          <p:nvPr/>
        </p:nvSpPr>
        <p:spPr bwMode="auto">
          <a:xfrm>
            <a:off x="2057400" y="3048000"/>
            <a:ext cx="152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0435" name="Oval 19"/>
          <p:cNvSpPr>
            <a:spLocks noChangeArrowheads="1"/>
          </p:cNvSpPr>
          <p:nvPr/>
        </p:nvSpPr>
        <p:spPr bwMode="auto">
          <a:xfrm>
            <a:off x="1981200" y="1524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36" name="Oval 20"/>
          <p:cNvSpPr>
            <a:spLocks noChangeArrowheads="1"/>
          </p:cNvSpPr>
          <p:nvPr/>
        </p:nvSpPr>
        <p:spPr bwMode="auto">
          <a:xfrm>
            <a:off x="1981200" y="28956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37" name="Oval 21"/>
          <p:cNvSpPr>
            <a:spLocks noChangeArrowheads="1"/>
          </p:cNvSpPr>
          <p:nvPr/>
        </p:nvSpPr>
        <p:spPr bwMode="auto">
          <a:xfrm>
            <a:off x="1981200" y="46482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38" name="Oval 22"/>
          <p:cNvSpPr>
            <a:spLocks noChangeArrowheads="1"/>
          </p:cNvSpPr>
          <p:nvPr/>
        </p:nvSpPr>
        <p:spPr bwMode="auto">
          <a:xfrm>
            <a:off x="7239000" y="4572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39" name="Oval 23"/>
          <p:cNvSpPr>
            <a:spLocks noChangeArrowheads="1"/>
          </p:cNvSpPr>
          <p:nvPr/>
        </p:nvSpPr>
        <p:spPr bwMode="auto">
          <a:xfrm>
            <a:off x="7239000" y="16002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40" name="Oval 24"/>
          <p:cNvSpPr>
            <a:spLocks noChangeArrowheads="1"/>
          </p:cNvSpPr>
          <p:nvPr/>
        </p:nvSpPr>
        <p:spPr bwMode="auto">
          <a:xfrm>
            <a:off x="7239000" y="29718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41" name="Oval 25"/>
          <p:cNvSpPr>
            <a:spLocks noChangeArrowheads="1"/>
          </p:cNvSpPr>
          <p:nvPr/>
        </p:nvSpPr>
        <p:spPr bwMode="auto">
          <a:xfrm>
            <a:off x="5486400" y="46482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42" name="Oval 26"/>
          <p:cNvSpPr>
            <a:spLocks noChangeArrowheads="1"/>
          </p:cNvSpPr>
          <p:nvPr/>
        </p:nvSpPr>
        <p:spPr bwMode="auto">
          <a:xfrm>
            <a:off x="5486400" y="1524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43" name="Oval 27"/>
          <p:cNvSpPr>
            <a:spLocks noChangeArrowheads="1"/>
          </p:cNvSpPr>
          <p:nvPr/>
        </p:nvSpPr>
        <p:spPr bwMode="auto">
          <a:xfrm>
            <a:off x="5486400" y="3048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44" name="Oval 28"/>
          <p:cNvSpPr>
            <a:spLocks noChangeArrowheads="1"/>
          </p:cNvSpPr>
          <p:nvPr/>
        </p:nvSpPr>
        <p:spPr bwMode="auto">
          <a:xfrm>
            <a:off x="3733800" y="1524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45" name="Oval 29"/>
          <p:cNvSpPr>
            <a:spLocks noChangeArrowheads="1"/>
          </p:cNvSpPr>
          <p:nvPr/>
        </p:nvSpPr>
        <p:spPr bwMode="auto">
          <a:xfrm>
            <a:off x="3733800" y="29718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46" name="Oval 30"/>
          <p:cNvSpPr>
            <a:spLocks noChangeArrowheads="1"/>
          </p:cNvSpPr>
          <p:nvPr/>
        </p:nvSpPr>
        <p:spPr bwMode="auto">
          <a:xfrm>
            <a:off x="3657600" y="46482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47" name="Freeform 31"/>
          <p:cNvSpPr>
            <a:spLocks/>
          </p:cNvSpPr>
          <p:nvPr/>
        </p:nvSpPr>
        <p:spPr bwMode="auto">
          <a:xfrm>
            <a:off x="3810000" y="1219200"/>
            <a:ext cx="1752600" cy="304800"/>
          </a:xfrm>
          <a:custGeom>
            <a:avLst/>
            <a:gdLst>
              <a:gd name="T0" fmla="*/ 0 w 1104"/>
              <a:gd name="T1" fmla="*/ 483870000 h 192"/>
              <a:gd name="T2" fmla="*/ 967740000 w 1104"/>
              <a:gd name="T3" fmla="*/ 0 h 192"/>
              <a:gd name="T4" fmla="*/ 2147483647 w 1104"/>
              <a:gd name="T5" fmla="*/ 483870000 h 192"/>
              <a:gd name="T6" fmla="*/ 0 60000 65536"/>
              <a:gd name="T7" fmla="*/ 0 60000 65536"/>
              <a:gd name="T8" fmla="*/ 0 60000 65536"/>
            </a:gdLst>
            <a:ahLst/>
            <a:cxnLst>
              <a:cxn ang="T6">
                <a:pos x="T0" y="T1"/>
              </a:cxn>
              <a:cxn ang="T7">
                <a:pos x="T2" y="T3"/>
              </a:cxn>
              <a:cxn ang="T8">
                <a:pos x="T4" y="T5"/>
              </a:cxn>
            </a:cxnLst>
            <a:rect l="0" t="0" r="r" b="b"/>
            <a:pathLst>
              <a:path w="1104" h="192">
                <a:moveTo>
                  <a:pt x="0" y="192"/>
                </a:moveTo>
                <a:cubicBezTo>
                  <a:pt x="100" y="96"/>
                  <a:pt x="200" y="0"/>
                  <a:pt x="384" y="0"/>
                </a:cubicBezTo>
                <a:cubicBezTo>
                  <a:pt x="568" y="0"/>
                  <a:pt x="984" y="160"/>
                  <a:pt x="1104" y="19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0448" name="Freeform 32"/>
          <p:cNvSpPr>
            <a:spLocks/>
          </p:cNvSpPr>
          <p:nvPr/>
        </p:nvSpPr>
        <p:spPr bwMode="auto">
          <a:xfrm>
            <a:off x="2057400" y="3048000"/>
            <a:ext cx="1676400" cy="228600"/>
          </a:xfrm>
          <a:custGeom>
            <a:avLst/>
            <a:gdLst>
              <a:gd name="T0" fmla="*/ 0 w 1056"/>
              <a:gd name="T1" fmla="*/ 0 h 144"/>
              <a:gd name="T2" fmla="*/ 1330642500 w 1056"/>
              <a:gd name="T3" fmla="*/ 362902500 h 144"/>
              <a:gd name="T4" fmla="*/ 2147483647 w 1056"/>
              <a:gd name="T5" fmla="*/ 0 h 144"/>
              <a:gd name="T6" fmla="*/ 0 60000 65536"/>
              <a:gd name="T7" fmla="*/ 0 60000 65536"/>
              <a:gd name="T8" fmla="*/ 0 60000 65536"/>
            </a:gdLst>
            <a:ahLst/>
            <a:cxnLst>
              <a:cxn ang="T6">
                <a:pos x="T0" y="T1"/>
              </a:cxn>
              <a:cxn ang="T7">
                <a:pos x="T2" y="T3"/>
              </a:cxn>
              <a:cxn ang="T8">
                <a:pos x="T4" y="T5"/>
              </a:cxn>
            </a:cxnLst>
            <a:rect l="0" t="0" r="r" b="b"/>
            <a:pathLst>
              <a:path w="1056" h="144">
                <a:moveTo>
                  <a:pt x="0" y="0"/>
                </a:moveTo>
                <a:cubicBezTo>
                  <a:pt x="176" y="72"/>
                  <a:pt x="352" y="144"/>
                  <a:pt x="528" y="144"/>
                </a:cubicBezTo>
                <a:cubicBezTo>
                  <a:pt x="704" y="144"/>
                  <a:pt x="968" y="24"/>
                  <a:pt x="1056" y="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0449" name="Freeform 33"/>
          <p:cNvSpPr>
            <a:spLocks/>
          </p:cNvSpPr>
          <p:nvPr/>
        </p:nvSpPr>
        <p:spPr bwMode="auto">
          <a:xfrm>
            <a:off x="3505200" y="3048000"/>
            <a:ext cx="228600" cy="1600200"/>
          </a:xfrm>
          <a:custGeom>
            <a:avLst/>
            <a:gdLst>
              <a:gd name="T0" fmla="*/ 362902500 w 144"/>
              <a:gd name="T1" fmla="*/ 0 h 1008"/>
              <a:gd name="T2" fmla="*/ 0 w 144"/>
              <a:gd name="T3" fmla="*/ 967740000 h 1008"/>
              <a:gd name="T4" fmla="*/ 362902500 w 144"/>
              <a:gd name="T5" fmla="*/ 2147483647 h 1008"/>
              <a:gd name="T6" fmla="*/ 0 60000 65536"/>
              <a:gd name="T7" fmla="*/ 0 60000 65536"/>
              <a:gd name="T8" fmla="*/ 0 60000 65536"/>
            </a:gdLst>
            <a:ahLst/>
            <a:cxnLst>
              <a:cxn ang="T6">
                <a:pos x="T0" y="T1"/>
              </a:cxn>
              <a:cxn ang="T7">
                <a:pos x="T2" y="T3"/>
              </a:cxn>
              <a:cxn ang="T8">
                <a:pos x="T4" y="T5"/>
              </a:cxn>
            </a:cxnLst>
            <a:rect l="0" t="0" r="r" b="b"/>
            <a:pathLst>
              <a:path w="144" h="1008">
                <a:moveTo>
                  <a:pt x="144" y="0"/>
                </a:moveTo>
                <a:cubicBezTo>
                  <a:pt x="72" y="108"/>
                  <a:pt x="0" y="216"/>
                  <a:pt x="0" y="384"/>
                </a:cubicBezTo>
                <a:cubicBezTo>
                  <a:pt x="0" y="552"/>
                  <a:pt x="120" y="904"/>
                  <a:pt x="144" y="1008"/>
                </a:cubicBezTo>
              </a:path>
            </a:pathLst>
          </a:cu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0450" name="Freeform 34"/>
          <p:cNvSpPr>
            <a:spLocks/>
          </p:cNvSpPr>
          <p:nvPr/>
        </p:nvSpPr>
        <p:spPr bwMode="auto">
          <a:xfrm>
            <a:off x="5334000" y="3124200"/>
            <a:ext cx="228600" cy="1524000"/>
          </a:xfrm>
          <a:custGeom>
            <a:avLst/>
            <a:gdLst>
              <a:gd name="T0" fmla="*/ 362902500 w 144"/>
              <a:gd name="T1" fmla="*/ 0 h 960"/>
              <a:gd name="T2" fmla="*/ 0 w 144"/>
              <a:gd name="T3" fmla="*/ 1088707500 h 960"/>
              <a:gd name="T4" fmla="*/ 362902500 w 144"/>
              <a:gd name="T5" fmla="*/ 2147483647 h 960"/>
              <a:gd name="T6" fmla="*/ 0 60000 65536"/>
              <a:gd name="T7" fmla="*/ 0 60000 65536"/>
              <a:gd name="T8" fmla="*/ 0 60000 65536"/>
            </a:gdLst>
            <a:ahLst/>
            <a:cxnLst>
              <a:cxn ang="T6">
                <a:pos x="T0" y="T1"/>
              </a:cxn>
              <a:cxn ang="T7">
                <a:pos x="T2" y="T3"/>
              </a:cxn>
              <a:cxn ang="T8">
                <a:pos x="T4" y="T5"/>
              </a:cxn>
            </a:cxnLst>
            <a:rect l="0" t="0" r="r" b="b"/>
            <a:pathLst>
              <a:path w="144" h="960">
                <a:moveTo>
                  <a:pt x="144" y="0"/>
                </a:moveTo>
                <a:cubicBezTo>
                  <a:pt x="72" y="136"/>
                  <a:pt x="0" y="272"/>
                  <a:pt x="0" y="432"/>
                </a:cubicBezTo>
                <a:cubicBezTo>
                  <a:pt x="0" y="592"/>
                  <a:pt x="120" y="872"/>
                  <a:pt x="144" y="960"/>
                </a:cubicBezTo>
              </a:path>
            </a:pathLst>
          </a:cu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0451" name="Freeform 35"/>
          <p:cNvSpPr>
            <a:spLocks/>
          </p:cNvSpPr>
          <p:nvPr/>
        </p:nvSpPr>
        <p:spPr bwMode="auto">
          <a:xfrm>
            <a:off x="5638800" y="3048000"/>
            <a:ext cx="1600200" cy="228600"/>
          </a:xfrm>
          <a:custGeom>
            <a:avLst/>
            <a:gdLst>
              <a:gd name="T0" fmla="*/ 0 w 1008"/>
              <a:gd name="T1" fmla="*/ 0 h 144"/>
              <a:gd name="T2" fmla="*/ 1330642500 w 1008"/>
              <a:gd name="T3" fmla="*/ 362902500 h 144"/>
              <a:gd name="T4" fmla="*/ 2147483647 w 1008"/>
              <a:gd name="T5" fmla="*/ 0 h 144"/>
              <a:gd name="T6" fmla="*/ 0 60000 65536"/>
              <a:gd name="T7" fmla="*/ 0 60000 65536"/>
              <a:gd name="T8" fmla="*/ 0 60000 65536"/>
            </a:gdLst>
            <a:ahLst/>
            <a:cxnLst>
              <a:cxn ang="T6">
                <a:pos x="T0" y="T1"/>
              </a:cxn>
              <a:cxn ang="T7">
                <a:pos x="T2" y="T3"/>
              </a:cxn>
              <a:cxn ang="T8">
                <a:pos x="T4" y="T5"/>
              </a:cxn>
            </a:cxnLst>
            <a:rect l="0" t="0" r="r" b="b"/>
            <a:pathLst>
              <a:path w="1008" h="144">
                <a:moveTo>
                  <a:pt x="0" y="0"/>
                </a:moveTo>
                <a:cubicBezTo>
                  <a:pt x="180" y="72"/>
                  <a:pt x="360" y="144"/>
                  <a:pt x="528" y="144"/>
                </a:cubicBezTo>
                <a:cubicBezTo>
                  <a:pt x="696" y="144"/>
                  <a:pt x="928" y="24"/>
                  <a:pt x="1008" y="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0452" name="Text Box 36"/>
          <p:cNvSpPr txBox="1">
            <a:spLocks noChangeArrowheads="1"/>
          </p:cNvSpPr>
          <p:nvPr/>
        </p:nvSpPr>
        <p:spPr bwMode="auto">
          <a:xfrm>
            <a:off x="4191000" y="762000"/>
            <a:ext cx="914400" cy="100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a:latin typeface="Times New Roman" pitchFamily="18" charset="0"/>
              </a:rPr>
              <a:t>4</a:t>
            </a:r>
          </a:p>
          <a:p>
            <a:pPr eaLnBrk="1" hangingPunct="1">
              <a:spcBef>
                <a:spcPct val="50000"/>
              </a:spcBef>
            </a:pPr>
            <a:r>
              <a:rPr kumimoji="1" lang="en-US" altLang="zh-CN" sz="2400">
                <a:latin typeface="Times New Roman" pitchFamily="18" charset="0"/>
              </a:rPr>
              <a:t>4</a:t>
            </a:r>
          </a:p>
        </p:txBody>
      </p:sp>
      <p:sp>
        <p:nvSpPr>
          <p:cNvPr id="60453" name="Text Box 37"/>
          <p:cNvSpPr txBox="1">
            <a:spLocks noChangeArrowheads="1"/>
          </p:cNvSpPr>
          <p:nvPr/>
        </p:nvSpPr>
        <p:spPr bwMode="auto">
          <a:xfrm>
            <a:off x="2667000" y="2590800"/>
            <a:ext cx="4191000" cy="100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a:latin typeface="Times New Roman" pitchFamily="18" charset="0"/>
              </a:rPr>
              <a:t>6                        4                      6</a:t>
            </a:r>
          </a:p>
          <a:p>
            <a:pPr eaLnBrk="1" hangingPunct="1">
              <a:spcBef>
                <a:spcPct val="50000"/>
              </a:spcBef>
            </a:pPr>
            <a:r>
              <a:rPr kumimoji="1" lang="en-US" altLang="zh-CN" sz="2400">
                <a:latin typeface="Times New Roman" pitchFamily="18" charset="0"/>
              </a:rPr>
              <a:t>6                                                6</a:t>
            </a:r>
          </a:p>
        </p:txBody>
      </p:sp>
      <p:sp>
        <p:nvSpPr>
          <p:cNvPr id="60454" name="Text Box 38"/>
          <p:cNvSpPr txBox="1">
            <a:spLocks noChangeArrowheads="1"/>
          </p:cNvSpPr>
          <p:nvPr/>
        </p:nvSpPr>
        <p:spPr bwMode="auto">
          <a:xfrm>
            <a:off x="1905000" y="3733800"/>
            <a:ext cx="571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a:latin typeface="Times New Roman" pitchFamily="18" charset="0"/>
              </a:rPr>
              <a:t>5                4    4                4    4                  7</a:t>
            </a:r>
          </a:p>
        </p:txBody>
      </p:sp>
      <p:sp>
        <p:nvSpPr>
          <p:cNvPr id="60455" name="Text Box 39"/>
          <p:cNvSpPr txBox="1">
            <a:spLocks noChangeArrowheads="1"/>
          </p:cNvSpPr>
          <p:nvPr/>
        </p:nvSpPr>
        <p:spPr bwMode="auto">
          <a:xfrm>
            <a:off x="2819400" y="4495800"/>
            <a:ext cx="411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a:latin typeface="Times New Roman" pitchFamily="18" charset="0"/>
              </a:rPr>
              <a:t>9                        3                     8</a:t>
            </a:r>
          </a:p>
        </p:txBody>
      </p:sp>
      <p:sp>
        <p:nvSpPr>
          <p:cNvPr id="60456" name="Text Box 40"/>
          <p:cNvSpPr txBox="1">
            <a:spLocks noChangeArrowheads="1"/>
          </p:cNvSpPr>
          <p:nvPr/>
        </p:nvSpPr>
        <p:spPr bwMode="auto">
          <a:xfrm>
            <a:off x="3581400" y="2057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a:latin typeface="Times New Roman" pitchFamily="18" charset="0"/>
              </a:rPr>
              <a:t>3                      6</a:t>
            </a:r>
          </a:p>
        </p:txBody>
      </p:sp>
      <p:sp>
        <p:nvSpPr>
          <p:cNvPr id="60457" name="Text Box 41"/>
          <p:cNvSpPr txBox="1">
            <a:spLocks noChangeArrowheads="1"/>
          </p:cNvSpPr>
          <p:nvPr/>
        </p:nvSpPr>
        <p:spPr bwMode="auto">
          <a:xfrm>
            <a:off x="3962400" y="5257800"/>
            <a:ext cx="106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a:latin typeface="Times New Roman" pitchFamily="18" charset="0"/>
              </a:rPr>
              <a:t>D</a:t>
            </a:r>
          </a:p>
        </p:txBody>
      </p:sp>
    </p:spTree>
    <p:extLst>
      <p:ext uri="{BB962C8B-B14F-4D97-AF65-F5344CB8AC3E}">
        <p14:creationId xmlns:p14="http://schemas.microsoft.com/office/powerpoint/2010/main" val="2431137596"/>
      </p:ext>
    </p:extLst>
  </p:cSld>
  <p:clrMapOvr>
    <a:masterClrMapping/>
  </p:clrMapOvr>
  <p:transition>
    <p:zoom dir="in"/>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44"/>
          <p:cNvSpPr txBox="1">
            <a:spLocks noChangeArrowheads="1"/>
          </p:cNvSpPr>
          <p:nvPr/>
        </p:nvSpPr>
        <p:spPr bwMode="auto">
          <a:xfrm>
            <a:off x="2124075" y="4079875"/>
            <a:ext cx="914400" cy="100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a:latin typeface="Times New Roman" pitchFamily="18" charset="0"/>
              </a:rPr>
              <a:t>5</a:t>
            </a:r>
          </a:p>
          <a:p>
            <a:pPr eaLnBrk="1" hangingPunct="1">
              <a:spcBef>
                <a:spcPct val="50000"/>
              </a:spcBef>
            </a:pPr>
            <a:r>
              <a:rPr kumimoji="1" lang="en-US" altLang="zh-CN" sz="2400">
                <a:latin typeface="Times New Roman" pitchFamily="18" charset="0"/>
              </a:rPr>
              <a:t>   9</a:t>
            </a:r>
          </a:p>
        </p:txBody>
      </p:sp>
      <p:sp>
        <p:nvSpPr>
          <p:cNvPr id="61443" name="Line 2"/>
          <p:cNvSpPr>
            <a:spLocks noChangeShapeType="1"/>
          </p:cNvSpPr>
          <p:nvPr/>
        </p:nvSpPr>
        <p:spPr bwMode="auto">
          <a:xfrm>
            <a:off x="2057400" y="1600200"/>
            <a:ext cx="1600200"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444" name="Line 3"/>
          <p:cNvSpPr>
            <a:spLocks noChangeShapeType="1"/>
          </p:cNvSpPr>
          <p:nvPr/>
        </p:nvSpPr>
        <p:spPr bwMode="auto">
          <a:xfrm>
            <a:off x="3810000" y="1600200"/>
            <a:ext cx="1600200"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445" name="Line 4"/>
          <p:cNvSpPr>
            <a:spLocks noChangeShapeType="1"/>
          </p:cNvSpPr>
          <p:nvPr/>
        </p:nvSpPr>
        <p:spPr bwMode="auto">
          <a:xfrm>
            <a:off x="5638800" y="1600200"/>
            <a:ext cx="1600200"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446" name="Line 5"/>
          <p:cNvSpPr>
            <a:spLocks noChangeShapeType="1"/>
          </p:cNvSpPr>
          <p:nvPr/>
        </p:nvSpPr>
        <p:spPr bwMode="auto">
          <a:xfrm>
            <a:off x="3810000" y="3048000"/>
            <a:ext cx="1676400"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447" name="Line 6"/>
          <p:cNvSpPr>
            <a:spLocks noChangeShapeType="1"/>
          </p:cNvSpPr>
          <p:nvPr/>
        </p:nvSpPr>
        <p:spPr bwMode="auto">
          <a:xfrm>
            <a:off x="5715000" y="3048000"/>
            <a:ext cx="1524000"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448" name="Line 7"/>
          <p:cNvSpPr>
            <a:spLocks noChangeShapeType="1"/>
          </p:cNvSpPr>
          <p:nvPr/>
        </p:nvSpPr>
        <p:spPr bwMode="auto">
          <a:xfrm>
            <a:off x="2133600" y="4724400"/>
            <a:ext cx="1600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449" name="Line 8"/>
          <p:cNvSpPr>
            <a:spLocks noChangeShapeType="1"/>
          </p:cNvSpPr>
          <p:nvPr/>
        </p:nvSpPr>
        <p:spPr bwMode="auto">
          <a:xfrm>
            <a:off x="3886200" y="4724400"/>
            <a:ext cx="1600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450" name="Line 9"/>
          <p:cNvSpPr>
            <a:spLocks noChangeShapeType="1"/>
          </p:cNvSpPr>
          <p:nvPr/>
        </p:nvSpPr>
        <p:spPr bwMode="auto">
          <a:xfrm>
            <a:off x="5638800" y="4724400"/>
            <a:ext cx="152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451" name="Line 10"/>
          <p:cNvSpPr>
            <a:spLocks noChangeShapeType="1"/>
          </p:cNvSpPr>
          <p:nvPr/>
        </p:nvSpPr>
        <p:spPr bwMode="auto">
          <a:xfrm>
            <a:off x="2057400" y="1676400"/>
            <a:ext cx="0" cy="13716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452" name="Line 11"/>
          <p:cNvSpPr>
            <a:spLocks noChangeShapeType="1"/>
          </p:cNvSpPr>
          <p:nvPr/>
        </p:nvSpPr>
        <p:spPr bwMode="auto">
          <a:xfrm>
            <a:off x="2057400" y="3124200"/>
            <a:ext cx="0" cy="1524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453" name="Line 12"/>
          <p:cNvSpPr>
            <a:spLocks noChangeShapeType="1"/>
          </p:cNvSpPr>
          <p:nvPr/>
        </p:nvSpPr>
        <p:spPr bwMode="auto">
          <a:xfrm>
            <a:off x="3733800" y="1600200"/>
            <a:ext cx="0" cy="1371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454" name="Line 13"/>
          <p:cNvSpPr>
            <a:spLocks noChangeShapeType="1"/>
          </p:cNvSpPr>
          <p:nvPr/>
        </p:nvSpPr>
        <p:spPr bwMode="auto">
          <a:xfrm>
            <a:off x="3733800" y="3048000"/>
            <a:ext cx="0" cy="1676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455" name="Line 14"/>
          <p:cNvSpPr>
            <a:spLocks noChangeShapeType="1"/>
          </p:cNvSpPr>
          <p:nvPr/>
        </p:nvSpPr>
        <p:spPr bwMode="auto">
          <a:xfrm>
            <a:off x="5562600" y="1676400"/>
            <a:ext cx="0" cy="1295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456" name="Line 15"/>
          <p:cNvSpPr>
            <a:spLocks noChangeShapeType="1"/>
          </p:cNvSpPr>
          <p:nvPr/>
        </p:nvSpPr>
        <p:spPr bwMode="auto">
          <a:xfrm>
            <a:off x="5562600" y="3048000"/>
            <a:ext cx="0" cy="1600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457" name="Line 16"/>
          <p:cNvSpPr>
            <a:spLocks noChangeShapeType="1"/>
          </p:cNvSpPr>
          <p:nvPr/>
        </p:nvSpPr>
        <p:spPr bwMode="auto">
          <a:xfrm>
            <a:off x="7315200" y="1676400"/>
            <a:ext cx="0" cy="13716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458" name="Line 17"/>
          <p:cNvSpPr>
            <a:spLocks noChangeShapeType="1"/>
          </p:cNvSpPr>
          <p:nvPr/>
        </p:nvSpPr>
        <p:spPr bwMode="auto">
          <a:xfrm>
            <a:off x="7315200" y="3124200"/>
            <a:ext cx="0" cy="1524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459" name="Line 18"/>
          <p:cNvSpPr>
            <a:spLocks noChangeShapeType="1"/>
          </p:cNvSpPr>
          <p:nvPr/>
        </p:nvSpPr>
        <p:spPr bwMode="auto">
          <a:xfrm>
            <a:off x="2133600" y="3048000"/>
            <a:ext cx="1524000"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460" name="Oval 19"/>
          <p:cNvSpPr>
            <a:spLocks noChangeArrowheads="1"/>
          </p:cNvSpPr>
          <p:nvPr/>
        </p:nvSpPr>
        <p:spPr bwMode="auto">
          <a:xfrm>
            <a:off x="1981200" y="1524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61" name="Oval 20"/>
          <p:cNvSpPr>
            <a:spLocks noChangeArrowheads="1"/>
          </p:cNvSpPr>
          <p:nvPr/>
        </p:nvSpPr>
        <p:spPr bwMode="auto">
          <a:xfrm>
            <a:off x="7239000" y="47244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62" name="Oval 21"/>
          <p:cNvSpPr>
            <a:spLocks noChangeArrowheads="1"/>
          </p:cNvSpPr>
          <p:nvPr/>
        </p:nvSpPr>
        <p:spPr bwMode="auto">
          <a:xfrm>
            <a:off x="7162800" y="1524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63" name="Oval 22"/>
          <p:cNvSpPr>
            <a:spLocks noChangeArrowheads="1"/>
          </p:cNvSpPr>
          <p:nvPr/>
        </p:nvSpPr>
        <p:spPr bwMode="auto">
          <a:xfrm>
            <a:off x="7162800" y="29718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64" name="Oval 23"/>
          <p:cNvSpPr>
            <a:spLocks noChangeArrowheads="1"/>
          </p:cNvSpPr>
          <p:nvPr/>
        </p:nvSpPr>
        <p:spPr bwMode="auto">
          <a:xfrm>
            <a:off x="5486400" y="46482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65" name="Oval 24"/>
          <p:cNvSpPr>
            <a:spLocks noChangeArrowheads="1"/>
          </p:cNvSpPr>
          <p:nvPr/>
        </p:nvSpPr>
        <p:spPr bwMode="auto">
          <a:xfrm>
            <a:off x="5410200" y="1524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66" name="Oval 25"/>
          <p:cNvSpPr>
            <a:spLocks noChangeArrowheads="1"/>
          </p:cNvSpPr>
          <p:nvPr/>
        </p:nvSpPr>
        <p:spPr bwMode="auto">
          <a:xfrm>
            <a:off x="5486400" y="29718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67" name="Oval 26"/>
          <p:cNvSpPr>
            <a:spLocks noChangeArrowheads="1"/>
          </p:cNvSpPr>
          <p:nvPr/>
        </p:nvSpPr>
        <p:spPr bwMode="auto">
          <a:xfrm>
            <a:off x="3657600" y="1524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68" name="Oval 27"/>
          <p:cNvSpPr>
            <a:spLocks noChangeArrowheads="1"/>
          </p:cNvSpPr>
          <p:nvPr/>
        </p:nvSpPr>
        <p:spPr bwMode="auto">
          <a:xfrm>
            <a:off x="3657600" y="29718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69" name="Oval 28"/>
          <p:cNvSpPr>
            <a:spLocks noChangeArrowheads="1"/>
          </p:cNvSpPr>
          <p:nvPr/>
        </p:nvSpPr>
        <p:spPr bwMode="auto">
          <a:xfrm>
            <a:off x="3657600" y="46482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70" name="Oval 29"/>
          <p:cNvSpPr>
            <a:spLocks noChangeArrowheads="1"/>
          </p:cNvSpPr>
          <p:nvPr/>
        </p:nvSpPr>
        <p:spPr bwMode="auto">
          <a:xfrm>
            <a:off x="1981200" y="29718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71" name="Oval 30"/>
          <p:cNvSpPr>
            <a:spLocks noChangeArrowheads="1"/>
          </p:cNvSpPr>
          <p:nvPr/>
        </p:nvSpPr>
        <p:spPr bwMode="auto">
          <a:xfrm>
            <a:off x="1981200" y="4572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72" name="Freeform 31"/>
          <p:cNvSpPr>
            <a:spLocks/>
          </p:cNvSpPr>
          <p:nvPr/>
        </p:nvSpPr>
        <p:spPr bwMode="auto">
          <a:xfrm>
            <a:off x="3733800" y="1600200"/>
            <a:ext cx="1752600" cy="317500"/>
          </a:xfrm>
          <a:custGeom>
            <a:avLst/>
            <a:gdLst>
              <a:gd name="T0" fmla="*/ 0 w 1104"/>
              <a:gd name="T1" fmla="*/ 0 h 200"/>
              <a:gd name="T2" fmla="*/ 1572577500 w 1104"/>
              <a:gd name="T3" fmla="*/ 483870000 h 200"/>
              <a:gd name="T4" fmla="*/ 2147483647 w 1104"/>
              <a:gd name="T5" fmla="*/ 120967500 h 200"/>
              <a:gd name="T6" fmla="*/ 0 60000 65536"/>
              <a:gd name="T7" fmla="*/ 0 60000 65536"/>
              <a:gd name="T8" fmla="*/ 0 60000 65536"/>
            </a:gdLst>
            <a:ahLst/>
            <a:cxnLst>
              <a:cxn ang="T6">
                <a:pos x="T0" y="T1"/>
              </a:cxn>
              <a:cxn ang="T7">
                <a:pos x="T2" y="T3"/>
              </a:cxn>
              <a:cxn ang="T8">
                <a:pos x="T4" y="T5"/>
              </a:cxn>
            </a:cxnLst>
            <a:rect l="0" t="0" r="r" b="b"/>
            <a:pathLst>
              <a:path w="1104" h="200">
                <a:moveTo>
                  <a:pt x="0" y="0"/>
                </a:moveTo>
                <a:cubicBezTo>
                  <a:pt x="220" y="92"/>
                  <a:pt x="440" y="184"/>
                  <a:pt x="624" y="192"/>
                </a:cubicBezTo>
                <a:cubicBezTo>
                  <a:pt x="808" y="200"/>
                  <a:pt x="1024" y="72"/>
                  <a:pt x="1104" y="48"/>
                </a:cubicBezTo>
              </a:path>
            </a:pathLst>
          </a:cu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473" name="Freeform 32"/>
          <p:cNvSpPr>
            <a:spLocks/>
          </p:cNvSpPr>
          <p:nvPr/>
        </p:nvSpPr>
        <p:spPr bwMode="auto">
          <a:xfrm>
            <a:off x="3733800" y="3048000"/>
            <a:ext cx="1828800" cy="304800"/>
          </a:xfrm>
          <a:custGeom>
            <a:avLst/>
            <a:gdLst>
              <a:gd name="T0" fmla="*/ 0 w 1152"/>
              <a:gd name="T1" fmla="*/ 0 h 192"/>
              <a:gd name="T2" fmla="*/ 1693545000 w 1152"/>
              <a:gd name="T3" fmla="*/ 483870000 h 192"/>
              <a:gd name="T4" fmla="*/ 2147483647 w 1152"/>
              <a:gd name="T5" fmla="*/ 0 h 192"/>
              <a:gd name="T6" fmla="*/ 0 60000 65536"/>
              <a:gd name="T7" fmla="*/ 0 60000 65536"/>
              <a:gd name="T8" fmla="*/ 0 60000 65536"/>
            </a:gdLst>
            <a:ahLst/>
            <a:cxnLst>
              <a:cxn ang="T6">
                <a:pos x="T0" y="T1"/>
              </a:cxn>
              <a:cxn ang="T7">
                <a:pos x="T2" y="T3"/>
              </a:cxn>
              <a:cxn ang="T8">
                <a:pos x="T4" y="T5"/>
              </a:cxn>
            </a:cxnLst>
            <a:rect l="0" t="0" r="r" b="b"/>
            <a:pathLst>
              <a:path w="1152" h="192">
                <a:moveTo>
                  <a:pt x="0" y="0"/>
                </a:moveTo>
                <a:cubicBezTo>
                  <a:pt x="240" y="96"/>
                  <a:pt x="480" y="192"/>
                  <a:pt x="672" y="192"/>
                </a:cubicBezTo>
                <a:cubicBezTo>
                  <a:pt x="864" y="192"/>
                  <a:pt x="1072" y="32"/>
                  <a:pt x="1152" y="0"/>
                </a:cubicBezTo>
              </a:path>
            </a:pathLst>
          </a:cu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474" name="Freeform 33"/>
          <p:cNvSpPr>
            <a:spLocks/>
          </p:cNvSpPr>
          <p:nvPr/>
        </p:nvSpPr>
        <p:spPr bwMode="auto">
          <a:xfrm>
            <a:off x="3810000" y="4724400"/>
            <a:ext cx="1752600" cy="393700"/>
          </a:xfrm>
          <a:custGeom>
            <a:avLst/>
            <a:gdLst>
              <a:gd name="T0" fmla="*/ 0 w 1104"/>
              <a:gd name="T1" fmla="*/ 0 h 248"/>
              <a:gd name="T2" fmla="*/ 1330642500 w 1104"/>
              <a:gd name="T3" fmla="*/ 604837500 h 248"/>
              <a:gd name="T4" fmla="*/ 2147483647 w 1104"/>
              <a:gd name="T5" fmla="*/ 120967500 h 248"/>
              <a:gd name="T6" fmla="*/ 0 60000 65536"/>
              <a:gd name="T7" fmla="*/ 0 60000 65536"/>
              <a:gd name="T8" fmla="*/ 0 60000 65536"/>
            </a:gdLst>
            <a:ahLst/>
            <a:cxnLst>
              <a:cxn ang="T6">
                <a:pos x="T0" y="T1"/>
              </a:cxn>
              <a:cxn ang="T7">
                <a:pos x="T2" y="T3"/>
              </a:cxn>
              <a:cxn ang="T8">
                <a:pos x="T4" y="T5"/>
              </a:cxn>
            </a:cxnLst>
            <a:rect l="0" t="0" r="r" b="b"/>
            <a:pathLst>
              <a:path w="1104" h="248">
                <a:moveTo>
                  <a:pt x="0" y="0"/>
                </a:moveTo>
                <a:cubicBezTo>
                  <a:pt x="172" y="116"/>
                  <a:pt x="344" y="232"/>
                  <a:pt x="528" y="240"/>
                </a:cubicBezTo>
                <a:cubicBezTo>
                  <a:pt x="712" y="248"/>
                  <a:pt x="1008" y="80"/>
                  <a:pt x="1104" y="48"/>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475" name="Freeform 34"/>
          <p:cNvSpPr>
            <a:spLocks/>
          </p:cNvSpPr>
          <p:nvPr/>
        </p:nvSpPr>
        <p:spPr bwMode="auto">
          <a:xfrm>
            <a:off x="2133600" y="3048000"/>
            <a:ext cx="1600200" cy="304800"/>
          </a:xfrm>
          <a:custGeom>
            <a:avLst/>
            <a:gdLst>
              <a:gd name="T0" fmla="*/ 0 w 1008"/>
              <a:gd name="T1" fmla="*/ 0 h 192"/>
              <a:gd name="T2" fmla="*/ 1209675000 w 1008"/>
              <a:gd name="T3" fmla="*/ 483870000 h 192"/>
              <a:gd name="T4" fmla="*/ 2147483647 w 1008"/>
              <a:gd name="T5" fmla="*/ 0 h 192"/>
              <a:gd name="T6" fmla="*/ 0 60000 65536"/>
              <a:gd name="T7" fmla="*/ 0 60000 65536"/>
              <a:gd name="T8" fmla="*/ 0 60000 65536"/>
            </a:gdLst>
            <a:ahLst/>
            <a:cxnLst>
              <a:cxn ang="T6">
                <a:pos x="T0" y="T1"/>
              </a:cxn>
              <a:cxn ang="T7">
                <a:pos x="T2" y="T3"/>
              </a:cxn>
              <a:cxn ang="T8">
                <a:pos x="T4" y="T5"/>
              </a:cxn>
            </a:cxnLst>
            <a:rect l="0" t="0" r="r" b="b"/>
            <a:pathLst>
              <a:path w="1008" h="192">
                <a:moveTo>
                  <a:pt x="0" y="0"/>
                </a:moveTo>
                <a:cubicBezTo>
                  <a:pt x="156" y="96"/>
                  <a:pt x="312" y="192"/>
                  <a:pt x="480" y="192"/>
                </a:cubicBezTo>
                <a:cubicBezTo>
                  <a:pt x="648" y="192"/>
                  <a:pt x="920" y="32"/>
                  <a:pt x="1008" y="0"/>
                </a:cubicBezTo>
              </a:path>
            </a:pathLst>
          </a:cu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476" name="Freeform 35"/>
          <p:cNvSpPr>
            <a:spLocks/>
          </p:cNvSpPr>
          <p:nvPr/>
        </p:nvSpPr>
        <p:spPr bwMode="auto">
          <a:xfrm>
            <a:off x="5638800" y="3048000"/>
            <a:ext cx="1600200" cy="457200"/>
          </a:xfrm>
          <a:custGeom>
            <a:avLst/>
            <a:gdLst>
              <a:gd name="T0" fmla="*/ 0 w 1008"/>
              <a:gd name="T1" fmla="*/ 0 h 288"/>
              <a:gd name="T2" fmla="*/ 1451610000 w 1008"/>
              <a:gd name="T3" fmla="*/ 725805000 h 288"/>
              <a:gd name="T4" fmla="*/ 2147483647 w 1008"/>
              <a:gd name="T5" fmla="*/ 0 h 288"/>
              <a:gd name="T6" fmla="*/ 0 60000 65536"/>
              <a:gd name="T7" fmla="*/ 0 60000 65536"/>
              <a:gd name="T8" fmla="*/ 0 60000 65536"/>
            </a:gdLst>
            <a:ahLst/>
            <a:cxnLst>
              <a:cxn ang="T6">
                <a:pos x="T0" y="T1"/>
              </a:cxn>
              <a:cxn ang="T7">
                <a:pos x="T2" y="T3"/>
              </a:cxn>
              <a:cxn ang="T8">
                <a:pos x="T4" y="T5"/>
              </a:cxn>
            </a:cxnLst>
            <a:rect l="0" t="0" r="r" b="b"/>
            <a:pathLst>
              <a:path w="1008" h="288">
                <a:moveTo>
                  <a:pt x="0" y="0"/>
                </a:moveTo>
                <a:cubicBezTo>
                  <a:pt x="204" y="144"/>
                  <a:pt x="408" y="288"/>
                  <a:pt x="576" y="288"/>
                </a:cubicBezTo>
                <a:cubicBezTo>
                  <a:pt x="744" y="288"/>
                  <a:pt x="936" y="48"/>
                  <a:pt x="1008" y="0"/>
                </a:cubicBezTo>
              </a:path>
            </a:pathLst>
          </a:cu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477" name="Text Box 36"/>
          <p:cNvSpPr txBox="1">
            <a:spLocks noChangeArrowheads="1"/>
          </p:cNvSpPr>
          <p:nvPr/>
        </p:nvSpPr>
        <p:spPr bwMode="auto">
          <a:xfrm>
            <a:off x="4343400" y="2743200"/>
            <a:ext cx="762000" cy="100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a:latin typeface="Times New Roman" pitchFamily="18" charset="0"/>
              </a:rPr>
              <a:t>4</a:t>
            </a:r>
          </a:p>
          <a:p>
            <a:pPr eaLnBrk="1" hangingPunct="1">
              <a:spcBef>
                <a:spcPct val="50000"/>
              </a:spcBef>
            </a:pPr>
            <a:r>
              <a:rPr kumimoji="1" lang="en-US" altLang="zh-CN" sz="2400">
                <a:latin typeface="Times New Roman" pitchFamily="18" charset="0"/>
              </a:rPr>
              <a:t>4</a:t>
            </a:r>
          </a:p>
        </p:txBody>
      </p:sp>
      <p:sp>
        <p:nvSpPr>
          <p:cNvPr id="61478" name="Text Box 37"/>
          <p:cNvSpPr txBox="1">
            <a:spLocks noChangeArrowheads="1"/>
          </p:cNvSpPr>
          <p:nvPr/>
        </p:nvSpPr>
        <p:spPr bwMode="auto">
          <a:xfrm>
            <a:off x="3657600" y="3810000"/>
            <a:ext cx="2209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buFontTx/>
              <a:buAutoNum type="arabicPlain" startAt="4"/>
            </a:pPr>
            <a:r>
              <a:rPr kumimoji="1" lang="en-US" altLang="zh-CN" sz="2400">
                <a:latin typeface="Times New Roman" pitchFamily="18" charset="0"/>
              </a:rPr>
              <a:t>               4</a:t>
            </a:r>
          </a:p>
        </p:txBody>
      </p:sp>
      <p:sp>
        <p:nvSpPr>
          <p:cNvPr id="61479" name="Text Box 38"/>
          <p:cNvSpPr txBox="1">
            <a:spLocks noChangeArrowheads="1"/>
          </p:cNvSpPr>
          <p:nvPr/>
        </p:nvSpPr>
        <p:spPr bwMode="auto">
          <a:xfrm>
            <a:off x="4267200" y="4343400"/>
            <a:ext cx="914400" cy="100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a:latin typeface="Times New Roman" pitchFamily="18" charset="0"/>
              </a:rPr>
              <a:t>   3</a:t>
            </a:r>
          </a:p>
          <a:p>
            <a:pPr eaLnBrk="1" hangingPunct="1">
              <a:spcBef>
                <a:spcPct val="50000"/>
              </a:spcBef>
            </a:pPr>
            <a:r>
              <a:rPr kumimoji="1" lang="en-US" altLang="zh-CN" sz="2400">
                <a:latin typeface="Times New Roman" pitchFamily="18" charset="0"/>
              </a:rPr>
              <a:t>   3</a:t>
            </a:r>
          </a:p>
        </p:txBody>
      </p:sp>
      <p:sp>
        <p:nvSpPr>
          <p:cNvPr id="61480" name="Text Box 39"/>
          <p:cNvSpPr txBox="1">
            <a:spLocks noChangeArrowheads="1"/>
          </p:cNvSpPr>
          <p:nvPr/>
        </p:nvSpPr>
        <p:spPr bwMode="auto">
          <a:xfrm>
            <a:off x="2514600" y="1066800"/>
            <a:ext cx="426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buFontTx/>
              <a:buAutoNum type="arabicPlain" startAt="2"/>
            </a:pPr>
            <a:r>
              <a:rPr kumimoji="1" lang="en-US" altLang="zh-CN" sz="2400">
                <a:latin typeface="Times New Roman" pitchFamily="18" charset="0"/>
              </a:rPr>
              <a:t>                  4                      5</a:t>
            </a:r>
          </a:p>
        </p:txBody>
      </p:sp>
      <p:sp>
        <p:nvSpPr>
          <p:cNvPr id="61481" name="Text Box 40"/>
          <p:cNvSpPr txBox="1">
            <a:spLocks noChangeArrowheads="1"/>
          </p:cNvSpPr>
          <p:nvPr/>
        </p:nvSpPr>
        <p:spPr bwMode="auto">
          <a:xfrm>
            <a:off x="1981200" y="2209800"/>
            <a:ext cx="541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a:latin typeface="Times New Roman" pitchFamily="18" charset="0"/>
              </a:rPr>
              <a:t>5                3                       6                  4</a:t>
            </a:r>
          </a:p>
        </p:txBody>
      </p:sp>
      <p:sp>
        <p:nvSpPr>
          <p:cNvPr id="61482" name="Text Box 41"/>
          <p:cNvSpPr txBox="1">
            <a:spLocks noChangeArrowheads="1"/>
          </p:cNvSpPr>
          <p:nvPr/>
        </p:nvSpPr>
        <p:spPr bwMode="auto">
          <a:xfrm>
            <a:off x="2514600" y="2667000"/>
            <a:ext cx="609600" cy="100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a:latin typeface="Times New Roman" pitchFamily="18" charset="0"/>
              </a:rPr>
              <a:t>6</a:t>
            </a:r>
          </a:p>
          <a:p>
            <a:pPr eaLnBrk="1" hangingPunct="1">
              <a:spcBef>
                <a:spcPct val="50000"/>
              </a:spcBef>
            </a:pPr>
            <a:r>
              <a:rPr kumimoji="1" lang="en-US" altLang="zh-CN" sz="2400">
                <a:latin typeface="Times New Roman" pitchFamily="18" charset="0"/>
              </a:rPr>
              <a:t>6</a:t>
            </a:r>
          </a:p>
        </p:txBody>
      </p:sp>
      <p:sp>
        <p:nvSpPr>
          <p:cNvPr id="61483" name="Text Box 42"/>
          <p:cNvSpPr txBox="1">
            <a:spLocks noChangeArrowheads="1"/>
          </p:cNvSpPr>
          <p:nvPr/>
        </p:nvSpPr>
        <p:spPr bwMode="auto">
          <a:xfrm>
            <a:off x="6172200" y="2743200"/>
            <a:ext cx="762000" cy="100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a:latin typeface="Times New Roman" pitchFamily="18" charset="0"/>
              </a:rPr>
              <a:t>6</a:t>
            </a:r>
          </a:p>
          <a:p>
            <a:pPr eaLnBrk="1" hangingPunct="1">
              <a:spcBef>
                <a:spcPct val="50000"/>
              </a:spcBef>
            </a:pPr>
            <a:r>
              <a:rPr kumimoji="1" lang="en-US" altLang="zh-CN" sz="2400">
                <a:latin typeface="Times New Roman" pitchFamily="18" charset="0"/>
              </a:rPr>
              <a:t>6</a:t>
            </a:r>
          </a:p>
        </p:txBody>
      </p:sp>
      <p:sp>
        <p:nvSpPr>
          <p:cNvPr id="61484" name="Text Box 43"/>
          <p:cNvSpPr txBox="1">
            <a:spLocks noChangeArrowheads="1"/>
          </p:cNvSpPr>
          <p:nvPr/>
        </p:nvSpPr>
        <p:spPr bwMode="auto">
          <a:xfrm>
            <a:off x="4419600" y="1752600"/>
            <a:ext cx="60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a:latin typeface="Times New Roman" pitchFamily="18" charset="0"/>
              </a:rPr>
              <a:t>4</a:t>
            </a:r>
          </a:p>
        </p:txBody>
      </p:sp>
    </p:spTree>
    <p:extLst>
      <p:ext uri="{BB962C8B-B14F-4D97-AF65-F5344CB8AC3E}">
        <p14:creationId xmlns:p14="http://schemas.microsoft.com/office/powerpoint/2010/main" val="3413866753"/>
      </p:ext>
    </p:extLst>
  </p:cSld>
  <p:clrMapOvr>
    <a:masterClrMapping/>
  </p:clrMapOvr>
  <p:transition>
    <p:zoom dir="in"/>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Line 2"/>
          <p:cNvSpPr>
            <a:spLocks noChangeShapeType="1"/>
          </p:cNvSpPr>
          <p:nvPr/>
        </p:nvSpPr>
        <p:spPr bwMode="auto">
          <a:xfrm>
            <a:off x="2057400" y="1600200"/>
            <a:ext cx="1600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467" name="Line 3"/>
          <p:cNvSpPr>
            <a:spLocks noChangeShapeType="1"/>
          </p:cNvSpPr>
          <p:nvPr/>
        </p:nvSpPr>
        <p:spPr bwMode="auto">
          <a:xfrm>
            <a:off x="3810000" y="1600200"/>
            <a:ext cx="1600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468" name="Line 4"/>
          <p:cNvSpPr>
            <a:spLocks noChangeShapeType="1"/>
          </p:cNvSpPr>
          <p:nvPr/>
        </p:nvSpPr>
        <p:spPr bwMode="auto">
          <a:xfrm>
            <a:off x="5638800" y="1600200"/>
            <a:ext cx="1600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469" name="Line 5"/>
          <p:cNvSpPr>
            <a:spLocks noChangeShapeType="1"/>
          </p:cNvSpPr>
          <p:nvPr/>
        </p:nvSpPr>
        <p:spPr bwMode="auto">
          <a:xfrm>
            <a:off x="3810000" y="3048000"/>
            <a:ext cx="1676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470" name="Line 6"/>
          <p:cNvSpPr>
            <a:spLocks noChangeShapeType="1"/>
          </p:cNvSpPr>
          <p:nvPr/>
        </p:nvSpPr>
        <p:spPr bwMode="auto">
          <a:xfrm>
            <a:off x="5715000" y="3048000"/>
            <a:ext cx="152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471" name="Line 7"/>
          <p:cNvSpPr>
            <a:spLocks noChangeShapeType="1"/>
          </p:cNvSpPr>
          <p:nvPr/>
        </p:nvSpPr>
        <p:spPr bwMode="auto">
          <a:xfrm>
            <a:off x="2133600" y="4724400"/>
            <a:ext cx="1600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472" name="Line 8"/>
          <p:cNvSpPr>
            <a:spLocks noChangeShapeType="1"/>
          </p:cNvSpPr>
          <p:nvPr/>
        </p:nvSpPr>
        <p:spPr bwMode="auto">
          <a:xfrm>
            <a:off x="3886200" y="4724400"/>
            <a:ext cx="1600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473" name="Line 9"/>
          <p:cNvSpPr>
            <a:spLocks noChangeShapeType="1"/>
          </p:cNvSpPr>
          <p:nvPr/>
        </p:nvSpPr>
        <p:spPr bwMode="auto">
          <a:xfrm>
            <a:off x="5638800" y="4724400"/>
            <a:ext cx="152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474" name="Line 10"/>
          <p:cNvSpPr>
            <a:spLocks noChangeShapeType="1"/>
          </p:cNvSpPr>
          <p:nvPr/>
        </p:nvSpPr>
        <p:spPr bwMode="auto">
          <a:xfrm>
            <a:off x="2057400" y="1676400"/>
            <a:ext cx="0" cy="1371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475" name="Line 11"/>
          <p:cNvSpPr>
            <a:spLocks noChangeShapeType="1"/>
          </p:cNvSpPr>
          <p:nvPr/>
        </p:nvSpPr>
        <p:spPr bwMode="auto">
          <a:xfrm>
            <a:off x="2057400" y="3124200"/>
            <a:ext cx="0" cy="1524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476" name="Line 12"/>
          <p:cNvSpPr>
            <a:spLocks noChangeShapeType="1"/>
          </p:cNvSpPr>
          <p:nvPr/>
        </p:nvSpPr>
        <p:spPr bwMode="auto">
          <a:xfrm>
            <a:off x="3733800" y="1600200"/>
            <a:ext cx="0" cy="1371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477" name="Line 13"/>
          <p:cNvSpPr>
            <a:spLocks noChangeShapeType="1"/>
          </p:cNvSpPr>
          <p:nvPr/>
        </p:nvSpPr>
        <p:spPr bwMode="auto">
          <a:xfrm>
            <a:off x="3733800" y="3048000"/>
            <a:ext cx="0" cy="1676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478" name="Line 14"/>
          <p:cNvSpPr>
            <a:spLocks noChangeShapeType="1"/>
          </p:cNvSpPr>
          <p:nvPr/>
        </p:nvSpPr>
        <p:spPr bwMode="auto">
          <a:xfrm>
            <a:off x="5562600" y="1676400"/>
            <a:ext cx="0" cy="1295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479" name="Line 15"/>
          <p:cNvSpPr>
            <a:spLocks noChangeShapeType="1"/>
          </p:cNvSpPr>
          <p:nvPr/>
        </p:nvSpPr>
        <p:spPr bwMode="auto">
          <a:xfrm>
            <a:off x="5562600" y="3048000"/>
            <a:ext cx="0" cy="1600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480" name="Line 16"/>
          <p:cNvSpPr>
            <a:spLocks noChangeShapeType="1"/>
          </p:cNvSpPr>
          <p:nvPr/>
        </p:nvSpPr>
        <p:spPr bwMode="auto">
          <a:xfrm>
            <a:off x="7315200" y="1676400"/>
            <a:ext cx="0" cy="1371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481" name="Line 17"/>
          <p:cNvSpPr>
            <a:spLocks noChangeShapeType="1"/>
          </p:cNvSpPr>
          <p:nvPr/>
        </p:nvSpPr>
        <p:spPr bwMode="auto">
          <a:xfrm>
            <a:off x="7315200" y="3124200"/>
            <a:ext cx="0" cy="1524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482" name="Line 18"/>
          <p:cNvSpPr>
            <a:spLocks noChangeShapeType="1"/>
          </p:cNvSpPr>
          <p:nvPr/>
        </p:nvSpPr>
        <p:spPr bwMode="auto">
          <a:xfrm>
            <a:off x="2133600" y="3048000"/>
            <a:ext cx="152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483" name="Oval 19"/>
          <p:cNvSpPr>
            <a:spLocks noChangeArrowheads="1"/>
          </p:cNvSpPr>
          <p:nvPr/>
        </p:nvSpPr>
        <p:spPr bwMode="auto">
          <a:xfrm>
            <a:off x="1981200" y="1524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84" name="Oval 20"/>
          <p:cNvSpPr>
            <a:spLocks noChangeArrowheads="1"/>
          </p:cNvSpPr>
          <p:nvPr/>
        </p:nvSpPr>
        <p:spPr bwMode="auto">
          <a:xfrm>
            <a:off x="7239000" y="46482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85" name="Oval 21"/>
          <p:cNvSpPr>
            <a:spLocks noChangeArrowheads="1"/>
          </p:cNvSpPr>
          <p:nvPr/>
        </p:nvSpPr>
        <p:spPr bwMode="auto">
          <a:xfrm>
            <a:off x="7239000" y="1524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86" name="Oval 22"/>
          <p:cNvSpPr>
            <a:spLocks noChangeArrowheads="1"/>
          </p:cNvSpPr>
          <p:nvPr/>
        </p:nvSpPr>
        <p:spPr bwMode="auto">
          <a:xfrm>
            <a:off x="7315200" y="29718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87" name="Oval 23"/>
          <p:cNvSpPr>
            <a:spLocks noChangeArrowheads="1"/>
          </p:cNvSpPr>
          <p:nvPr/>
        </p:nvSpPr>
        <p:spPr bwMode="auto">
          <a:xfrm>
            <a:off x="5486400" y="1524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88" name="Oval 24"/>
          <p:cNvSpPr>
            <a:spLocks noChangeArrowheads="1"/>
          </p:cNvSpPr>
          <p:nvPr/>
        </p:nvSpPr>
        <p:spPr bwMode="auto">
          <a:xfrm>
            <a:off x="5562600" y="46482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89" name="Oval 25"/>
          <p:cNvSpPr>
            <a:spLocks noChangeArrowheads="1"/>
          </p:cNvSpPr>
          <p:nvPr/>
        </p:nvSpPr>
        <p:spPr bwMode="auto">
          <a:xfrm>
            <a:off x="5486400" y="29718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90" name="Oval 26"/>
          <p:cNvSpPr>
            <a:spLocks noChangeArrowheads="1"/>
          </p:cNvSpPr>
          <p:nvPr/>
        </p:nvSpPr>
        <p:spPr bwMode="auto">
          <a:xfrm>
            <a:off x="3733800" y="1524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91" name="Oval 27"/>
          <p:cNvSpPr>
            <a:spLocks noChangeArrowheads="1"/>
          </p:cNvSpPr>
          <p:nvPr/>
        </p:nvSpPr>
        <p:spPr bwMode="auto">
          <a:xfrm>
            <a:off x="3657600" y="46482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92" name="Oval 28"/>
          <p:cNvSpPr>
            <a:spLocks noChangeArrowheads="1"/>
          </p:cNvSpPr>
          <p:nvPr/>
        </p:nvSpPr>
        <p:spPr bwMode="auto">
          <a:xfrm>
            <a:off x="3657600" y="29718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93" name="Oval 29"/>
          <p:cNvSpPr>
            <a:spLocks noChangeArrowheads="1"/>
          </p:cNvSpPr>
          <p:nvPr/>
        </p:nvSpPr>
        <p:spPr bwMode="auto">
          <a:xfrm>
            <a:off x="2057400" y="3048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94" name="Oval 30"/>
          <p:cNvSpPr>
            <a:spLocks noChangeArrowheads="1"/>
          </p:cNvSpPr>
          <p:nvPr/>
        </p:nvSpPr>
        <p:spPr bwMode="auto">
          <a:xfrm>
            <a:off x="1981200" y="4572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95" name="Freeform 31"/>
          <p:cNvSpPr>
            <a:spLocks/>
          </p:cNvSpPr>
          <p:nvPr/>
        </p:nvSpPr>
        <p:spPr bwMode="auto">
          <a:xfrm>
            <a:off x="2057400" y="1600200"/>
            <a:ext cx="317500" cy="1447800"/>
          </a:xfrm>
          <a:custGeom>
            <a:avLst/>
            <a:gdLst>
              <a:gd name="T0" fmla="*/ 0 w 200"/>
              <a:gd name="T1" fmla="*/ 0 h 912"/>
              <a:gd name="T2" fmla="*/ 483870000 w 200"/>
              <a:gd name="T3" fmla="*/ 725805000 h 912"/>
              <a:gd name="T4" fmla="*/ 120967500 w 200"/>
              <a:gd name="T5" fmla="*/ 2147483647 h 912"/>
              <a:gd name="T6" fmla="*/ 0 60000 65536"/>
              <a:gd name="T7" fmla="*/ 0 60000 65536"/>
              <a:gd name="T8" fmla="*/ 0 60000 65536"/>
            </a:gdLst>
            <a:ahLst/>
            <a:cxnLst>
              <a:cxn ang="T6">
                <a:pos x="T0" y="T1"/>
              </a:cxn>
              <a:cxn ang="T7">
                <a:pos x="T2" y="T3"/>
              </a:cxn>
              <a:cxn ang="T8">
                <a:pos x="T4" y="T5"/>
              </a:cxn>
            </a:cxnLst>
            <a:rect l="0" t="0" r="r" b="b"/>
            <a:pathLst>
              <a:path w="200" h="912">
                <a:moveTo>
                  <a:pt x="0" y="0"/>
                </a:moveTo>
                <a:cubicBezTo>
                  <a:pt x="92" y="68"/>
                  <a:pt x="184" y="136"/>
                  <a:pt x="192" y="288"/>
                </a:cubicBezTo>
                <a:cubicBezTo>
                  <a:pt x="200" y="440"/>
                  <a:pt x="72" y="808"/>
                  <a:pt x="48" y="91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496" name="Freeform 32"/>
          <p:cNvSpPr>
            <a:spLocks/>
          </p:cNvSpPr>
          <p:nvPr/>
        </p:nvSpPr>
        <p:spPr bwMode="auto">
          <a:xfrm>
            <a:off x="2133600" y="1600200"/>
            <a:ext cx="1600200" cy="228600"/>
          </a:xfrm>
          <a:custGeom>
            <a:avLst/>
            <a:gdLst>
              <a:gd name="T0" fmla="*/ 0 w 1008"/>
              <a:gd name="T1" fmla="*/ 0 h 144"/>
              <a:gd name="T2" fmla="*/ 846772500 w 1008"/>
              <a:gd name="T3" fmla="*/ 362902500 h 144"/>
              <a:gd name="T4" fmla="*/ 2147483647 w 1008"/>
              <a:gd name="T5" fmla="*/ 0 h 144"/>
              <a:gd name="T6" fmla="*/ 0 60000 65536"/>
              <a:gd name="T7" fmla="*/ 0 60000 65536"/>
              <a:gd name="T8" fmla="*/ 0 60000 65536"/>
            </a:gdLst>
            <a:ahLst/>
            <a:cxnLst>
              <a:cxn ang="T6">
                <a:pos x="T0" y="T1"/>
              </a:cxn>
              <a:cxn ang="T7">
                <a:pos x="T2" y="T3"/>
              </a:cxn>
              <a:cxn ang="T8">
                <a:pos x="T4" y="T5"/>
              </a:cxn>
            </a:cxnLst>
            <a:rect l="0" t="0" r="r" b="b"/>
            <a:pathLst>
              <a:path w="1008" h="144">
                <a:moveTo>
                  <a:pt x="0" y="0"/>
                </a:moveTo>
                <a:cubicBezTo>
                  <a:pt x="84" y="72"/>
                  <a:pt x="168" y="144"/>
                  <a:pt x="336" y="144"/>
                </a:cubicBezTo>
                <a:cubicBezTo>
                  <a:pt x="504" y="144"/>
                  <a:pt x="896" y="24"/>
                  <a:pt x="1008" y="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497" name="Freeform 33"/>
          <p:cNvSpPr>
            <a:spLocks/>
          </p:cNvSpPr>
          <p:nvPr/>
        </p:nvSpPr>
        <p:spPr bwMode="auto">
          <a:xfrm>
            <a:off x="5638800" y="1600200"/>
            <a:ext cx="1676400" cy="228600"/>
          </a:xfrm>
          <a:custGeom>
            <a:avLst/>
            <a:gdLst>
              <a:gd name="T0" fmla="*/ 0 w 1056"/>
              <a:gd name="T1" fmla="*/ 0 h 144"/>
              <a:gd name="T2" fmla="*/ 1088707500 w 1056"/>
              <a:gd name="T3" fmla="*/ 362902500 h 144"/>
              <a:gd name="T4" fmla="*/ 2147483647 w 1056"/>
              <a:gd name="T5" fmla="*/ 0 h 144"/>
              <a:gd name="T6" fmla="*/ 0 60000 65536"/>
              <a:gd name="T7" fmla="*/ 0 60000 65536"/>
              <a:gd name="T8" fmla="*/ 0 60000 65536"/>
            </a:gdLst>
            <a:ahLst/>
            <a:cxnLst>
              <a:cxn ang="T6">
                <a:pos x="T0" y="T1"/>
              </a:cxn>
              <a:cxn ang="T7">
                <a:pos x="T2" y="T3"/>
              </a:cxn>
              <a:cxn ang="T8">
                <a:pos x="T4" y="T5"/>
              </a:cxn>
            </a:cxnLst>
            <a:rect l="0" t="0" r="r" b="b"/>
            <a:pathLst>
              <a:path w="1056" h="144">
                <a:moveTo>
                  <a:pt x="0" y="0"/>
                </a:moveTo>
                <a:cubicBezTo>
                  <a:pt x="128" y="72"/>
                  <a:pt x="256" y="144"/>
                  <a:pt x="432" y="144"/>
                </a:cubicBezTo>
                <a:cubicBezTo>
                  <a:pt x="608" y="144"/>
                  <a:pt x="952" y="24"/>
                  <a:pt x="1056" y="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498" name="Freeform 34"/>
          <p:cNvSpPr>
            <a:spLocks/>
          </p:cNvSpPr>
          <p:nvPr/>
        </p:nvSpPr>
        <p:spPr bwMode="auto">
          <a:xfrm>
            <a:off x="7162800" y="1600200"/>
            <a:ext cx="152400" cy="1447800"/>
          </a:xfrm>
          <a:custGeom>
            <a:avLst/>
            <a:gdLst>
              <a:gd name="T0" fmla="*/ 241935000 w 96"/>
              <a:gd name="T1" fmla="*/ 0 h 912"/>
              <a:gd name="T2" fmla="*/ 0 w 96"/>
              <a:gd name="T3" fmla="*/ 846772500 h 912"/>
              <a:gd name="T4" fmla="*/ 241935000 w 96"/>
              <a:gd name="T5" fmla="*/ 2147483647 h 912"/>
              <a:gd name="T6" fmla="*/ 0 60000 65536"/>
              <a:gd name="T7" fmla="*/ 0 60000 65536"/>
              <a:gd name="T8" fmla="*/ 0 60000 65536"/>
            </a:gdLst>
            <a:ahLst/>
            <a:cxnLst>
              <a:cxn ang="T6">
                <a:pos x="T0" y="T1"/>
              </a:cxn>
              <a:cxn ang="T7">
                <a:pos x="T2" y="T3"/>
              </a:cxn>
              <a:cxn ang="T8">
                <a:pos x="T4" y="T5"/>
              </a:cxn>
            </a:cxnLst>
            <a:rect l="0" t="0" r="r" b="b"/>
            <a:pathLst>
              <a:path w="96" h="912">
                <a:moveTo>
                  <a:pt x="96" y="0"/>
                </a:moveTo>
                <a:cubicBezTo>
                  <a:pt x="48" y="92"/>
                  <a:pt x="0" y="184"/>
                  <a:pt x="0" y="336"/>
                </a:cubicBezTo>
                <a:cubicBezTo>
                  <a:pt x="0" y="488"/>
                  <a:pt x="80" y="816"/>
                  <a:pt x="96" y="91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499" name="Freeform 35"/>
          <p:cNvSpPr>
            <a:spLocks/>
          </p:cNvSpPr>
          <p:nvPr/>
        </p:nvSpPr>
        <p:spPr bwMode="auto">
          <a:xfrm>
            <a:off x="3733800" y="4724400"/>
            <a:ext cx="1828800" cy="317500"/>
          </a:xfrm>
          <a:custGeom>
            <a:avLst/>
            <a:gdLst>
              <a:gd name="T0" fmla="*/ 0 w 1152"/>
              <a:gd name="T1" fmla="*/ 0 h 200"/>
              <a:gd name="T2" fmla="*/ 967740000 w 1152"/>
              <a:gd name="T3" fmla="*/ 483870000 h 200"/>
              <a:gd name="T4" fmla="*/ 2147483647 w 1152"/>
              <a:gd name="T5" fmla="*/ 120967500 h 200"/>
              <a:gd name="T6" fmla="*/ 0 60000 65536"/>
              <a:gd name="T7" fmla="*/ 0 60000 65536"/>
              <a:gd name="T8" fmla="*/ 0 60000 65536"/>
            </a:gdLst>
            <a:ahLst/>
            <a:cxnLst>
              <a:cxn ang="T6">
                <a:pos x="T0" y="T1"/>
              </a:cxn>
              <a:cxn ang="T7">
                <a:pos x="T2" y="T3"/>
              </a:cxn>
              <a:cxn ang="T8">
                <a:pos x="T4" y="T5"/>
              </a:cxn>
            </a:cxnLst>
            <a:rect l="0" t="0" r="r" b="b"/>
            <a:pathLst>
              <a:path w="1152" h="200">
                <a:moveTo>
                  <a:pt x="0" y="0"/>
                </a:moveTo>
                <a:cubicBezTo>
                  <a:pt x="96" y="92"/>
                  <a:pt x="192" y="184"/>
                  <a:pt x="384" y="192"/>
                </a:cubicBezTo>
                <a:cubicBezTo>
                  <a:pt x="576" y="200"/>
                  <a:pt x="1024" y="72"/>
                  <a:pt x="1152" y="48"/>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500" name="Text Box 36"/>
          <p:cNvSpPr txBox="1">
            <a:spLocks noChangeArrowheads="1"/>
          </p:cNvSpPr>
          <p:nvPr/>
        </p:nvSpPr>
        <p:spPr bwMode="auto">
          <a:xfrm>
            <a:off x="2362200" y="1219200"/>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a:latin typeface="Times New Roman" pitchFamily="18" charset="0"/>
              </a:rPr>
              <a:t>2</a:t>
            </a:r>
          </a:p>
        </p:txBody>
      </p:sp>
    </p:spTree>
    <p:extLst>
      <p:ext uri="{BB962C8B-B14F-4D97-AF65-F5344CB8AC3E}">
        <p14:creationId xmlns:p14="http://schemas.microsoft.com/office/powerpoint/2010/main" val="481664242"/>
      </p:ext>
    </p:extLst>
  </p:cSld>
  <p:clrMapOvr>
    <a:masterClrMapping/>
  </p:clrMapOvr>
  <p:transition>
    <p:zoom dir="in"/>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3528" y="404664"/>
            <a:ext cx="7772400" cy="1470025"/>
          </a:xfrm>
        </p:spPr>
        <p:txBody>
          <a:bodyPr>
            <a:normAutofit/>
          </a:bodyPr>
          <a:lstStyle/>
          <a:p>
            <a:r>
              <a:rPr lang="zh-CN" altLang="en-US" dirty="0" smtClean="0">
                <a:solidFill>
                  <a:srgbClr val="3333CC"/>
                </a:solidFill>
                <a:latin typeface="华文楷体" panose="02010600040101010101" pitchFamily="2" charset="-122"/>
                <a:ea typeface="华文楷体" panose="02010600040101010101" pitchFamily="2" charset="-122"/>
              </a:rPr>
              <a:t>五、</a:t>
            </a:r>
            <a:r>
              <a:rPr lang="zh-CN" altLang="en-US" sz="4400" dirty="0" smtClean="0">
                <a:solidFill>
                  <a:srgbClr val="3333CC"/>
                </a:solidFill>
                <a:latin typeface="华文楷体" panose="02010600040101010101" pitchFamily="2" charset="-122"/>
                <a:ea typeface="华文楷体" panose="02010600040101010101" pitchFamily="2" charset="-122"/>
              </a:rPr>
              <a:t> </a:t>
            </a:r>
            <a:r>
              <a:rPr lang="zh-CN" altLang="en-US" sz="4400" dirty="0">
                <a:solidFill>
                  <a:srgbClr val="3333CC"/>
                </a:solidFill>
                <a:latin typeface="华文楷体" panose="02010600040101010101" pitchFamily="2" charset="-122"/>
                <a:ea typeface="华文楷体" panose="02010600040101010101" pitchFamily="2" charset="-122"/>
              </a:rPr>
              <a:t>网络优化与</a:t>
            </a:r>
            <a:r>
              <a:rPr lang="en-US" altLang="zh-CN" sz="4400" dirty="0">
                <a:solidFill>
                  <a:srgbClr val="3333CC"/>
                </a:solidFill>
                <a:latin typeface="华文楷体" panose="02010600040101010101" pitchFamily="2" charset="-122"/>
                <a:ea typeface="华文楷体" panose="02010600040101010101" pitchFamily="2" charset="-122"/>
              </a:rPr>
              <a:t>Petri</a:t>
            </a:r>
            <a:r>
              <a:rPr lang="zh-CN" altLang="en-US" sz="4400" dirty="0">
                <a:solidFill>
                  <a:srgbClr val="3333CC"/>
                </a:solidFill>
                <a:latin typeface="华文楷体" panose="02010600040101010101" pitchFamily="2" charset="-122"/>
                <a:ea typeface="华文楷体" panose="02010600040101010101" pitchFamily="2" charset="-122"/>
              </a:rPr>
              <a:t>网</a:t>
            </a:r>
          </a:p>
        </p:txBody>
      </p:sp>
      <p:sp>
        <p:nvSpPr>
          <p:cNvPr id="8" name="副标题 7"/>
          <p:cNvSpPr>
            <a:spLocks noGrp="1"/>
          </p:cNvSpPr>
          <p:nvPr>
            <p:ph type="subTitle" idx="1"/>
          </p:nvPr>
        </p:nvSpPr>
        <p:spPr>
          <a:xfrm>
            <a:off x="683568" y="2420888"/>
            <a:ext cx="6984776" cy="2520280"/>
          </a:xfrm>
        </p:spPr>
        <p:txBody>
          <a:bodyPr>
            <a:normAutofit/>
          </a:bodyPr>
          <a:lstStyle/>
          <a:p>
            <a:pPr algn="l"/>
            <a:r>
              <a:rPr lang="zh-CN" altLang="en-US" sz="3200" b="1" dirty="0" smtClean="0">
                <a:solidFill>
                  <a:srgbClr val="3333CC"/>
                </a:solidFill>
                <a:latin typeface="华文楷体" panose="02010600040101010101" pitchFamily="2" charset="-122"/>
                <a:ea typeface="华文楷体" panose="02010600040101010101" pitchFamily="2" charset="-122"/>
              </a:rPr>
              <a:t>（一）</a:t>
            </a:r>
            <a:r>
              <a:rPr lang="en-US" altLang="zh-CN" sz="3200" b="1" dirty="0" smtClean="0">
                <a:solidFill>
                  <a:srgbClr val="3333CC"/>
                </a:solidFill>
                <a:latin typeface="华文楷体" panose="02010600040101010101" pitchFamily="2" charset="-122"/>
                <a:ea typeface="华文楷体" panose="02010600040101010101" pitchFamily="2" charset="-122"/>
              </a:rPr>
              <a:t> </a:t>
            </a:r>
            <a:r>
              <a:rPr lang="zh-CN" altLang="en-US" sz="3200" b="1" dirty="0" smtClean="0">
                <a:solidFill>
                  <a:srgbClr val="3333CC"/>
                </a:solidFill>
                <a:latin typeface="华文楷体" panose="02010600040101010101" pitchFamily="2" charset="-122"/>
                <a:ea typeface="华文楷体" panose="02010600040101010101" pitchFamily="2" charset="-122"/>
              </a:rPr>
              <a:t>网络流与截集</a:t>
            </a:r>
            <a:endParaRPr lang="en-US" altLang="zh-CN" sz="3200" b="1" dirty="0" smtClean="0">
              <a:solidFill>
                <a:srgbClr val="3333CC"/>
              </a:solidFill>
              <a:latin typeface="华文楷体" panose="02010600040101010101" pitchFamily="2" charset="-122"/>
              <a:ea typeface="华文楷体" panose="02010600040101010101" pitchFamily="2" charset="-122"/>
            </a:endParaRPr>
          </a:p>
          <a:p>
            <a:pPr algn="l"/>
            <a:r>
              <a:rPr lang="zh-CN" altLang="en-US" sz="3200" b="1" dirty="0" smtClean="0">
                <a:solidFill>
                  <a:srgbClr val="3333CC"/>
                </a:solidFill>
                <a:latin typeface="华文楷体" panose="02010600040101010101" pitchFamily="2" charset="-122"/>
                <a:ea typeface="华文楷体" panose="02010600040101010101" pitchFamily="2" charset="-122"/>
              </a:rPr>
              <a:t>（二）</a:t>
            </a:r>
            <a:r>
              <a:rPr lang="en-US" altLang="zh-CN" sz="3200" b="1" dirty="0" smtClean="0">
                <a:solidFill>
                  <a:srgbClr val="3333CC"/>
                </a:solidFill>
                <a:latin typeface="华文楷体" panose="02010600040101010101" pitchFamily="2" charset="-122"/>
                <a:ea typeface="华文楷体" panose="02010600040101010101" pitchFamily="2" charset="-122"/>
              </a:rPr>
              <a:t> </a:t>
            </a:r>
            <a:r>
              <a:rPr lang="zh-CN" altLang="en-US" sz="3200" b="1" dirty="0" smtClean="0">
                <a:solidFill>
                  <a:srgbClr val="3333CC"/>
                </a:solidFill>
                <a:latin typeface="华文楷体" panose="02010600040101010101" pitchFamily="2" charset="-122"/>
                <a:ea typeface="华文楷体" panose="02010600040101010101" pitchFamily="2" charset="-122"/>
              </a:rPr>
              <a:t>最大流问题及其解法</a:t>
            </a:r>
            <a:endParaRPr lang="en-US" altLang="zh-CN" sz="3200" b="1" dirty="0" smtClean="0">
              <a:solidFill>
                <a:srgbClr val="3333CC"/>
              </a:solidFill>
              <a:latin typeface="华文楷体" panose="02010600040101010101" pitchFamily="2" charset="-122"/>
              <a:ea typeface="华文楷体" panose="02010600040101010101" pitchFamily="2" charset="-122"/>
            </a:endParaRPr>
          </a:p>
          <a:p>
            <a:pPr algn="l"/>
            <a:r>
              <a:rPr lang="zh-CN" altLang="en-US" sz="3200" b="1" dirty="0" smtClean="0">
                <a:solidFill>
                  <a:srgbClr val="3333CC"/>
                </a:solidFill>
                <a:latin typeface="华文楷体" panose="02010600040101010101" pitchFamily="2" charset="-122"/>
                <a:ea typeface="华文楷体" panose="02010600040101010101" pitchFamily="2" charset="-122"/>
              </a:rPr>
              <a:t>（三）最小费用流算法</a:t>
            </a:r>
            <a:endParaRPr lang="en-US" altLang="zh-CN" sz="3200" b="1" dirty="0" smtClean="0">
              <a:solidFill>
                <a:srgbClr val="3333CC"/>
              </a:solidFill>
              <a:latin typeface="华文楷体" panose="02010600040101010101" pitchFamily="2" charset="-122"/>
              <a:ea typeface="华文楷体" panose="02010600040101010101" pitchFamily="2" charset="-122"/>
            </a:endParaRPr>
          </a:p>
          <a:p>
            <a:pPr algn="l"/>
            <a:r>
              <a:rPr lang="zh-CN" altLang="en-US" sz="3200" b="1" dirty="0" smtClean="0">
                <a:solidFill>
                  <a:srgbClr val="3333CC"/>
                </a:solidFill>
                <a:latin typeface="华文楷体" panose="02010600040101010101" pitchFamily="2" charset="-122"/>
                <a:ea typeface="华文楷体" panose="02010600040101010101" pitchFamily="2" charset="-122"/>
              </a:rPr>
              <a:t>（四）</a:t>
            </a:r>
            <a:r>
              <a:rPr lang="en-US" altLang="zh-CN" sz="3200" b="1" dirty="0" smtClean="0">
                <a:solidFill>
                  <a:srgbClr val="3333CC"/>
                </a:solidFill>
                <a:latin typeface="华文楷体" panose="02010600040101010101" pitchFamily="2" charset="-122"/>
                <a:ea typeface="华文楷体" panose="02010600040101010101" pitchFamily="2" charset="-122"/>
              </a:rPr>
              <a:t> Petri</a:t>
            </a:r>
            <a:r>
              <a:rPr lang="zh-CN" altLang="en-US" sz="3200" b="1" dirty="0" smtClean="0">
                <a:solidFill>
                  <a:srgbClr val="3333CC"/>
                </a:solidFill>
                <a:latin typeface="华文楷体" panose="02010600040101010101" pitchFamily="2" charset="-122"/>
                <a:ea typeface="华文楷体" panose="02010600040101010101" pitchFamily="2" charset="-122"/>
              </a:rPr>
              <a:t>网</a:t>
            </a:r>
            <a:endParaRPr lang="zh-CN" altLang="en-US" sz="3200" b="1" dirty="0">
              <a:solidFill>
                <a:srgbClr val="3333CC"/>
              </a:solidFill>
              <a:latin typeface="华文楷体" panose="02010600040101010101" pitchFamily="2" charset="-122"/>
              <a:ea typeface="华文楷体" panose="02010600040101010101" pitchFamily="2" charset="-122"/>
            </a:endParaRPr>
          </a:p>
        </p:txBody>
      </p:sp>
      <p:sp>
        <p:nvSpPr>
          <p:cNvPr id="9" name="日期占位符 8"/>
          <p:cNvSpPr>
            <a:spLocks noGrp="1"/>
          </p:cNvSpPr>
          <p:nvPr>
            <p:ph type="dt" sz="half" idx="10"/>
          </p:nvPr>
        </p:nvSpPr>
        <p:spPr/>
        <p:txBody>
          <a:bodyPr/>
          <a:lstStyle/>
          <a:p>
            <a:fld id="{C60029E8-1AFB-4768-BFF9-4D3AFBF896D6}" type="datetime3">
              <a:rPr lang="zh-CN" altLang="en-US" smtClean="0">
                <a:solidFill>
                  <a:schemeClr val="tx1"/>
                </a:solidFill>
                <a:latin typeface="华文楷体" panose="02010600040101010101" pitchFamily="2" charset="-122"/>
                <a:ea typeface="华文楷体" panose="02010600040101010101" pitchFamily="2" charset="-122"/>
              </a:rPr>
              <a:t>2016年7月13日星期三</a:t>
            </a:fld>
            <a:endParaRPr lang="zh-CN" altLang="en-US">
              <a:solidFill>
                <a:schemeClr val="tx1"/>
              </a:solidFill>
              <a:latin typeface="华文楷体" panose="02010600040101010101" pitchFamily="2" charset="-122"/>
              <a:ea typeface="华文楷体" panose="02010600040101010101" pitchFamily="2" charset="-122"/>
            </a:endParaRPr>
          </a:p>
        </p:txBody>
      </p:sp>
      <p:sp>
        <p:nvSpPr>
          <p:cNvPr id="10" name="页脚占位符 9"/>
          <p:cNvSpPr>
            <a:spLocks noGrp="1"/>
          </p:cNvSpPr>
          <p:nvPr>
            <p:ph type="ftr" sz="quarter" idx="11"/>
          </p:nvPr>
        </p:nvSpPr>
        <p:spPr/>
        <p:txBody>
          <a:bodyPr/>
          <a:lstStyle/>
          <a:p>
            <a:r>
              <a:rPr lang="zh-CN" altLang="en-US" smtClean="0">
                <a:solidFill>
                  <a:schemeClr val="tx1"/>
                </a:solidFill>
                <a:latin typeface="华文楷体" panose="02010600040101010101" pitchFamily="2" charset="-122"/>
                <a:ea typeface="华文楷体" panose="02010600040101010101" pitchFamily="2" charset="-122"/>
              </a:rPr>
              <a:t>重庆邮电大学                      理学院           </a:t>
            </a:r>
            <a:endParaRPr lang="zh-CN" altLang="en-US" dirty="0">
              <a:solidFill>
                <a:schemeClr val="tx1"/>
              </a:solidFill>
              <a:latin typeface="华文楷体" panose="02010600040101010101" pitchFamily="2" charset="-122"/>
              <a:ea typeface="华文楷体" panose="02010600040101010101" pitchFamily="2" charset="-122"/>
            </a:endParaRPr>
          </a:p>
        </p:txBody>
      </p:sp>
      <p:sp>
        <p:nvSpPr>
          <p:cNvPr id="11" name="灯片编号占位符 10"/>
          <p:cNvSpPr>
            <a:spLocks noGrp="1"/>
          </p:cNvSpPr>
          <p:nvPr>
            <p:ph type="sldNum" sz="quarter" idx="12"/>
          </p:nvPr>
        </p:nvSpPr>
        <p:spPr/>
        <p:txBody>
          <a:bodyPr/>
          <a:lstStyle/>
          <a:p>
            <a:fld id="{0C913308-F349-4B6D-A68A-DD1791B4A57B}" type="slidenum">
              <a:rPr lang="zh-CN" altLang="en-US" smtClean="0">
                <a:solidFill>
                  <a:schemeClr val="tx1"/>
                </a:solidFill>
                <a:latin typeface="华文楷体" panose="02010600040101010101" pitchFamily="2" charset="-122"/>
                <a:ea typeface="华文楷体" panose="02010600040101010101" pitchFamily="2" charset="-122"/>
              </a:rPr>
              <a:t>69</a:t>
            </a:fld>
            <a:endParaRPr lang="zh-CN" altLang="en-US">
              <a:solidFill>
                <a:schemeClr val="tx1"/>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517932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wipe(left)">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wipe(left)">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wipe(left)">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wipe(left)">
                                      <p:cBhvr>
                                        <p:cTn id="27"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Object 2"/>
          <p:cNvGraphicFramePr>
            <a:graphicFrameLocks noChangeAspect="1"/>
          </p:cNvGraphicFramePr>
          <p:nvPr>
            <p:extLst>
              <p:ext uri="{D42A27DB-BD31-4B8C-83A1-F6EECF244321}">
                <p14:modId xmlns:p14="http://schemas.microsoft.com/office/powerpoint/2010/main" val="920848793"/>
              </p:ext>
            </p:extLst>
          </p:nvPr>
        </p:nvGraphicFramePr>
        <p:xfrm>
          <a:off x="609600" y="1339205"/>
          <a:ext cx="2895600" cy="2286000"/>
        </p:xfrm>
        <a:graphic>
          <a:graphicData uri="http://schemas.openxmlformats.org/presentationml/2006/ole">
            <mc:AlternateContent xmlns:mc="http://schemas.openxmlformats.org/markup-compatibility/2006">
              <mc:Choice xmlns:v="urn:schemas-microsoft-com:vml" Requires="v">
                <p:oleObj spid="_x0000_s5496" name="图片" r:id="rId3" imgW="2743200" imgH="1828800" progId="Word.Picture.8">
                  <p:embed/>
                </p:oleObj>
              </mc:Choice>
              <mc:Fallback>
                <p:oleObj name="图片" r:id="rId3" imgW="2743200" imgH="182880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339205"/>
                        <a:ext cx="28956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15" name="Object 3"/>
          <p:cNvGraphicFramePr>
            <a:graphicFrameLocks noChangeAspect="1"/>
          </p:cNvGraphicFramePr>
          <p:nvPr/>
        </p:nvGraphicFramePr>
        <p:xfrm>
          <a:off x="2195513" y="3933825"/>
          <a:ext cx="3962400" cy="2209800"/>
        </p:xfrm>
        <a:graphic>
          <a:graphicData uri="http://schemas.openxmlformats.org/presentationml/2006/ole">
            <mc:AlternateContent xmlns:mc="http://schemas.openxmlformats.org/markup-compatibility/2006">
              <mc:Choice xmlns:v="urn:schemas-microsoft-com:vml" Requires="v">
                <p:oleObj spid="_x0000_s5497" name="位图图像" r:id="rId5" imgW="2438095" imgH="1305107" progId="Paint.Picture">
                  <p:embed/>
                </p:oleObj>
              </mc:Choice>
              <mc:Fallback>
                <p:oleObj name="位图图像" r:id="rId5" imgW="2438095" imgH="1305107"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5513" y="3933825"/>
                        <a:ext cx="39624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16" name="Object 4"/>
          <p:cNvGraphicFramePr>
            <a:graphicFrameLocks noChangeAspect="1"/>
          </p:cNvGraphicFramePr>
          <p:nvPr>
            <p:extLst>
              <p:ext uri="{D42A27DB-BD31-4B8C-83A1-F6EECF244321}">
                <p14:modId xmlns:p14="http://schemas.microsoft.com/office/powerpoint/2010/main" val="481488029"/>
              </p:ext>
            </p:extLst>
          </p:nvPr>
        </p:nvGraphicFramePr>
        <p:xfrm>
          <a:off x="4355976" y="1655118"/>
          <a:ext cx="3913188" cy="2054225"/>
        </p:xfrm>
        <a:graphic>
          <a:graphicData uri="http://schemas.openxmlformats.org/presentationml/2006/ole">
            <mc:AlternateContent xmlns:mc="http://schemas.openxmlformats.org/markup-compatibility/2006">
              <mc:Choice xmlns:v="urn:schemas-microsoft-com:vml" Requires="v">
                <p:oleObj spid="_x0000_s5498" name="BMP 图像" r:id="rId7" imgW="3809880" imgH="2000160" progId="Paint.Picture">
                  <p:embed/>
                </p:oleObj>
              </mc:Choice>
              <mc:Fallback>
                <p:oleObj name="BMP 图像" r:id="rId7" imgW="3809880" imgH="2000160" progId="Paint.Picture">
                  <p:embed/>
                  <p:pic>
                    <p:nvPicPr>
                      <p:cNvPr id="0" name=""/>
                      <p:cNvPicPr>
                        <a:picLocks noChangeAspect="1" noChangeArrowheads="1"/>
                      </p:cNvPicPr>
                      <p:nvPr/>
                    </p:nvPicPr>
                    <p:blipFill>
                      <a:blip r:embed="rId8"/>
                      <a:srcRect/>
                      <a:stretch>
                        <a:fillRect/>
                      </a:stretch>
                    </p:blipFill>
                    <p:spPr bwMode="auto">
                      <a:xfrm>
                        <a:off x="4355976" y="1655118"/>
                        <a:ext cx="3913188" cy="205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17" name="Text Box 5"/>
          <p:cNvSpPr txBox="1">
            <a:spLocks noChangeArrowheads="1"/>
          </p:cNvSpPr>
          <p:nvPr/>
        </p:nvSpPr>
        <p:spPr bwMode="auto">
          <a:xfrm>
            <a:off x="7696200" y="5867400"/>
            <a:ext cx="914400" cy="466725"/>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latin typeface="Times New Roman" pitchFamily="18" charset="0"/>
                <a:ea typeface="宋体" pitchFamily="2" charset="-122"/>
                <a:hlinkClick r:id="rId9" action="ppaction://hlinksldjump"/>
              </a:rPr>
              <a:t>返回</a:t>
            </a:r>
            <a:endParaRPr kumimoji="1" lang="zh-CN" altLang="en-US" sz="2400" b="1">
              <a:latin typeface="Times New Roman" pitchFamily="18" charset="0"/>
              <a:ea typeface="宋体" pitchFamily="2" charset="-122"/>
            </a:endParaRPr>
          </a:p>
        </p:txBody>
      </p:sp>
      <p:sp>
        <p:nvSpPr>
          <p:cNvPr id="13318" name="Rectangle 6"/>
          <p:cNvSpPr>
            <a:spLocks noChangeArrowheads="1"/>
          </p:cNvSpPr>
          <p:nvPr/>
        </p:nvSpPr>
        <p:spPr bwMode="auto">
          <a:xfrm>
            <a:off x="1692275" y="3709343"/>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800"/>
              <a:t>完全图</a:t>
            </a:r>
          </a:p>
        </p:txBody>
      </p:sp>
      <p:sp>
        <p:nvSpPr>
          <p:cNvPr id="13319" name="Rectangle 7"/>
          <p:cNvSpPr>
            <a:spLocks noChangeArrowheads="1"/>
          </p:cNvSpPr>
          <p:nvPr/>
        </p:nvSpPr>
        <p:spPr bwMode="auto">
          <a:xfrm>
            <a:off x="5651500" y="3782368"/>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800"/>
              <a:t>二分图</a:t>
            </a:r>
          </a:p>
        </p:txBody>
      </p:sp>
      <p:sp>
        <p:nvSpPr>
          <p:cNvPr id="13320" name="Rectangle 8"/>
          <p:cNvSpPr>
            <a:spLocks noChangeArrowheads="1"/>
          </p:cNvSpPr>
          <p:nvPr/>
        </p:nvSpPr>
        <p:spPr bwMode="auto">
          <a:xfrm>
            <a:off x="2987675" y="6021388"/>
            <a:ext cx="22320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800"/>
              <a:t>完全二分图</a:t>
            </a:r>
          </a:p>
        </p:txBody>
      </p:sp>
      <p:sp>
        <p:nvSpPr>
          <p:cNvPr id="2" name="页脚占位符 1"/>
          <p:cNvSpPr>
            <a:spLocks noGrp="1"/>
          </p:cNvSpPr>
          <p:nvPr>
            <p:ph type="ftr" sz="quarter" idx="11"/>
          </p:nvPr>
        </p:nvSpPr>
        <p:spPr/>
        <p:txBody>
          <a:bodyPr/>
          <a:lstStyle/>
          <a:p>
            <a:r>
              <a:rPr lang="zh-CN" altLang="en-US" smtClean="0"/>
              <a:t>重庆邮电大学                      理学院           </a:t>
            </a:r>
            <a:endParaRPr lang="zh-CN" altLang="en-US"/>
          </a:p>
        </p:txBody>
      </p:sp>
      <p:sp>
        <p:nvSpPr>
          <p:cNvPr id="3" name="灯片编号占位符 2"/>
          <p:cNvSpPr>
            <a:spLocks noGrp="1"/>
          </p:cNvSpPr>
          <p:nvPr>
            <p:ph type="sldNum" sz="quarter" idx="12"/>
          </p:nvPr>
        </p:nvSpPr>
        <p:spPr/>
        <p:txBody>
          <a:bodyPr/>
          <a:lstStyle/>
          <a:p>
            <a:fld id="{0C913308-F349-4B6D-A68A-DD1791B4A57B}" type="slidenum">
              <a:rPr lang="zh-CN" altLang="en-US" smtClean="0"/>
              <a:t>7</a:t>
            </a:fld>
            <a:endParaRPr lang="zh-CN" altLang="en-US"/>
          </a:p>
        </p:txBody>
      </p:sp>
      <p:sp>
        <p:nvSpPr>
          <p:cNvPr id="4" name="日期占位符 3"/>
          <p:cNvSpPr>
            <a:spLocks noGrp="1"/>
          </p:cNvSpPr>
          <p:nvPr>
            <p:ph type="dt" sz="half" idx="10"/>
          </p:nvPr>
        </p:nvSpPr>
        <p:spPr/>
        <p:txBody>
          <a:bodyPr/>
          <a:lstStyle/>
          <a:p>
            <a:fld id="{7E78E901-1743-47E7-B166-031B332B6AE8}" type="datetime3">
              <a:rPr lang="zh-CN" altLang="en-US" smtClean="0"/>
              <a:t>2016年7月13日星期三</a:t>
            </a:fld>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852558119"/>
              </p:ext>
            </p:extLst>
          </p:nvPr>
        </p:nvGraphicFramePr>
        <p:xfrm>
          <a:off x="179512" y="260648"/>
          <a:ext cx="8640763" cy="1417638"/>
        </p:xfrm>
        <a:graphic>
          <a:graphicData uri="http://schemas.openxmlformats.org/presentationml/2006/ole">
            <mc:AlternateContent xmlns:mc="http://schemas.openxmlformats.org/markup-compatibility/2006">
              <mc:Choice xmlns:v="urn:schemas-microsoft-com:vml" Requires="v">
                <p:oleObj spid="_x0000_s5499" name="Document" r:id="rId10" imgW="4676905" imgH="696789" progId="Word.Document.8">
                  <p:embed/>
                </p:oleObj>
              </mc:Choice>
              <mc:Fallback>
                <p:oleObj name="Document" r:id="rId10" imgW="4676905" imgH="696789" progId="Word.Document.8">
                  <p:embed/>
                  <p:pic>
                    <p:nvPicPr>
                      <p:cNvPr id="0" name="Object 2"/>
                      <p:cNvPicPr>
                        <a:picLocks noChangeAspect="1" noChangeArrowheads="1"/>
                      </p:cNvPicPr>
                      <p:nvPr/>
                    </p:nvPicPr>
                    <p:blipFill>
                      <a:blip r:embed="rId11"/>
                      <a:srcRect/>
                      <a:stretch>
                        <a:fillRect/>
                      </a:stretch>
                    </p:blipFill>
                    <p:spPr bwMode="auto">
                      <a:xfrm>
                        <a:off x="179512" y="260648"/>
                        <a:ext cx="8640763" cy="1417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879383489"/>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3317"/>
                                        </p:tgtEl>
                                        <p:attrNameLst>
                                          <p:attrName>style.visibility</p:attrName>
                                        </p:attrNameLst>
                                      </p:cBhvr>
                                      <p:to>
                                        <p:strVal val="visible"/>
                                      </p:to>
                                    </p:set>
                                    <p:animEffect transition="in" filter="slide(fromBottom)">
                                      <p:cBhvr>
                                        <p:cTn id="7" dur="500"/>
                                        <p:tgtEl>
                                          <p:spTgt spid="133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7" grpId="0" animBg="1"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980728"/>
            <a:ext cx="8748464" cy="5184576"/>
          </a:xfrm>
        </p:spPr>
        <p:txBody>
          <a:bodyPr>
            <a:noAutofit/>
          </a:bodyPr>
          <a:lstStyle/>
          <a:p>
            <a:pPr marL="0" indent="457200">
              <a:lnSpc>
                <a:spcPct val="150000"/>
              </a:lnSpc>
            </a:pPr>
            <a:r>
              <a:rPr lang="zh-CN" altLang="zh-CN" dirty="0">
                <a:latin typeface="华文楷体" panose="02010600040101010101" pitchFamily="2" charset="-122"/>
                <a:ea typeface="华文楷体" panose="02010600040101010101" pitchFamily="2" charset="-122"/>
              </a:rPr>
              <a:t>从某种意义上说，现代社会是一个由</a:t>
            </a:r>
            <a:r>
              <a:rPr lang="zh-CN" altLang="zh-CN" dirty="0">
                <a:solidFill>
                  <a:srgbClr val="0070C0"/>
                </a:solidFill>
                <a:latin typeface="华文楷体" panose="02010600040101010101" pitchFamily="2" charset="-122"/>
                <a:ea typeface="华文楷体" panose="02010600040101010101" pitchFamily="2" charset="-122"/>
              </a:rPr>
              <a:t>计算机信息网络、通信网络、运输服务网络、能源和物质分派网络</a:t>
            </a:r>
            <a:r>
              <a:rPr lang="zh-CN" altLang="zh-CN" dirty="0">
                <a:latin typeface="华文楷体" panose="02010600040101010101" pitchFamily="2" charset="-122"/>
                <a:ea typeface="华文楷体" panose="02010600040101010101" pitchFamily="2" charset="-122"/>
              </a:rPr>
              <a:t>等各种网络所组成的复杂的网络系统。网络优化就是研究</a:t>
            </a:r>
            <a:r>
              <a:rPr lang="zh-CN" altLang="zh-CN" dirty="0">
                <a:solidFill>
                  <a:srgbClr val="0000FF"/>
                </a:solidFill>
                <a:latin typeface="华文楷体" panose="02010600040101010101" pitchFamily="2" charset="-122"/>
                <a:ea typeface="华文楷体" panose="02010600040101010101" pitchFamily="2" charset="-122"/>
              </a:rPr>
              <a:t>如何有效地计划</a:t>
            </a:r>
            <a:r>
              <a:rPr lang="zh-CN" altLang="zh-CN" dirty="0" smtClean="0">
                <a:solidFill>
                  <a:srgbClr val="0000FF"/>
                </a:solidFill>
                <a:latin typeface="华文楷体" panose="02010600040101010101" pitchFamily="2" charset="-122"/>
                <a:ea typeface="华文楷体" panose="02010600040101010101" pitchFamily="2" charset="-122"/>
              </a:rPr>
              <a:t>、管理</a:t>
            </a:r>
            <a:r>
              <a:rPr lang="zh-CN" altLang="zh-CN" dirty="0">
                <a:solidFill>
                  <a:srgbClr val="0000FF"/>
                </a:solidFill>
                <a:latin typeface="华文楷体" panose="02010600040101010101" pitchFamily="2" charset="-122"/>
                <a:ea typeface="华文楷体" panose="02010600040101010101" pitchFamily="2" charset="-122"/>
              </a:rPr>
              <a:t>和控制</a:t>
            </a:r>
            <a:r>
              <a:rPr lang="zh-CN" altLang="zh-CN" dirty="0">
                <a:latin typeface="华文楷体" panose="02010600040101010101" pitchFamily="2" charset="-122"/>
                <a:ea typeface="华文楷体" panose="02010600040101010101" pitchFamily="2" charset="-122"/>
              </a:rPr>
              <a:t>这个网络系统，使之发挥出最大的社会和</a:t>
            </a:r>
            <a:r>
              <a:rPr lang="zh-CN" altLang="zh-CN" dirty="0" smtClean="0">
                <a:latin typeface="华文楷体" panose="02010600040101010101" pitchFamily="2" charset="-122"/>
                <a:ea typeface="华文楷体" panose="02010600040101010101" pitchFamily="2" charset="-122"/>
              </a:rPr>
              <a:t>经济效益</a:t>
            </a:r>
            <a:r>
              <a:rPr lang="en-US" altLang="zh-CN" dirty="0" smtClean="0">
                <a:latin typeface="华文楷体" panose="02010600040101010101" pitchFamily="2" charset="-122"/>
                <a:ea typeface="华文楷体" panose="02010600040101010101" pitchFamily="2" charset="-122"/>
              </a:rPr>
              <a:t> </a:t>
            </a:r>
            <a:r>
              <a:rPr lang="zh-CN" altLang="zh-CN" dirty="0" smtClean="0"/>
              <a:t>。</a:t>
            </a:r>
            <a:endParaRPr lang="zh-CN" altLang="en-US" dirty="0">
              <a:latin typeface="华文楷体" panose="02010600040101010101" pitchFamily="2" charset="-122"/>
              <a:ea typeface="华文楷体" panose="02010600040101010101" pitchFamily="2" charset="-122"/>
            </a:endParaRPr>
          </a:p>
        </p:txBody>
      </p:sp>
      <p:sp>
        <p:nvSpPr>
          <p:cNvPr id="4" name="日期占位符 3"/>
          <p:cNvSpPr>
            <a:spLocks noGrp="1"/>
          </p:cNvSpPr>
          <p:nvPr>
            <p:ph type="dt" sz="half" idx="10"/>
          </p:nvPr>
        </p:nvSpPr>
        <p:spPr/>
        <p:txBody>
          <a:bodyPr/>
          <a:lstStyle/>
          <a:p>
            <a:fld id="{0758F8D4-AAEF-48CD-A41F-7D4EDB3235B7}" type="datetime3">
              <a:rPr lang="zh-CN" altLang="en-US" smtClean="0">
                <a:solidFill>
                  <a:schemeClr val="tx1"/>
                </a:solidFill>
                <a:latin typeface="华文楷体" panose="02010600040101010101" pitchFamily="2" charset="-122"/>
                <a:ea typeface="华文楷体" panose="02010600040101010101" pitchFamily="2" charset="-122"/>
              </a:rPr>
              <a:t>2016年7月13日星期三</a:t>
            </a:fld>
            <a:endParaRPr lang="zh-CN" altLang="en-US">
              <a:solidFill>
                <a:schemeClr val="tx1"/>
              </a:solidFill>
              <a:latin typeface="华文楷体" panose="02010600040101010101" pitchFamily="2" charset="-122"/>
              <a:ea typeface="华文楷体" panose="02010600040101010101" pitchFamily="2" charset="-122"/>
            </a:endParaRPr>
          </a:p>
        </p:txBody>
      </p:sp>
      <p:sp>
        <p:nvSpPr>
          <p:cNvPr id="5" name="页脚占位符 4"/>
          <p:cNvSpPr>
            <a:spLocks noGrp="1"/>
          </p:cNvSpPr>
          <p:nvPr>
            <p:ph type="ftr" sz="quarter" idx="11"/>
          </p:nvPr>
        </p:nvSpPr>
        <p:spPr/>
        <p:txBody>
          <a:bodyPr/>
          <a:lstStyle/>
          <a:p>
            <a:r>
              <a:rPr lang="zh-CN" altLang="en-US" smtClean="0">
                <a:solidFill>
                  <a:schemeClr val="tx1"/>
                </a:solidFill>
                <a:latin typeface="华文楷体" panose="02010600040101010101" pitchFamily="2" charset="-122"/>
                <a:ea typeface="华文楷体" panose="02010600040101010101" pitchFamily="2" charset="-122"/>
              </a:rPr>
              <a:t>重庆邮电大学                      理学院           </a:t>
            </a:r>
            <a:endParaRPr lang="zh-CN" altLang="en-US">
              <a:solidFill>
                <a:schemeClr val="tx1"/>
              </a:solidFill>
              <a:latin typeface="华文楷体" panose="02010600040101010101" pitchFamily="2" charset="-122"/>
              <a:ea typeface="华文楷体" panose="02010600040101010101" pitchFamily="2" charset="-122"/>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schemeClr val="tx1"/>
                </a:solidFill>
                <a:latin typeface="华文楷体" panose="02010600040101010101" pitchFamily="2" charset="-122"/>
                <a:ea typeface="华文楷体" panose="02010600040101010101" pitchFamily="2" charset="-122"/>
              </a:rPr>
              <a:t>70</a:t>
            </a:fld>
            <a:endParaRPr lang="zh-CN" altLang="en-US">
              <a:solidFill>
                <a:schemeClr val="tx1"/>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380580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1520" y="620688"/>
            <a:ext cx="8604448" cy="5328592"/>
          </a:xfrm>
        </p:spPr>
        <p:txBody>
          <a:bodyPr>
            <a:normAutofit fontScale="92500"/>
          </a:bodyPr>
          <a:lstStyle/>
          <a:p>
            <a:pPr marL="0" indent="457200">
              <a:lnSpc>
                <a:spcPct val="160000"/>
              </a:lnSpc>
            </a:pPr>
            <a:r>
              <a:rPr lang="zh-CN" altLang="zh-CN" dirty="0">
                <a:latin typeface="华文楷体" panose="02010600040101010101" pitchFamily="2" charset="-122"/>
                <a:ea typeface="华文楷体" panose="02010600040101010101" pitchFamily="2" charset="-122"/>
              </a:rPr>
              <a:t>网络优化是运筹学中的一个重要分支，所研究的问题涉及</a:t>
            </a:r>
            <a:r>
              <a:rPr lang="zh-CN" altLang="zh-CN" dirty="0">
                <a:solidFill>
                  <a:schemeClr val="accent1">
                    <a:lumMod val="50000"/>
                  </a:schemeClr>
                </a:solidFill>
                <a:latin typeface="华文楷体" panose="02010600040101010101" pitchFamily="2" charset="-122"/>
                <a:ea typeface="华文楷体" panose="02010600040101010101" pitchFamily="2" charset="-122"/>
              </a:rPr>
              <a:t>经济管理、交通运输、计算机科学与信息技术、通讯与网络技术</a:t>
            </a:r>
            <a:r>
              <a:rPr lang="zh-CN" altLang="zh-CN" dirty="0">
                <a:latin typeface="华文楷体" panose="02010600040101010101" pitchFamily="2" charset="-122"/>
                <a:ea typeface="华文楷体" panose="02010600040101010101" pitchFamily="2" charset="-122"/>
              </a:rPr>
              <a:t>等诸多领域。在现实生活中，诸如最短路问题、运输问题、指派问题、中国邮递员问题、旅行商问题等都是网络优化的问题</a:t>
            </a:r>
            <a:r>
              <a:rPr lang="zh-CN" altLang="zh-CN" dirty="0" smtClean="0">
                <a:latin typeface="华文楷体" panose="02010600040101010101" pitchFamily="2" charset="-122"/>
                <a:ea typeface="华文楷体" panose="02010600040101010101" pitchFamily="2" charset="-122"/>
              </a:rPr>
              <a:t>。</a:t>
            </a:r>
            <a:endParaRPr lang="en-US" altLang="zh-CN" dirty="0" smtClean="0">
              <a:latin typeface="华文楷体" panose="02010600040101010101" pitchFamily="2" charset="-122"/>
              <a:ea typeface="华文楷体" panose="02010600040101010101" pitchFamily="2" charset="-122"/>
            </a:endParaRPr>
          </a:p>
          <a:p>
            <a:pPr marL="0" indent="457200">
              <a:lnSpc>
                <a:spcPct val="160000"/>
              </a:lnSpc>
            </a:pPr>
            <a:r>
              <a:rPr lang="zh-CN" altLang="zh-CN" dirty="0" smtClean="0">
                <a:latin typeface="华文楷体" panose="02010600040101010101" pitchFamily="2" charset="-122"/>
                <a:ea typeface="华文楷体" panose="02010600040101010101" pitchFamily="2" charset="-122"/>
              </a:rPr>
              <a:t>由于</a:t>
            </a:r>
            <a:r>
              <a:rPr lang="zh-CN" altLang="zh-CN" dirty="0">
                <a:latin typeface="华文楷体" panose="02010600040101010101" pitchFamily="2" charset="-122"/>
                <a:ea typeface="华文楷体" panose="02010600040101010101" pitchFamily="2" charset="-122"/>
              </a:rPr>
              <a:t>多数网络优化问题是以网络上的流为研究对象，因此，在图论中一般只涉及网络流问题</a:t>
            </a:r>
            <a:r>
              <a:rPr lang="zh-CN" altLang="zh-CN" dirty="0" smtClean="0">
                <a:latin typeface="华文楷体" panose="02010600040101010101" pitchFamily="2" charset="-122"/>
                <a:ea typeface="华文楷体" panose="02010600040101010101" pitchFamily="2" charset="-122"/>
              </a:rPr>
              <a:t>。</a:t>
            </a:r>
            <a:endParaRPr lang="zh-CN" altLang="zh-CN" dirty="0">
              <a:latin typeface="华文楷体" panose="02010600040101010101" pitchFamily="2" charset="-122"/>
              <a:ea typeface="华文楷体" panose="02010600040101010101" pitchFamily="2" charset="-122"/>
            </a:endParaRPr>
          </a:p>
        </p:txBody>
      </p:sp>
      <p:sp>
        <p:nvSpPr>
          <p:cNvPr id="4" name="日期占位符 3"/>
          <p:cNvSpPr>
            <a:spLocks noGrp="1"/>
          </p:cNvSpPr>
          <p:nvPr>
            <p:ph type="dt" sz="half" idx="10"/>
          </p:nvPr>
        </p:nvSpPr>
        <p:spPr/>
        <p:txBody>
          <a:bodyPr/>
          <a:lstStyle/>
          <a:p>
            <a:fld id="{CD1D70B0-B502-4F6D-A09A-D6C4641FA1AD}"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smtClean="0"/>
              <a:t>重庆邮电大学                      理学院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71</a:t>
            </a:fld>
            <a:endParaRPr lang="zh-CN" altLang="en-US"/>
          </a:p>
        </p:txBody>
      </p:sp>
    </p:spTree>
    <p:extLst>
      <p:ext uri="{BB962C8B-B14F-4D97-AF65-F5344CB8AC3E}">
        <p14:creationId xmlns:p14="http://schemas.microsoft.com/office/powerpoint/2010/main" val="1019220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171400"/>
            <a:ext cx="7886700" cy="1325563"/>
          </a:xfrm>
        </p:spPr>
        <p:txBody>
          <a:bodyPr>
            <a:normAutofit/>
          </a:bodyPr>
          <a:lstStyle/>
          <a:p>
            <a:r>
              <a:rPr lang="zh-CN" altLang="en-US" b="1" dirty="0" smtClean="0">
                <a:solidFill>
                  <a:srgbClr val="3333CC"/>
                </a:solidFill>
                <a:latin typeface="华文楷体" panose="02010600040101010101" pitchFamily="2" charset="-122"/>
                <a:ea typeface="华文楷体" panose="02010600040101010101" pitchFamily="2" charset="-122"/>
              </a:rPr>
              <a:t>（一）</a:t>
            </a:r>
            <a:r>
              <a:rPr lang="en-US" altLang="zh-CN" b="1" dirty="0" smtClean="0">
                <a:solidFill>
                  <a:srgbClr val="3333CC"/>
                </a:solidFill>
                <a:latin typeface="华文楷体" panose="02010600040101010101" pitchFamily="2" charset="-122"/>
                <a:ea typeface="华文楷体" panose="02010600040101010101" pitchFamily="2" charset="-122"/>
              </a:rPr>
              <a:t>  </a:t>
            </a:r>
            <a:r>
              <a:rPr lang="zh-CN" altLang="zh-CN" b="1" dirty="0" smtClean="0">
                <a:solidFill>
                  <a:srgbClr val="3333CC"/>
                </a:solidFill>
                <a:latin typeface="华文楷体" panose="02010600040101010101" pitchFamily="2" charset="-122"/>
                <a:ea typeface="华文楷体" panose="02010600040101010101" pitchFamily="2" charset="-122"/>
              </a:rPr>
              <a:t>网络流与截集</a:t>
            </a:r>
            <a:endParaRPr lang="zh-CN" altLang="en-US" dirty="0">
              <a:solidFill>
                <a:srgbClr val="3333CC"/>
              </a:solidFill>
              <a:latin typeface="华文楷体" panose="02010600040101010101" pitchFamily="2" charset="-122"/>
              <a:ea typeface="华文楷体" panose="02010600040101010101" pitchFamily="2"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153864" y="980728"/>
                <a:ext cx="8990136" cy="5184576"/>
              </a:xfrm>
            </p:spPr>
            <p:txBody>
              <a:bodyPr>
                <a:noAutofit/>
              </a:bodyPr>
              <a:lstStyle/>
              <a:p>
                <a:pPr indent="457200"/>
                <a:r>
                  <a:rPr lang="zh-CN" altLang="zh-CN" sz="2800" dirty="0" smtClean="0">
                    <a:latin typeface="华文楷体" panose="02010600040101010101" pitchFamily="2" charset="-122"/>
                    <a:ea typeface="华文楷体" panose="02010600040101010101" pitchFamily="2" charset="-122"/>
                  </a:rPr>
                  <a:t>定义</a:t>
                </a:r>
                <a:r>
                  <a:rPr lang="en-US" altLang="zh-CN" sz="2800" dirty="0">
                    <a:latin typeface="华文楷体" panose="02010600040101010101" pitchFamily="2" charset="-122"/>
                    <a:ea typeface="华文楷体" panose="02010600040101010101" pitchFamily="2" charset="-122"/>
                  </a:rPr>
                  <a:t>4.1.1  </a:t>
                </a:r>
                <a:r>
                  <a:rPr lang="zh-CN" altLang="zh-CN" sz="2800" dirty="0">
                    <a:latin typeface="华文楷体" panose="02010600040101010101" pitchFamily="2" charset="-122"/>
                    <a:ea typeface="华文楷体" panose="02010600040101010101" pitchFamily="2" charset="-122"/>
                  </a:rPr>
                  <a:t>设有向</a:t>
                </a:r>
                <a:r>
                  <a:rPr lang="zh-CN" altLang="zh-CN" sz="2800" dirty="0" smtClean="0">
                    <a:latin typeface="华文楷体" panose="02010600040101010101" pitchFamily="2" charset="-122"/>
                    <a:ea typeface="华文楷体" panose="02010600040101010101" pitchFamily="2" charset="-122"/>
                  </a:rPr>
                  <a:t>连通图</a:t>
                </a:r>
                <a14:m>
                  <m:oMath xmlns:m="http://schemas.openxmlformats.org/officeDocument/2006/math">
                    <m:r>
                      <a:rPr lang="en-US" altLang="zh-CN" sz="2800" b="0" i="1" smtClean="0">
                        <a:latin typeface="Cambria Math"/>
                        <a:ea typeface="华文楷体" panose="02010600040101010101" pitchFamily="2" charset="-122"/>
                      </a:rPr>
                      <m:t>𝐷</m:t>
                    </m:r>
                    <m:r>
                      <a:rPr lang="en-US" altLang="zh-CN" sz="2800" b="0" i="1" smtClean="0">
                        <a:latin typeface="Cambria Math"/>
                        <a:ea typeface="华文楷体" panose="02010600040101010101" pitchFamily="2" charset="-122"/>
                      </a:rPr>
                      <m:t>=&lt;</m:t>
                    </m:r>
                    <m:r>
                      <a:rPr lang="en-US" altLang="zh-CN" sz="2800" b="0" i="1" smtClean="0">
                        <a:latin typeface="Cambria Math"/>
                        <a:ea typeface="华文楷体" panose="02010600040101010101" pitchFamily="2" charset="-122"/>
                      </a:rPr>
                      <m:t>𝑉</m:t>
                    </m:r>
                    <m:r>
                      <a:rPr lang="en-US" altLang="zh-CN" sz="2800" b="0" i="1" smtClean="0">
                        <a:latin typeface="Cambria Math"/>
                        <a:ea typeface="华文楷体" panose="02010600040101010101" pitchFamily="2" charset="-122"/>
                      </a:rPr>
                      <m:t>,</m:t>
                    </m:r>
                    <m:r>
                      <a:rPr lang="en-US" altLang="zh-CN" sz="2800" b="0" i="1" smtClean="0">
                        <a:latin typeface="Cambria Math"/>
                        <a:ea typeface="华文楷体" panose="02010600040101010101" pitchFamily="2" charset="-122"/>
                      </a:rPr>
                      <m:t>𝐸</m:t>
                    </m:r>
                    <m:r>
                      <a:rPr lang="en-US" altLang="zh-CN" sz="2800" b="0" i="1" smtClean="0">
                        <a:latin typeface="Cambria Math"/>
                        <a:ea typeface="华文楷体" panose="02010600040101010101" pitchFamily="2" charset="-122"/>
                      </a:rPr>
                      <m:t>&gt;</m:t>
                    </m:r>
                  </m:oMath>
                </a14:m>
                <a:r>
                  <a:rPr lang="zh-CN" altLang="zh-CN" sz="2800" dirty="0" smtClean="0">
                    <a:latin typeface="华文楷体" panose="02010600040101010101" pitchFamily="2" charset="-122"/>
                    <a:ea typeface="华文楷体" panose="02010600040101010101" pitchFamily="2" charset="-122"/>
                  </a:rPr>
                  <a:t>满足</a:t>
                </a:r>
                <a:r>
                  <a:rPr lang="zh-CN" altLang="zh-CN" sz="2800" dirty="0">
                    <a:latin typeface="华文楷体" panose="02010600040101010101" pitchFamily="2" charset="-122"/>
                    <a:ea typeface="华文楷体" panose="02010600040101010101" pitchFamily="2" charset="-122"/>
                  </a:rPr>
                  <a:t>：</a:t>
                </a:r>
              </a:p>
              <a:p>
                <a:pPr marL="0" indent="457200">
                  <a:lnSpc>
                    <a:spcPct val="110000"/>
                  </a:lnSpc>
                  <a:buNone/>
                </a:pPr>
                <a:r>
                  <a:rPr lang="zh-CN" altLang="zh-CN" sz="2800" dirty="0">
                    <a:latin typeface="华文楷体" panose="02010600040101010101" pitchFamily="2" charset="-122"/>
                    <a:ea typeface="华文楷体" panose="02010600040101010101" pitchFamily="2" charset="-122"/>
                  </a:rPr>
                  <a:t>（</a:t>
                </a:r>
                <a:r>
                  <a:rPr lang="en-US" altLang="zh-CN" sz="2800" dirty="0">
                    <a:latin typeface="华文楷体" panose="02010600040101010101" pitchFamily="2" charset="-122"/>
                    <a:ea typeface="华文楷体" panose="02010600040101010101" pitchFamily="2" charset="-122"/>
                  </a:rPr>
                  <a:t>1</a:t>
                </a:r>
                <a:r>
                  <a:rPr lang="zh-CN" altLang="zh-CN" sz="2800" dirty="0" smtClean="0">
                    <a:latin typeface="华文楷体" panose="02010600040101010101" pitchFamily="2" charset="-122"/>
                    <a:ea typeface="华文楷体" panose="02010600040101010101" pitchFamily="2" charset="-122"/>
                  </a:rPr>
                  <a:t>）</a:t>
                </a:r>
                <a:r>
                  <a:rPr lang="zh-CN" altLang="en-US" sz="2800" dirty="0" smtClean="0">
                    <a:latin typeface="华文楷体" panose="02010600040101010101" pitchFamily="2" charset="-122"/>
                    <a:ea typeface="华文楷体" panose="02010600040101010101" pitchFamily="2" charset="-122"/>
                  </a:rPr>
                  <a:t>图</a:t>
                </a:r>
                <a:r>
                  <a:rPr lang="en-US" altLang="zh-CN" sz="2800" dirty="0" smtClean="0">
                    <a:ea typeface="华文楷体" panose="02010600040101010101" pitchFamily="2" charset="-122"/>
                  </a:rPr>
                  <a:t> </a:t>
                </a:r>
                <a14:m>
                  <m:oMath xmlns:m="http://schemas.openxmlformats.org/officeDocument/2006/math">
                    <m:r>
                      <a:rPr lang="en-US" altLang="zh-CN" sz="2800" b="0" i="1">
                        <a:latin typeface="Cambria Math"/>
                        <a:ea typeface="华文楷体" panose="02010600040101010101" pitchFamily="2" charset="-122"/>
                      </a:rPr>
                      <m:t>𝐷</m:t>
                    </m:r>
                  </m:oMath>
                </a14:m>
                <a:r>
                  <a:rPr lang="zh-CN" altLang="zh-CN" sz="2800" dirty="0">
                    <a:latin typeface="华文楷体" panose="02010600040101010101" pitchFamily="2" charset="-122"/>
                    <a:ea typeface="华文楷体" panose="02010600040101010101" pitchFamily="2" charset="-122"/>
                  </a:rPr>
                  <a:t>中包含两个特定的顶点</a:t>
                </a:r>
                <a:r>
                  <a:rPr lang="en-US" altLang="zh-CN" sz="2800" dirty="0">
                    <a:latin typeface="华文楷体" panose="02010600040101010101" pitchFamily="2" charset="-122"/>
                    <a:ea typeface="华文楷体" panose="02010600040101010101" pitchFamily="2" charset="-122"/>
                  </a:rPr>
                  <a:t> </a:t>
                </a:r>
                <a14:m>
                  <m:oMath xmlns:m="http://schemas.openxmlformats.org/officeDocument/2006/math">
                    <m:r>
                      <a:rPr lang="en-US" altLang="zh-CN" sz="2800" b="0" i="1" dirty="0">
                        <a:latin typeface="Cambria Math"/>
                        <a:ea typeface="华文楷体" panose="02010600040101010101" pitchFamily="2" charset="-122"/>
                      </a:rPr>
                      <m:t>𝑠</m:t>
                    </m:r>
                  </m:oMath>
                </a14:m>
                <a:r>
                  <a:rPr lang="zh-CN" altLang="zh-CN" sz="2800" dirty="0">
                    <a:latin typeface="华文楷体" panose="02010600040101010101" pitchFamily="2" charset="-122"/>
                    <a:ea typeface="华文楷体" panose="02010600040101010101" pitchFamily="2" charset="-122"/>
                  </a:rPr>
                  <a:t>和</a:t>
                </a:r>
                <a14:m>
                  <m:oMath xmlns:m="http://schemas.openxmlformats.org/officeDocument/2006/math">
                    <m:r>
                      <a:rPr lang="en-US" altLang="zh-CN" sz="2800" b="0" i="1" dirty="0" smtClean="0">
                        <a:latin typeface="Cambria Math"/>
                        <a:ea typeface="华文楷体" panose="02010600040101010101" pitchFamily="2" charset="-122"/>
                      </a:rPr>
                      <m:t>𝑡</m:t>
                    </m:r>
                  </m:oMath>
                </a14:m>
                <a:r>
                  <a:rPr lang="en-US" altLang="zh-CN" sz="2800" dirty="0">
                    <a:latin typeface="华文楷体" panose="02010600040101010101" pitchFamily="2" charset="-122"/>
                    <a:ea typeface="华文楷体" panose="02010600040101010101" pitchFamily="2" charset="-122"/>
                  </a:rPr>
                  <a:t> </a:t>
                </a:r>
                <a:r>
                  <a:rPr lang="zh-CN" altLang="zh-CN" sz="2800" dirty="0">
                    <a:latin typeface="华文楷体" panose="02010600040101010101" pitchFamily="2" charset="-122"/>
                    <a:ea typeface="华文楷体" panose="02010600040101010101" pitchFamily="2" charset="-122"/>
                  </a:rPr>
                  <a:t>，其中</a:t>
                </a:r>
                <a14:m>
                  <m:oMath xmlns:m="http://schemas.openxmlformats.org/officeDocument/2006/math">
                    <m:r>
                      <a:rPr lang="en-US" altLang="zh-CN" sz="2800" b="0" i="1" dirty="0">
                        <a:latin typeface="Cambria Math"/>
                        <a:ea typeface="华文楷体" panose="02010600040101010101" pitchFamily="2" charset="-122"/>
                      </a:rPr>
                      <m:t>𝑠</m:t>
                    </m:r>
                  </m:oMath>
                </a14:m>
                <a:r>
                  <a:rPr lang="zh-CN" altLang="zh-CN" sz="2800" dirty="0">
                    <a:latin typeface="华文楷体" panose="02010600040101010101" pitchFamily="2" charset="-122"/>
                    <a:ea typeface="华文楷体" panose="02010600040101010101" pitchFamily="2" charset="-122"/>
                  </a:rPr>
                  <a:t>只有出弧</a:t>
                </a:r>
                <a:r>
                  <a:rPr lang="zh-CN" altLang="zh-CN" sz="2800" dirty="0" smtClean="0">
                    <a:latin typeface="华文楷体" panose="02010600040101010101" pitchFamily="2" charset="-122"/>
                    <a:ea typeface="华文楷体" panose="02010600040101010101" pitchFamily="2" charset="-122"/>
                  </a:rPr>
                  <a:t>而没有</a:t>
                </a:r>
                <a:r>
                  <a:rPr lang="zh-CN" altLang="zh-CN" sz="2800" dirty="0">
                    <a:latin typeface="华文楷体" panose="02010600040101010101" pitchFamily="2" charset="-122"/>
                    <a:ea typeface="华文楷体" panose="02010600040101010101" pitchFamily="2" charset="-122"/>
                  </a:rPr>
                  <a:t>入弧（即入度为</a:t>
                </a:r>
                <a:r>
                  <a:rPr lang="en-US" altLang="zh-CN" sz="2800" dirty="0">
                    <a:latin typeface="华文楷体" panose="02010600040101010101" pitchFamily="2" charset="-122"/>
                    <a:ea typeface="华文楷体" panose="02010600040101010101" pitchFamily="2" charset="-122"/>
                  </a:rPr>
                  <a:t>0</a:t>
                </a:r>
                <a:r>
                  <a:rPr lang="zh-CN" altLang="zh-CN" sz="2800" dirty="0">
                    <a:latin typeface="华文楷体" panose="02010600040101010101" pitchFamily="2" charset="-122"/>
                    <a:ea typeface="华文楷体" panose="02010600040101010101" pitchFamily="2" charset="-122"/>
                  </a:rPr>
                  <a:t>），</a:t>
                </a:r>
                <a14:m>
                  <m:oMath xmlns:m="http://schemas.openxmlformats.org/officeDocument/2006/math">
                    <m:r>
                      <a:rPr lang="en-US" altLang="zh-CN" sz="2800" b="0" i="1" dirty="0" smtClean="0">
                        <a:latin typeface="Cambria Math"/>
                        <a:ea typeface="华文楷体" panose="02010600040101010101" pitchFamily="2" charset="-122"/>
                      </a:rPr>
                      <m:t>𝑠</m:t>
                    </m:r>
                  </m:oMath>
                </a14:m>
                <a:r>
                  <a:rPr lang="zh-CN" altLang="zh-CN" sz="2800" dirty="0">
                    <a:latin typeface="华文楷体" panose="02010600040101010101" pitchFamily="2" charset="-122"/>
                    <a:ea typeface="华文楷体" panose="02010600040101010101" pitchFamily="2" charset="-122"/>
                  </a:rPr>
                  <a:t>称为</a:t>
                </a:r>
                <a:r>
                  <a:rPr lang="zh-CN" altLang="zh-CN" sz="2800" b="1" dirty="0">
                    <a:solidFill>
                      <a:srgbClr val="0000FF"/>
                    </a:solidFill>
                    <a:latin typeface="华文楷体" panose="02010600040101010101" pitchFamily="2" charset="-122"/>
                    <a:ea typeface="华文楷体" panose="02010600040101010101" pitchFamily="2" charset="-122"/>
                  </a:rPr>
                  <a:t>发点或源</a:t>
                </a:r>
                <a:r>
                  <a:rPr lang="zh-CN" altLang="zh-CN" sz="2800" dirty="0">
                    <a:latin typeface="华文楷体" panose="02010600040101010101" pitchFamily="2" charset="-122"/>
                    <a:ea typeface="华文楷体" panose="02010600040101010101" pitchFamily="2" charset="-122"/>
                  </a:rPr>
                  <a:t>；</a:t>
                </a:r>
                <a14:m>
                  <m:oMath xmlns:m="http://schemas.openxmlformats.org/officeDocument/2006/math">
                    <m:r>
                      <a:rPr lang="en-US" altLang="zh-CN" sz="2800" b="0" i="1" dirty="0">
                        <a:latin typeface="Cambria Math"/>
                        <a:ea typeface="华文楷体" panose="02010600040101010101" pitchFamily="2" charset="-122"/>
                      </a:rPr>
                      <m:t>𝑡</m:t>
                    </m:r>
                  </m:oMath>
                </a14:m>
                <a:r>
                  <a:rPr lang="zh-CN" altLang="zh-CN" sz="2800" dirty="0">
                    <a:latin typeface="华文楷体" panose="02010600040101010101" pitchFamily="2" charset="-122"/>
                    <a:ea typeface="华文楷体" panose="02010600040101010101" pitchFamily="2" charset="-122"/>
                  </a:rPr>
                  <a:t>只有入弧而没有出弧（即出度为</a:t>
                </a:r>
                <a:r>
                  <a:rPr lang="en-US" altLang="zh-CN" sz="2800" dirty="0">
                    <a:latin typeface="华文楷体" panose="02010600040101010101" pitchFamily="2" charset="-122"/>
                    <a:ea typeface="华文楷体" panose="02010600040101010101" pitchFamily="2" charset="-122"/>
                  </a:rPr>
                  <a:t>0</a:t>
                </a:r>
                <a:r>
                  <a:rPr lang="zh-CN" altLang="zh-CN" sz="2800" dirty="0">
                    <a:latin typeface="华文楷体" panose="02010600040101010101" pitchFamily="2" charset="-122"/>
                    <a:ea typeface="华文楷体" panose="02010600040101010101" pitchFamily="2" charset="-122"/>
                  </a:rPr>
                  <a:t>），</a:t>
                </a:r>
                <a14:m>
                  <m:oMath xmlns:m="http://schemas.openxmlformats.org/officeDocument/2006/math">
                    <m:r>
                      <a:rPr lang="en-US" altLang="zh-CN" sz="2800" b="0" i="1" dirty="0">
                        <a:latin typeface="Cambria Math"/>
                        <a:ea typeface="华文楷体" panose="02010600040101010101" pitchFamily="2" charset="-122"/>
                      </a:rPr>
                      <m:t>𝑡</m:t>
                    </m:r>
                  </m:oMath>
                </a14:m>
                <a:r>
                  <a:rPr lang="zh-CN" altLang="zh-CN" sz="2800" dirty="0">
                    <a:latin typeface="华文楷体" panose="02010600040101010101" pitchFamily="2" charset="-122"/>
                    <a:ea typeface="华文楷体" panose="02010600040101010101" pitchFamily="2" charset="-122"/>
                  </a:rPr>
                  <a:t>称为</a:t>
                </a:r>
                <a:r>
                  <a:rPr lang="zh-CN" altLang="zh-CN" sz="2800" b="1" dirty="0">
                    <a:solidFill>
                      <a:srgbClr val="0000FF"/>
                    </a:solidFill>
                    <a:latin typeface="华文楷体" panose="02010600040101010101" pitchFamily="2" charset="-122"/>
                    <a:ea typeface="华文楷体" panose="02010600040101010101" pitchFamily="2" charset="-122"/>
                  </a:rPr>
                  <a:t>收点或汇</a:t>
                </a:r>
                <a:r>
                  <a:rPr lang="zh-CN" altLang="zh-CN" sz="2800" dirty="0">
                    <a:latin typeface="华文楷体" panose="02010600040101010101" pitchFamily="2" charset="-122"/>
                    <a:ea typeface="华文楷体" panose="02010600040101010101" pitchFamily="2" charset="-122"/>
                  </a:rPr>
                  <a:t>；</a:t>
                </a:r>
                <a14:m>
                  <m:oMath xmlns:m="http://schemas.openxmlformats.org/officeDocument/2006/math">
                    <m:r>
                      <m:rPr>
                        <m:sty m:val="p"/>
                      </m:rPr>
                      <a:rPr lang="en-US" altLang="zh-CN" sz="2800" b="0" i="0" dirty="0" smtClean="0">
                        <a:latin typeface="Cambria Math"/>
                        <a:ea typeface="华文楷体" panose="02010600040101010101" pitchFamily="2" charset="-122"/>
                      </a:rPr>
                      <m:t>D</m:t>
                    </m:r>
                  </m:oMath>
                </a14:m>
                <a:r>
                  <a:rPr lang="zh-CN" altLang="zh-CN" sz="2800" dirty="0">
                    <a:latin typeface="华文楷体" panose="02010600040101010101" pitchFamily="2" charset="-122"/>
                    <a:ea typeface="华文楷体" panose="02010600040101010101" pitchFamily="2" charset="-122"/>
                  </a:rPr>
                  <a:t>中的其余点既有出弧又有入弧，称为</a:t>
                </a:r>
                <a:r>
                  <a:rPr lang="zh-CN" altLang="zh-CN" sz="2800" b="1" dirty="0">
                    <a:solidFill>
                      <a:srgbClr val="0000FF"/>
                    </a:solidFill>
                    <a:latin typeface="华文楷体" panose="02010600040101010101" pitchFamily="2" charset="-122"/>
                    <a:ea typeface="华文楷体" panose="02010600040101010101" pitchFamily="2" charset="-122"/>
                  </a:rPr>
                  <a:t>中间点</a:t>
                </a:r>
                <a:r>
                  <a:rPr lang="zh-CN" altLang="zh-CN" sz="2800" dirty="0" smtClean="0">
                    <a:latin typeface="华文楷体" panose="02010600040101010101" pitchFamily="2" charset="-122"/>
                    <a:ea typeface="华文楷体" panose="02010600040101010101" pitchFamily="2" charset="-122"/>
                  </a:rPr>
                  <a:t>。</a:t>
                </a:r>
                <a:endParaRPr lang="en-US" altLang="zh-CN" sz="2800" dirty="0" smtClean="0">
                  <a:latin typeface="华文楷体" panose="02010600040101010101" pitchFamily="2" charset="-122"/>
                  <a:ea typeface="华文楷体" panose="02010600040101010101" pitchFamily="2"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153864" y="980728"/>
                <a:ext cx="8990136" cy="5184576"/>
              </a:xfrm>
              <a:blipFill rotWithShape="1">
                <a:blip r:embed="rId2"/>
                <a:stretch>
                  <a:fillRect l="-1356" t="-1176" r="-475"/>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B55D96E6-3BF4-4F52-A3C2-AD751956FA16}"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smtClean="0"/>
              <a:t>重庆邮电大学                      理学院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72</a:t>
            </a:fld>
            <a:endParaRPr lang="zh-CN" altLang="en-US" dirty="0"/>
          </a:p>
        </p:txBody>
      </p:sp>
      <p:grpSp>
        <p:nvGrpSpPr>
          <p:cNvPr id="7" name="组合 6"/>
          <p:cNvGrpSpPr>
            <a:grpSpLocks/>
          </p:cNvGrpSpPr>
          <p:nvPr/>
        </p:nvGrpSpPr>
        <p:grpSpPr bwMode="auto">
          <a:xfrm>
            <a:off x="2195736" y="3789040"/>
            <a:ext cx="3812634" cy="2017400"/>
            <a:chOff x="0" y="0"/>
            <a:chExt cx="4212" cy="2496"/>
          </a:xfrm>
        </p:grpSpPr>
        <p:sp>
          <p:nvSpPr>
            <p:cNvPr id="8" name="AutoShape 3"/>
            <p:cNvSpPr>
              <a:spLocks noChangeAspect="1" noChangeArrowheads="1" noTextEdit="1"/>
            </p:cNvSpPr>
            <p:nvPr/>
          </p:nvSpPr>
          <p:spPr bwMode="auto">
            <a:xfrm>
              <a:off x="0" y="0"/>
              <a:ext cx="4212" cy="2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zh-CN" altLang="en-US"/>
            </a:p>
          </p:txBody>
        </p:sp>
        <p:sp>
          <p:nvSpPr>
            <p:cNvPr id="9" name="Text Box 4"/>
            <p:cNvSpPr txBox="1">
              <a:spLocks noChangeArrowheads="1"/>
            </p:cNvSpPr>
            <p:nvPr/>
          </p:nvSpPr>
          <p:spPr bwMode="auto">
            <a:xfrm>
              <a:off x="1258" y="2028"/>
              <a:ext cx="1622" cy="468"/>
            </a:xfrm>
            <a:prstGeom prst="rect">
              <a:avLst/>
            </a:prstGeom>
            <a:solidFill>
              <a:srgbClr val="FFFFFF"/>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pPr algn="just">
                <a:spcAft>
                  <a:spcPts val="0"/>
                </a:spcAft>
              </a:pPr>
              <a:r>
                <a:rPr lang="zh-CN" sz="1050" kern="100">
                  <a:effectLst/>
                  <a:latin typeface="Times New Roman"/>
                  <a:ea typeface="宋体"/>
                </a:rPr>
                <a:t>图</a:t>
              </a:r>
              <a:r>
                <a:rPr lang="en-US" sz="1050" kern="100">
                  <a:effectLst/>
                  <a:latin typeface="Times New Roman"/>
                  <a:ea typeface="宋体"/>
                </a:rPr>
                <a:t>4.1.1 </a:t>
              </a:r>
              <a:r>
                <a:rPr lang="zh-CN" sz="1050" kern="100">
                  <a:effectLst/>
                  <a:latin typeface="Times New Roman"/>
                  <a:ea typeface="宋体"/>
                </a:rPr>
                <a:t>网络</a:t>
              </a:r>
            </a:p>
          </p:txBody>
        </p:sp>
        <p:grpSp>
          <p:nvGrpSpPr>
            <p:cNvPr id="10" name="Group 5"/>
            <p:cNvGrpSpPr>
              <a:grpSpLocks/>
            </p:cNvGrpSpPr>
            <p:nvPr/>
          </p:nvGrpSpPr>
          <p:grpSpPr bwMode="auto">
            <a:xfrm>
              <a:off x="0" y="158"/>
              <a:ext cx="3905" cy="1744"/>
              <a:chOff x="0" y="0"/>
              <a:chExt cx="3905" cy="1744"/>
            </a:xfrm>
          </p:grpSpPr>
          <p:sp>
            <p:nvSpPr>
              <p:cNvPr id="11" name="Text Box 6"/>
              <p:cNvSpPr txBox="1">
                <a:spLocks noChangeArrowheads="1"/>
              </p:cNvSpPr>
              <p:nvPr/>
            </p:nvSpPr>
            <p:spPr bwMode="auto">
              <a:xfrm>
                <a:off x="2129" y="0"/>
                <a:ext cx="266" cy="428"/>
              </a:xfrm>
              <a:prstGeom prst="rect">
                <a:avLst/>
              </a:prstGeom>
              <a:solidFill>
                <a:srgbClr val="FFFFFF">
                  <a:alpha val="0"/>
                </a:srgbClr>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pPr algn="just">
                  <a:spcAft>
                    <a:spcPts val="0"/>
                  </a:spcAft>
                </a:pPr>
                <a:r>
                  <a:rPr lang="en-US" sz="1050" kern="100">
                    <a:effectLst/>
                    <a:latin typeface="Times New Roman"/>
                    <a:ea typeface="宋体"/>
                  </a:rPr>
                  <a:t>2</a:t>
                </a:r>
                <a:endParaRPr lang="zh-CN" sz="1050" kern="100">
                  <a:effectLst/>
                  <a:latin typeface="Times New Roman"/>
                  <a:ea typeface="宋体"/>
                </a:endParaRPr>
              </a:p>
            </p:txBody>
          </p:sp>
          <p:sp>
            <p:nvSpPr>
              <p:cNvPr id="12" name="Text Box 7"/>
              <p:cNvSpPr txBox="1">
                <a:spLocks noChangeArrowheads="1"/>
              </p:cNvSpPr>
              <p:nvPr/>
            </p:nvSpPr>
            <p:spPr bwMode="auto">
              <a:xfrm>
                <a:off x="0" y="788"/>
                <a:ext cx="513" cy="471"/>
              </a:xfrm>
              <a:prstGeom prst="rect">
                <a:avLst/>
              </a:prstGeom>
              <a:solidFill>
                <a:srgbClr val="FFFFFF">
                  <a:alpha val="0"/>
                </a:srgbClr>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none" lIns="91440" tIns="45720" rIns="91440" bIns="45720" anchor="t" anchorCtr="0" upright="1">
                <a:spAutoFit/>
              </a:bodyPr>
              <a:lstStyle/>
              <a:p>
                <a:pPr algn="just">
                  <a:spcAft>
                    <a:spcPts val="0"/>
                  </a:spcAft>
                </a:pPr>
                <a:endParaRPr lang="en-US" sz="1050" kern="100">
                  <a:effectLst/>
                  <a:latin typeface="Times New Roman"/>
                  <a:ea typeface="宋体"/>
                </a:endParaRPr>
              </a:p>
            </p:txBody>
          </p:sp>
          <p:sp>
            <p:nvSpPr>
              <p:cNvPr id="13" name="Text Box 8"/>
              <p:cNvSpPr txBox="1">
                <a:spLocks noChangeArrowheads="1"/>
              </p:cNvSpPr>
              <p:nvPr/>
            </p:nvSpPr>
            <p:spPr bwMode="auto">
              <a:xfrm>
                <a:off x="1044" y="310"/>
                <a:ext cx="266" cy="428"/>
              </a:xfrm>
              <a:prstGeom prst="rect">
                <a:avLst/>
              </a:prstGeom>
              <a:solidFill>
                <a:srgbClr val="FFFFFF">
                  <a:alpha val="0"/>
                </a:srgbClr>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pPr algn="just">
                  <a:spcAft>
                    <a:spcPts val="0"/>
                  </a:spcAft>
                </a:pPr>
                <a:r>
                  <a:rPr lang="en-US" sz="1050" kern="100">
                    <a:effectLst/>
                    <a:latin typeface="Times New Roman"/>
                    <a:ea typeface="宋体"/>
                  </a:rPr>
                  <a:t>4</a:t>
                </a:r>
                <a:endParaRPr lang="zh-CN" sz="1050" kern="100">
                  <a:effectLst/>
                  <a:latin typeface="Times New Roman"/>
                  <a:ea typeface="宋体"/>
                </a:endParaRPr>
              </a:p>
            </p:txBody>
          </p:sp>
          <p:sp>
            <p:nvSpPr>
              <p:cNvPr id="14" name="Text Box 9"/>
              <p:cNvSpPr txBox="1">
                <a:spLocks noChangeArrowheads="1"/>
              </p:cNvSpPr>
              <p:nvPr/>
            </p:nvSpPr>
            <p:spPr bwMode="auto">
              <a:xfrm>
                <a:off x="3000" y="260"/>
                <a:ext cx="266" cy="428"/>
              </a:xfrm>
              <a:prstGeom prst="rect">
                <a:avLst/>
              </a:prstGeom>
              <a:solidFill>
                <a:srgbClr val="FFFFFF">
                  <a:alpha val="0"/>
                </a:srgbClr>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pPr algn="just">
                  <a:spcAft>
                    <a:spcPts val="0"/>
                  </a:spcAft>
                </a:pPr>
                <a:r>
                  <a:rPr lang="en-US" sz="1050" kern="100">
                    <a:effectLst/>
                    <a:latin typeface="Times New Roman"/>
                    <a:ea typeface="宋体"/>
                  </a:rPr>
                  <a:t>3</a:t>
                </a:r>
                <a:endParaRPr lang="zh-CN" sz="1050" kern="100">
                  <a:effectLst/>
                  <a:latin typeface="Times New Roman"/>
                  <a:ea typeface="宋体"/>
                </a:endParaRPr>
              </a:p>
            </p:txBody>
          </p:sp>
          <p:sp>
            <p:nvSpPr>
              <p:cNvPr id="15" name="Text Box 10"/>
              <p:cNvSpPr txBox="1">
                <a:spLocks noChangeArrowheads="1"/>
              </p:cNvSpPr>
              <p:nvPr/>
            </p:nvSpPr>
            <p:spPr bwMode="auto">
              <a:xfrm>
                <a:off x="3070" y="1256"/>
                <a:ext cx="266" cy="428"/>
              </a:xfrm>
              <a:prstGeom prst="rect">
                <a:avLst/>
              </a:prstGeom>
              <a:solidFill>
                <a:srgbClr val="FFFFFF">
                  <a:alpha val="0"/>
                </a:srgbClr>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pPr algn="just">
                  <a:spcAft>
                    <a:spcPts val="0"/>
                  </a:spcAft>
                </a:pPr>
                <a:r>
                  <a:rPr lang="en-US" sz="1050" kern="100">
                    <a:effectLst/>
                    <a:latin typeface="Times New Roman"/>
                    <a:ea typeface="宋体"/>
                  </a:rPr>
                  <a:t>7</a:t>
                </a:r>
                <a:endParaRPr lang="zh-CN" sz="1050" kern="100">
                  <a:effectLst/>
                  <a:latin typeface="Times New Roman"/>
                  <a:ea typeface="宋体"/>
                </a:endParaRPr>
              </a:p>
            </p:txBody>
          </p:sp>
          <p:sp>
            <p:nvSpPr>
              <p:cNvPr id="16" name="Text Box 11"/>
              <p:cNvSpPr txBox="1">
                <a:spLocks noChangeArrowheads="1"/>
              </p:cNvSpPr>
              <p:nvPr/>
            </p:nvSpPr>
            <p:spPr bwMode="auto">
              <a:xfrm>
                <a:off x="1863" y="479"/>
                <a:ext cx="266" cy="427"/>
              </a:xfrm>
              <a:prstGeom prst="rect">
                <a:avLst/>
              </a:prstGeom>
              <a:solidFill>
                <a:srgbClr val="FFFFFF">
                  <a:alpha val="0"/>
                </a:srgbClr>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pPr algn="just">
                  <a:spcAft>
                    <a:spcPts val="0"/>
                  </a:spcAft>
                </a:pPr>
                <a:r>
                  <a:rPr lang="en-US" sz="1050" kern="100">
                    <a:effectLst/>
                    <a:latin typeface="Times New Roman"/>
                    <a:ea typeface="宋体"/>
                  </a:rPr>
                  <a:t>2</a:t>
                </a:r>
                <a:endParaRPr lang="zh-CN" sz="1050" kern="100">
                  <a:effectLst/>
                  <a:latin typeface="Times New Roman"/>
                  <a:ea typeface="宋体"/>
                </a:endParaRPr>
              </a:p>
            </p:txBody>
          </p:sp>
          <p:sp>
            <p:nvSpPr>
              <p:cNvPr id="17" name="Text Box 12"/>
              <p:cNvSpPr txBox="1">
                <a:spLocks noChangeArrowheads="1"/>
              </p:cNvSpPr>
              <p:nvPr/>
            </p:nvSpPr>
            <p:spPr bwMode="auto">
              <a:xfrm>
                <a:off x="3535" y="718"/>
                <a:ext cx="370" cy="684"/>
              </a:xfrm>
              <a:prstGeom prst="rect">
                <a:avLst/>
              </a:prstGeom>
              <a:solidFill>
                <a:srgbClr val="FFFFFF">
                  <a:alpha val="0"/>
                </a:srgbClr>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pPr algn="just">
                  <a:spcAft>
                    <a:spcPts val="0"/>
                  </a:spcAft>
                </a:pPr>
                <a:endParaRPr lang="en-US" sz="1050" kern="100">
                  <a:effectLst/>
                  <a:latin typeface="Times New Roman"/>
                  <a:ea typeface="宋体"/>
                </a:endParaRPr>
              </a:p>
            </p:txBody>
          </p:sp>
          <p:sp>
            <p:nvSpPr>
              <p:cNvPr id="18" name="Text Box 13"/>
              <p:cNvSpPr txBox="1">
                <a:spLocks noChangeArrowheads="1"/>
              </p:cNvSpPr>
              <p:nvPr/>
            </p:nvSpPr>
            <p:spPr bwMode="auto">
              <a:xfrm>
                <a:off x="2395" y="1049"/>
                <a:ext cx="266" cy="428"/>
              </a:xfrm>
              <a:prstGeom prst="rect">
                <a:avLst/>
              </a:prstGeom>
              <a:solidFill>
                <a:srgbClr val="FFFFFF">
                  <a:alpha val="0"/>
                </a:srgbClr>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pPr algn="just">
                  <a:spcAft>
                    <a:spcPts val="0"/>
                  </a:spcAft>
                </a:pPr>
                <a:r>
                  <a:rPr lang="en-US" sz="1050" kern="100">
                    <a:effectLst/>
                    <a:latin typeface="Times New Roman"/>
                    <a:ea typeface="宋体"/>
                  </a:rPr>
                  <a:t>6</a:t>
                </a:r>
                <a:endParaRPr lang="zh-CN" sz="1050" kern="100">
                  <a:effectLst/>
                  <a:latin typeface="Times New Roman"/>
                  <a:ea typeface="宋体"/>
                </a:endParaRPr>
              </a:p>
            </p:txBody>
          </p:sp>
          <p:sp>
            <p:nvSpPr>
              <p:cNvPr id="19" name="Text Box 14"/>
              <p:cNvSpPr txBox="1">
                <a:spLocks noChangeArrowheads="1"/>
              </p:cNvSpPr>
              <p:nvPr/>
            </p:nvSpPr>
            <p:spPr bwMode="auto">
              <a:xfrm>
                <a:off x="2528" y="479"/>
                <a:ext cx="266" cy="427"/>
              </a:xfrm>
              <a:prstGeom prst="rect">
                <a:avLst/>
              </a:prstGeom>
              <a:solidFill>
                <a:srgbClr val="FFFFFF">
                  <a:alpha val="0"/>
                </a:srgbClr>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pPr algn="just">
                  <a:spcAft>
                    <a:spcPts val="0"/>
                  </a:spcAft>
                </a:pPr>
                <a:r>
                  <a:rPr lang="en-US" sz="1050" kern="100">
                    <a:effectLst/>
                    <a:latin typeface="Times New Roman"/>
                    <a:ea typeface="宋体"/>
                  </a:rPr>
                  <a:t>1</a:t>
                </a:r>
                <a:endParaRPr lang="zh-CN" sz="1050" kern="100">
                  <a:effectLst/>
                  <a:latin typeface="Times New Roman"/>
                  <a:ea typeface="宋体"/>
                </a:endParaRPr>
              </a:p>
            </p:txBody>
          </p:sp>
          <p:sp>
            <p:nvSpPr>
              <p:cNvPr id="20" name="Text Box 15"/>
              <p:cNvSpPr txBox="1">
                <a:spLocks noChangeArrowheads="1"/>
              </p:cNvSpPr>
              <p:nvPr/>
            </p:nvSpPr>
            <p:spPr bwMode="auto">
              <a:xfrm>
                <a:off x="1464" y="672"/>
                <a:ext cx="266" cy="428"/>
              </a:xfrm>
              <a:prstGeom prst="rect">
                <a:avLst/>
              </a:prstGeom>
              <a:solidFill>
                <a:srgbClr val="FFFFFF">
                  <a:alpha val="0"/>
                </a:srgbClr>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pPr algn="just">
                  <a:spcAft>
                    <a:spcPts val="0"/>
                  </a:spcAft>
                </a:pPr>
                <a:r>
                  <a:rPr lang="en-US" sz="1050" kern="100">
                    <a:effectLst/>
                    <a:latin typeface="Times New Roman"/>
                    <a:ea typeface="宋体"/>
                  </a:rPr>
                  <a:t>5</a:t>
                </a:r>
                <a:endParaRPr lang="zh-CN" sz="1050" kern="100">
                  <a:effectLst/>
                  <a:latin typeface="Times New Roman"/>
                  <a:ea typeface="宋体"/>
                </a:endParaRPr>
              </a:p>
            </p:txBody>
          </p:sp>
          <p:sp>
            <p:nvSpPr>
              <p:cNvPr id="21" name="Text Box 16"/>
              <p:cNvSpPr txBox="1">
                <a:spLocks noChangeArrowheads="1"/>
              </p:cNvSpPr>
              <p:nvPr/>
            </p:nvSpPr>
            <p:spPr bwMode="auto">
              <a:xfrm>
                <a:off x="1404" y="1246"/>
                <a:ext cx="266" cy="428"/>
              </a:xfrm>
              <a:prstGeom prst="rect">
                <a:avLst/>
              </a:prstGeom>
              <a:solidFill>
                <a:srgbClr val="FFFFFF">
                  <a:alpha val="0"/>
                </a:srgbClr>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pPr algn="just">
                  <a:spcAft>
                    <a:spcPts val="0"/>
                  </a:spcAft>
                </a:pPr>
                <a:r>
                  <a:rPr lang="en-US" sz="1050" kern="100">
                    <a:effectLst/>
                    <a:latin typeface="Times New Roman"/>
                    <a:ea typeface="宋体"/>
                  </a:rPr>
                  <a:t>1</a:t>
                </a:r>
                <a:endParaRPr lang="zh-CN" sz="1050" kern="100">
                  <a:effectLst/>
                  <a:latin typeface="Times New Roman"/>
                  <a:ea typeface="宋体"/>
                </a:endParaRPr>
              </a:p>
            </p:txBody>
          </p:sp>
          <p:cxnSp>
            <p:nvCxnSpPr>
              <p:cNvPr id="22" name="Line 17"/>
              <p:cNvCxnSpPr/>
              <p:nvPr/>
            </p:nvCxnSpPr>
            <p:spPr bwMode="auto">
              <a:xfrm flipV="1">
                <a:off x="1913" y="336"/>
                <a:ext cx="881" cy="1"/>
              </a:xfrm>
              <a:prstGeom prst="line">
                <a:avLst/>
              </a:prstGeom>
              <a:noFill/>
              <a:ln w="9525">
                <a:solidFill>
                  <a:srgbClr val="000000"/>
                </a:solidFill>
                <a:round/>
                <a:headEnd type="oval" w="lg" len="lg"/>
                <a:tailEnd type="triangle" w="sm" len="lg"/>
              </a:ln>
              <a:extLst>
                <a:ext uri="{909E8E84-426E-40DD-AFC4-6F175D3DCCD1}">
                  <a14:hiddenFill xmlns:a14="http://schemas.microsoft.com/office/drawing/2010/main">
                    <a:noFill/>
                  </a14:hiddenFill>
                </a:ext>
              </a:extLst>
            </p:spPr>
          </p:cxnSp>
          <p:cxnSp>
            <p:nvCxnSpPr>
              <p:cNvPr id="23" name="Line 18"/>
              <p:cNvCxnSpPr/>
              <p:nvPr/>
            </p:nvCxnSpPr>
            <p:spPr bwMode="auto">
              <a:xfrm>
                <a:off x="1915" y="336"/>
                <a:ext cx="347" cy="570"/>
              </a:xfrm>
              <a:prstGeom prst="line">
                <a:avLst/>
              </a:prstGeom>
              <a:noFill/>
              <a:ln w="9525">
                <a:solidFill>
                  <a:srgbClr val="000000"/>
                </a:solidFill>
                <a:round/>
                <a:headEnd type="oval" w="lg" len="lg"/>
                <a:tailEnd type="triangle" w="sm" len="lg"/>
              </a:ln>
              <a:extLst>
                <a:ext uri="{909E8E84-426E-40DD-AFC4-6F175D3DCCD1}">
                  <a14:hiddenFill xmlns:a14="http://schemas.microsoft.com/office/drawing/2010/main">
                    <a:noFill/>
                  </a14:hiddenFill>
                </a:ext>
              </a:extLst>
            </p:spPr>
          </p:cxnSp>
          <p:cxnSp>
            <p:nvCxnSpPr>
              <p:cNvPr id="24" name="Line 19"/>
              <p:cNvCxnSpPr/>
              <p:nvPr/>
            </p:nvCxnSpPr>
            <p:spPr bwMode="auto">
              <a:xfrm flipV="1">
                <a:off x="2292" y="387"/>
                <a:ext cx="532" cy="571"/>
              </a:xfrm>
              <a:prstGeom prst="line">
                <a:avLst/>
              </a:prstGeom>
              <a:noFill/>
              <a:ln w="9525">
                <a:solidFill>
                  <a:srgbClr val="000000"/>
                </a:solidFill>
                <a:round/>
                <a:headEnd type="oval" w="lg" len="lg"/>
                <a:tailEnd type="triangle" w="sm" len="lg"/>
              </a:ln>
              <a:extLst>
                <a:ext uri="{909E8E84-426E-40DD-AFC4-6F175D3DCCD1}">
                  <a14:hiddenFill xmlns:a14="http://schemas.microsoft.com/office/drawing/2010/main">
                    <a:noFill/>
                  </a14:hiddenFill>
                </a:ext>
              </a:extLst>
            </p:spPr>
          </p:cxnSp>
          <p:cxnSp>
            <p:nvCxnSpPr>
              <p:cNvPr id="25" name="Line 20"/>
              <p:cNvCxnSpPr/>
              <p:nvPr/>
            </p:nvCxnSpPr>
            <p:spPr bwMode="auto">
              <a:xfrm flipV="1">
                <a:off x="2794" y="336"/>
                <a:ext cx="1" cy="1"/>
              </a:xfrm>
              <a:prstGeom prst="line">
                <a:avLst/>
              </a:prstGeom>
              <a:noFill/>
              <a:ln w="9525">
                <a:solidFill>
                  <a:srgbClr val="000000"/>
                </a:solidFill>
                <a:round/>
                <a:headEnd type="oval" w="lg" len="lg"/>
                <a:tailEnd type="triangle" w="sm" len="lg"/>
              </a:ln>
              <a:extLst>
                <a:ext uri="{909E8E84-426E-40DD-AFC4-6F175D3DCCD1}">
                  <a14:hiddenFill xmlns:a14="http://schemas.microsoft.com/office/drawing/2010/main">
                    <a:noFill/>
                  </a14:hiddenFill>
                </a:ext>
              </a:extLst>
            </p:spPr>
          </p:cxnSp>
          <p:cxnSp>
            <p:nvCxnSpPr>
              <p:cNvPr id="26" name="Line 21"/>
              <p:cNvCxnSpPr/>
              <p:nvPr/>
            </p:nvCxnSpPr>
            <p:spPr bwMode="auto">
              <a:xfrm>
                <a:off x="2293" y="959"/>
                <a:ext cx="489" cy="752"/>
              </a:xfrm>
              <a:prstGeom prst="line">
                <a:avLst/>
              </a:prstGeom>
              <a:noFill/>
              <a:ln w="9525">
                <a:solidFill>
                  <a:srgbClr val="000000"/>
                </a:solidFill>
                <a:round/>
                <a:headEnd type="oval" w="lg" len="lg"/>
                <a:tailEnd type="triangle" w="sm" len="lg"/>
              </a:ln>
              <a:extLst>
                <a:ext uri="{909E8E84-426E-40DD-AFC4-6F175D3DCCD1}">
                  <a14:hiddenFill xmlns:a14="http://schemas.microsoft.com/office/drawing/2010/main">
                    <a:noFill/>
                  </a14:hiddenFill>
                </a:ext>
              </a:extLst>
            </p:spPr>
          </p:cxnSp>
          <p:cxnSp>
            <p:nvCxnSpPr>
              <p:cNvPr id="27" name="Line 22"/>
              <p:cNvCxnSpPr/>
              <p:nvPr/>
            </p:nvCxnSpPr>
            <p:spPr bwMode="auto">
              <a:xfrm flipV="1">
                <a:off x="2815" y="1743"/>
                <a:ext cx="1" cy="1"/>
              </a:xfrm>
              <a:prstGeom prst="line">
                <a:avLst/>
              </a:prstGeom>
              <a:noFill/>
              <a:ln w="9525">
                <a:solidFill>
                  <a:srgbClr val="000000"/>
                </a:solidFill>
                <a:round/>
                <a:headEnd type="oval" w="lg" len="lg"/>
                <a:tailEnd type="triangle" w="sm" len="lg"/>
              </a:ln>
              <a:extLst>
                <a:ext uri="{909E8E84-426E-40DD-AFC4-6F175D3DCCD1}">
                  <a14:hiddenFill xmlns:a14="http://schemas.microsoft.com/office/drawing/2010/main">
                    <a:noFill/>
                  </a14:hiddenFill>
                </a:ext>
              </a:extLst>
            </p:spPr>
          </p:cxnSp>
          <p:cxnSp>
            <p:nvCxnSpPr>
              <p:cNvPr id="28" name="Line 23"/>
              <p:cNvCxnSpPr/>
              <p:nvPr/>
            </p:nvCxnSpPr>
            <p:spPr bwMode="auto">
              <a:xfrm flipV="1">
                <a:off x="474" y="370"/>
                <a:ext cx="1363" cy="623"/>
              </a:xfrm>
              <a:prstGeom prst="line">
                <a:avLst/>
              </a:prstGeom>
              <a:noFill/>
              <a:ln w="9525">
                <a:solidFill>
                  <a:srgbClr val="000000"/>
                </a:solidFill>
                <a:round/>
                <a:headEnd type="oval" w="lg" len="lg"/>
                <a:tailEnd type="triangle" w="sm" len="lg"/>
              </a:ln>
              <a:extLst>
                <a:ext uri="{909E8E84-426E-40DD-AFC4-6F175D3DCCD1}">
                  <a14:hiddenFill xmlns:a14="http://schemas.microsoft.com/office/drawing/2010/main">
                    <a:noFill/>
                  </a14:hiddenFill>
                </a:ext>
              </a:extLst>
            </p:spPr>
          </p:cxnSp>
          <p:cxnSp>
            <p:nvCxnSpPr>
              <p:cNvPr id="29" name="Line 24"/>
              <p:cNvCxnSpPr/>
              <p:nvPr/>
            </p:nvCxnSpPr>
            <p:spPr bwMode="auto">
              <a:xfrm>
                <a:off x="472" y="1001"/>
                <a:ext cx="2309" cy="736"/>
              </a:xfrm>
              <a:prstGeom prst="line">
                <a:avLst/>
              </a:prstGeom>
              <a:noFill/>
              <a:ln w="9525">
                <a:solidFill>
                  <a:srgbClr val="000000"/>
                </a:solidFill>
                <a:round/>
                <a:headEnd type="oval" w="lg" len="lg"/>
                <a:tailEnd type="triangle" w="sm" len="lg"/>
              </a:ln>
              <a:extLst>
                <a:ext uri="{909E8E84-426E-40DD-AFC4-6F175D3DCCD1}">
                  <a14:hiddenFill xmlns:a14="http://schemas.microsoft.com/office/drawing/2010/main">
                    <a:noFill/>
                  </a14:hiddenFill>
                </a:ext>
              </a:extLst>
            </p:spPr>
          </p:cxnSp>
          <p:cxnSp>
            <p:nvCxnSpPr>
              <p:cNvPr id="30" name="Line 25"/>
              <p:cNvCxnSpPr/>
              <p:nvPr/>
            </p:nvCxnSpPr>
            <p:spPr bwMode="auto">
              <a:xfrm>
                <a:off x="2794" y="336"/>
                <a:ext cx="738" cy="602"/>
              </a:xfrm>
              <a:prstGeom prst="line">
                <a:avLst/>
              </a:prstGeom>
              <a:noFill/>
              <a:ln w="9525">
                <a:solidFill>
                  <a:srgbClr val="000000"/>
                </a:solidFill>
                <a:round/>
                <a:headEnd type="oval" w="lg" len="lg"/>
                <a:tailEnd type="triangle" w="sm" len="lg"/>
              </a:ln>
              <a:extLst>
                <a:ext uri="{909E8E84-426E-40DD-AFC4-6F175D3DCCD1}">
                  <a14:hiddenFill xmlns:a14="http://schemas.microsoft.com/office/drawing/2010/main">
                    <a:noFill/>
                  </a14:hiddenFill>
                </a:ext>
              </a:extLst>
            </p:spPr>
          </p:cxnSp>
          <p:cxnSp>
            <p:nvCxnSpPr>
              <p:cNvPr id="31" name="Line 26"/>
              <p:cNvCxnSpPr/>
              <p:nvPr/>
            </p:nvCxnSpPr>
            <p:spPr bwMode="auto">
              <a:xfrm flipV="1">
                <a:off x="3559" y="983"/>
                <a:ext cx="1" cy="1"/>
              </a:xfrm>
              <a:prstGeom prst="line">
                <a:avLst/>
              </a:prstGeom>
              <a:noFill/>
              <a:ln w="9525">
                <a:solidFill>
                  <a:srgbClr val="000000"/>
                </a:solidFill>
                <a:round/>
                <a:headEnd type="oval" w="lg" len="lg"/>
                <a:tailEnd type="triangle" w="sm" len="lg"/>
              </a:ln>
              <a:extLst>
                <a:ext uri="{909E8E84-426E-40DD-AFC4-6F175D3DCCD1}">
                  <a14:hiddenFill xmlns:a14="http://schemas.microsoft.com/office/drawing/2010/main">
                    <a:noFill/>
                  </a14:hiddenFill>
                </a:ext>
              </a:extLst>
            </p:spPr>
          </p:cxnSp>
          <p:cxnSp>
            <p:nvCxnSpPr>
              <p:cNvPr id="32" name="Line 27"/>
              <p:cNvCxnSpPr/>
              <p:nvPr/>
            </p:nvCxnSpPr>
            <p:spPr bwMode="auto">
              <a:xfrm flipV="1">
                <a:off x="2817" y="1005"/>
                <a:ext cx="715" cy="738"/>
              </a:xfrm>
              <a:prstGeom prst="line">
                <a:avLst/>
              </a:prstGeom>
              <a:noFill/>
              <a:ln w="9525">
                <a:solidFill>
                  <a:srgbClr val="000000"/>
                </a:solidFill>
                <a:round/>
                <a:headEnd type="oval" w="lg" len="lg"/>
                <a:tailEnd type="triangle" w="sm" len="lg"/>
              </a:ln>
              <a:extLst>
                <a:ext uri="{909E8E84-426E-40DD-AFC4-6F175D3DCCD1}">
                  <a14:hiddenFill xmlns:a14="http://schemas.microsoft.com/office/drawing/2010/main">
                    <a:noFill/>
                  </a14:hiddenFill>
                </a:ext>
              </a:extLst>
            </p:spPr>
          </p:cxnSp>
          <p:cxnSp>
            <p:nvCxnSpPr>
              <p:cNvPr id="33" name="Line 28"/>
              <p:cNvCxnSpPr/>
              <p:nvPr/>
            </p:nvCxnSpPr>
            <p:spPr bwMode="auto">
              <a:xfrm flipV="1">
                <a:off x="474" y="992"/>
                <a:ext cx="1795" cy="3"/>
              </a:xfrm>
              <a:prstGeom prst="line">
                <a:avLst/>
              </a:prstGeom>
              <a:noFill/>
              <a:ln w="9525">
                <a:solidFill>
                  <a:srgbClr val="000000"/>
                </a:solidFill>
                <a:round/>
                <a:headEnd type="oval" w="lg" len="lg"/>
                <a:tailEnd type="triangle" w="sm" len="lg"/>
              </a:ln>
              <a:extLst>
                <a:ext uri="{909E8E84-426E-40DD-AFC4-6F175D3DCCD1}">
                  <a14:hiddenFill xmlns:a14="http://schemas.microsoft.com/office/drawing/2010/main">
                    <a:noFill/>
                  </a14:hiddenFill>
                </a:ext>
              </a:extLst>
            </p:spPr>
          </p:cxnSp>
        </p:grpSp>
      </p:grpSp>
    </p:spTree>
    <p:extLst>
      <p:ext uri="{BB962C8B-B14F-4D97-AF65-F5344CB8AC3E}">
        <p14:creationId xmlns:p14="http://schemas.microsoft.com/office/powerpoint/2010/main" val="111542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171400"/>
            <a:ext cx="7886700" cy="1325563"/>
          </a:xfrm>
        </p:spPr>
        <p:txBody>
          <a:bodyPr>
            <a:normAutofit/>
          </a:bodyPr>
          <a:lstStyle/>
          <a:p>
            <a:r>
              <a:rPr lang="zh-CN" altLang="en-US" b="1" dirty="0" smtClean="0">
                <a:solidFill>
                  <a:srgbClr val="3333CC"/>
                </a:solidFill>
                <a:latin typeface="华文楷体" panose="02010600040101010101" pitchFamily="2" charset="-122"/>
                <a:ea typeface="华文楷体" panose="02010600040101010101" pitchFamily="2" charset="-122"/>
              </a:rPr>
              <a:t>（一）</a:t>
            </a:r>
            <a:r>
              <a:rPr lang="en-US" altLang="zh-CN" b="1" dirty="0" smtClean="0">
                <a:solidFill>
                  <a:srgbClr val="3333CC"/>
                </a:solidFill>
                <a:latin typeface="华文楷体" panose="02010600040101010101" pitchFamily="2" charset="-122"/>
                <a:ea typeface="华文楷体" panose="02010600040101010101" pitchFamily="2" charset="-122"/>
              </a:rPr>
              <a:t>  </a:t>
            </a:r>
            <a:r>
              <a:rPr lang="zh-CN" altLang="zh-CN" b="1" dirty="0" smtClean="0">
                <a:solidFill>
                  <a:srgbClr val="3333CC"/>
                </a:solidFill>
                <a:latin typeface="华文楷体" panose="02010600040101010101" pitchFamily="2" charset="-122"/>
                <a:ea typeface="华文楷体" panose="02010600040101010101" pitchFamily="2" charset="-122"/>
              </a:rPr>
              <a:t>网络流与截集</a:t>
            </a:r>
            <a:endParaRPr lang="zh-CN" altLang="en-US" dirty="0">
              <a:solidFill>
                <a:srgbClr val="3333CC"/>
              </a:solidFill>
              <a:latin typeface="华文楷体" panose="02010600040101010101" pitchFamily="2" charset="-122"/>
              <a:ea typeface="华文楷体" panose="02010600040101010101" pitchFamily="2"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153864" y="980728"/>
                <a:ext cx="8990136" cy="5184576"/>
              </a:xfrm>
            </p:spPr>
            <p:txBody>
              <a:bodyPr>
                <a:noAutofit/>
              </a:bodyPr>
              <a:lstStyle/>
              <a:p>
                <a:pPr marL="0" indent="457200">
                  <a:lnSpc>
                    <a:spcPct val="110000"/>
                  </a:lnSpc>
                  <a:buNone/>
                </a:pP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2</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）在</a:t>
                </a:r>
                <a14:m>
                  <m:oMath xmlns:m="http://schemas.openxmlformats.org/officeDocument/2006/math">
                    <m:r>
                      <a:rPr lang="en-US" altLang="zh-CN" sz="2800" b="0" i="1" dirty="0" smtClean="0">
                        <a:latin typeface="Cambria Math"/>
                      </a:rPr>
                      <m:t>𝐷</m:t>
                    </m:r>
                  </m:oMath>
                </a14:m>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的弧集</a:t>
                </a:r>
                <a14:m>
                  <m:oMath xmlns:m="http://schemas.openxmlformats.org/officeDocument/2006/math">
                    <m:r>
                      <a:rPr lang="en-US" altLang="zh-CN" sz="2800" b="0" i="1" dirty="0" smtClean="0">
                        <a:latin typeface="Cambria Math"/>
                      </a:rPr>
                      <m:t>𝐸</m:t>
                    </m:r>
                  </m:oMath>
                </a14:m>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上定义非负函数</a:t>
                </a:r>
                <a14:m>
                  <m:oMath xmlns:m="http://schemas.openxmlformats.org/officeDocument/2006/math">
                    <m:r>
                      <a:rPr lang="en-US" altLang="zh-CN" sz="2800" b="0" i="1" dirty="0" smtClean="0">
                        <a:latin typeface="Cambria Math"/>
                      </a:rPr>
                      <m:t>𝐶</m:t>
                    </m:r>
                    <m:r>
                      <a:rPr lang="en-US" altLang="zh-CN" sz="2800" b="0" i="1" dirty="0">
                        <a:latin typeface="Cambria Math"/>
                      </a:rPr>
                      <m:t> </m:t>
                    </m:r>
                  </m:oMath>
                </a14:m>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，称为</a:t>
                </a:r>
                <a:r>
                  <a:rPr lang="zh-CN" altLang="zh-CN" sz="2800" b="1" dirty="0" smtClean="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容量函数</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，对任意弧</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sz="2800" b="0" i="1" dirty="0" smtClean="0">
                        <a:latin typeface="Cambria Math"/>
                      </a:rPr>
                      <m:t>𝑒</m:t>
                    </m:r>
                    <m:r>
                      <a:rPr lang="en-US" altLang="zh-CN" sz="2800" b="0" i="1" dirty="0" smtClean="0">
                        <a:latin typeface="Cambria Math"/>
                      </a:rPr>
                      <m:t>=&lt;</m:t>
                    </m:r>
                    <m:sSub>
                      <m:sSubPr>
                        <m:ctrlPr>
                          <a:rPr lang="en-US" altLang="zh-CN" sz="2800" i="1" dirty="0" smtClean="0">
                            <a:latin typeface="Cambria Math"/>
                          </a:rPr>
                        </m:ctrlPr>
                      </m:sSubPr>
                      <m:e>
                        <m:r>
                          <a:rPr lang="en-US" altLang="zh-CN" sz="2800" b="0" i="1" dirty="0" smtClean="0">
                            <a:latin typeface="Cambria Math"/>
                          </a:rPr>
                          <m:t>𝑣</m:t>
                        </m:r>
                      </m:e>
                      <m:sub>
                        <m:r>
                          <a:rPr lang="en-US" altLang="zh-CN" sz="2800" b="0" i="1" dirty="0" smtClean="0">
                            <a:latin typeface="Cambria Math"/>
                          </a:rPr>
                          <m:t>𝑖</m:t>
                        </m:r>
                      </m:sub>
                    </m:sSub>
                    <m:r>
                      <a:rPr lang="en-US" altLang="zh-CN" sz="2800" b="0" i="1" dirty="0" smtClean="0">
                        <a:latin typeface="Cambria Math"/>
                      </a:rPr>
                      <m:t>,</m:t>
                    </m:r>
                    <m:sSub>
                      <m:sSubPr>
                        <m:ctrlPr>
                          <a:rPr lang="en-US" altLang="zh-CN" sz="2800" i="1" dirty="0" smtClean="0">
                            <a:latin typeface="Cambria Math"/>
                          </a:rPr>
                        </m:ctrlPr>
                      </m:sSubPr>
                      <m:e>
                        <m:r>
                          <a:rPr lang="en-US" altLang="zh-CN" sz="2800" b="0" i="1" dirty="0" smtClean="0">
                            <a:latin typeface="Cambria Math"/>
                          </a:rPr>
                          <m:t>𝑣</m:t>
                        </m:r>
                      </m:e>
                      <m:sub>
                        <m:r>
                          <a:rPr lang="en-US" altLang="zh-CN" sz="2800" b="0" i="1" dirty="0" smtClean="0">
                            <a:latin typeface="Cambria Math"/>
                          </a:rPr>
                          <m:t>𝑗</m:t>
                        </m:r>
                      </m:sub>
                    </m:sSub>
                    <m:r>
                      <a:rPr lang="en-US" altLang="zh-CN" sz="2800" b="0" i="1" dirty="0" smtClean="0">
                        <a:latin typeface="Cambria Math"/>
                      </a:rPr>
                      <m:t>&gt;</m:t>
                    </m:r>
                    <m:r>
                      <a:rPr lang="en-US" altLang="zh-CN" sz="2800" b="0" i="1" dirty="0" smtClean="0">
                        <a:latin typeface="Cambria Math"/>
                        <a:ea typeface="Cambria Math"/>
                      </a:rPr>
                      <m:t>∈</m:t>
                    </m:r>
                    <m:r>
                      <a:rPr lang="en-US" altLang="zh-CN" sz="2800" b="0" i="1" dirty="0" smtClean="0">
                        <a:latin typeface="Cambria Math"/>
                        <a:ea typeface="Cambria Math"/>
                      </a:rPr>
                      <m:t>𝐸</m:t>
                    </m:r>
                    <m:r>
                      <a:rPr lang="en-US" altLang="zh-CN" sz="2800" b="0" i="1" dirty="0">
                        <a:latin typeface="Cambria Math"/>
                      </a:rPr>
                      <m:t> </m:t>
                    </m:r>
                  </m:oMath>
                </a14:m>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（有时把</a:t>
                </a:r>
                <a14:m>
                  <m:oMath xmlns:m="http://schemas.openxmlformats.org/officeDocument/2006/math">
                    <m:r>
                      <a:rPr lang="en-US" altLang="zh-CN" sz="2800" b="0" i="1" dirty="0">
                        <a:latin typeface="Cambria Math"/>
                      </a:rPr>
                      <m:t>&lt;</m:t>
                    </m:r>
                    <m:sSub>
                      <m:sSubPr>
                        <m:ctrlPr>
                          <a:rPr lang="en-US" altLang="zh-CN" sz="2800" i="1" dirty="0">
                            <a:latin typeface="Cambria Math"/>
                          </a:rPr>
                        </m:ctrlPr>
                      </m:sSubPr>
                      <m:e>
                        <m:r>
                          <a:rPr lang="en-US" altLang="zh-CN" sz="2800" b="0" i="1" dirty="0">
                            <a:latin typeface="Cambria Math"/>
                          </a:rPr>
                          <m:t>𝑣</m:t>
                        </m:r>
                      </m:e>
                      <m:sub>
                        <m:r>
                          <a:rPr lang="en-US" altLang="zh-CN" sz="2800" b="0" i="1" dirty="0">
                            <a:latin typeface="Cambria Math"/>
                          </a:rPr>
                          <m:t>𝑖</m:t>
                        </m:r>
                      </m:sub>
                    </m:sSub>
                    <m:r>
                      <a:rPr lang="en-US" altLang="zh-CN" sz="2800" b="0" i="1" dirty="0">
                        <a:latin typeface="Cambria Math"/>
                      </a:rPr>
                      <m:t>,</m:t>
                    </m:r>
                    <m:sSub>
                      <m:sSubPr>
                        <m:ctrlPr>
                          <a:rPr lang="en-US" altLang="zh-CN" sz="2800" i="1" dirty="0">
                            <a:latin typeface="Cambria Math"/>
                          </a:rPr>
                        </m:ctrlPr>
                      </m:sSubPr>
                      <m:e>
                        <m:r>
                          <a:rPr lang="en-US" altLang="zh-CN" sz="2800" b="0" i="1" dirty="0">
                            <a:latin typeface="Cambria Math"/>
                          </a:rPr>
                          <m:t>𝑣</m:t>
                        </m:r>
                      </m:e>
                      <m:sub>
                        <m:r>
                          <a:rPr lang="en-US" altLang="zh-CN" sz="2800" b="0" i="1" dirty="0">
                            <a:latin typeface="Cambria Math"/>
                          </a:rPr>
                          <m:t>𝑗</m:t>
                        </m:r>
                      </m:sub>
                    </m:sSub>
                    <m:r>
                      <a:rPr lang="en-US" altLang="zh-CN" sz="2800" b="0" i="1" dirty="0">
                        <a:latin typeface="Cambria Math"/>
                      </a:rPr>
                      <m:t>&gt;</m:t>
                    </m:r>
                  </m:oMath>
                </a14:m>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简写成</a:t>
                </a:r>
                <a14:m>
                  <m:oMath xmlns:m="http://schemas.openxmlformats.org/officeDocument/2006/math">
                    <m:r>
                      <a:rPr lang="en-US" altLang="zh-CN" sz="2800" b="0" i="1" dirty="0">
                        <a:latin typeface="Cambria Math"/>
                      </a:rPr>
                      <m:t>&lt;</m:t>
                    </m:r>
                    <m:r>
                      <a:rPr lang="en-US" altLang="zh-CN" sz="2800" b="0" i="1" dirty="0" smtClean="0">
                        <a:latin typeface="Cambria Math"/>
                      </a:rPr>
                      <m:t>𝑖</m:t>
                    </m:r>
                    <m:r>
                      <a:rPr lang="en-US" altLang="zh-CN" sz="2800" b="0" i="1" dirty="0" smtClean="0">
                        <a:latin typeface="Cambria Math"/>
                      </a:rPr>
                      <m:t>,</m:t>
                    </m:r>
                    <m:r>
                      <a:rPr lang="en-US" altLang="zh-CN" sz="2800" b="0" i="1" dirty="0" smtClean="0">
                        <a:latin typeface="Cambria Math"/>
                      </a:rPr>
                      <m:t>𝑗</m:t>
                    </m:r>
                    <m:r>
                      <a:rPr lang="en-US" altLang="zh-CN" sz="2800" b="0" i="1" dirty="0">
                        <a:latin typeface="Cambria Math"/>
                      </a:rPr>
                      <m:t>&gt; </m:t>
                    </m:r>
                  </m:oMath>
                </a14:m>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），称</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sz="2800" b="0" i="1" dirty="0" smtClean="0">
                        <a:latin typeface="Cambria Math"/>
                      </a:rPr>
                      <m:t>𝐶</m:t>
                    </m:r>
                    <m:d>
                      <m:dPr>
                        <m:ctrlPr>
                          <a:rPr lang="en-US" altLang="zh-CN" sz="2800" i="1" dirty="0" smtClean="0">
                            <a:latin typeface="Cambria Math"/>
                          </a:rPr>
                        </m:ctrlPr>
                      </m:dPr>
                      <m:e>
                        <m:r>
                          <a:rPr lang="en-US" altLang="zh-CN" sz="2800" b="0" i="1" dirty="0" smtClean="0">
                            <a:latin typeface="Cambria Math"/>
                          </a:rPr>
                          <m:t>𝑒</m:t>
                        </m:r>
                      </m:e>
                    </m:d>
                    <m:r>
                      <a:rPr lang="en-US" altLang="zh-CN" sz="2800" b="0" i="1" dirty="0" smtClean="0">
                        <a:latin typeface="Cambria Math"/>
                      </a:rPr>
                      <m:t>=</m:t>
                    </m:r>
                    <m:r>
                      <a:rPr lang="en-US" altLang="zh-CN" sz="2800" b="0" i="1" dirty="0" smtClean="0">
                        <a:latin typeface="Cambria Math"/>
                      </a:rPr>
                      <m:t>𝐶</m:t>
                    </m:r>
                    <m:d>
                      <m:dPr>
                        <m:ctrlPr>
                          <a:rPr lang="en-US" altLang="zh-CN" sz="2800" i="1" dirty="0" smtClean="0">
                            <a:latin typeface="Cambria Math"/>
                          </a:rPr>
                        </m:ctrlPr>
                      </m:dPr>
                      <m:e>
                        <m:r>
                          <a:rPr lang="en-US" altLang="zh-CN" sz="2800" b="0" i="1" dirty="0">
                            <a:latin typeface="Cambria Math"/>
                          </a:rPr>
                          <m:t>&lt;</m:t>
                        </m:r>
                        <m:sSub>
                          <m:sSubPr>
                            <m:ctrlPr>
                              <a:rPr lang="en-US" altLang="zh-CN" sz="2800" i="1" dirty="0">
                                <a:latin typeface="Cambria Math"/>
                              </a:rPr>
                            </m:ctrlPr>
                          </m:sSubPr>
                          <m:e>
                            <m:r>
                              <a:rPr lang="en-US" altLang="zh-CN" sz="2800" b="0" i="1" dirty="0">
                                <a:latin typeface="Cambria Math"/>
                              </a:rPr>
                              <m:t>𝑣</m:t>
                            </m:r>
                          </m:e>
                          <m:sub>
                            <m:r>
                              <a:rPr lang="en-US" altLang="zh-CN" sz="2800" b="0" i="1" dirty="0">
                                <a:latin typeface="Cambria Math"/>
                              </a:rPr>
                              <m:t>𝑖</m:t>
                            </m:r>
                          </m:sub>
                        </m:sSub>
                        <m:r>
                          <a:rPr lang="en-US" altLang="zh-CN" sz="2800" b="0" i="1" dirty="0">
                            <a:latin typeface="Cambria Math"/>
                          </a:rPr>
                          <m:t>,</m:t>
                        </m:r>
                        <m:sSub>
                          <m:sSubPr>
                            <m:ctrlPr>
                              <a:rPr lang="en-US" altLang="zh-CN" sz="2800" i="1" dirty="0">
                                <a:latin typeface="Cambria Math"/>
                              </a:rPr>
                            </m:ctrlPr>
                          </m:sSubPr>
                          <m:e>
                            <m:r>
                              <a:rPr lang="en-US" altLang="zh-CN" sz="2800" b="0" i="1" dirty="0">
                                <a:latin typeface="Cambria Math"/>
                              </a:rPr>
                              <m:t>𝑣</m:t>
                            </m:r>
                          </m:e>
                          <m:sub>
                            <m:r>
                              <a:rPr lang="en-US" altLang="zh-CN" sz="2800" b="0" i="1" dirty="0">
                                <a:latin typeface="Cambria Math"/>
                              </a:rPr>
                              <m:t>𝑗</m:t>
                            </m:r>
                          </m:sub>
                        </m:sSub>
                        <m:r>
                          <a:rPr lang="en-US" altLang="zh-CN" sz="2800" b="0" i="1" dirty="0">
                            <a:latin typeface="Cambria Math"/>
                          </a:rPr>
                          <m:t>&gt;</m:t>
                        </m:r>
                      </m:e>
                    </m:d>
                    <m:r>
                      <a:rPr lang="en-US" altLang="zh-CN" sz="2800" b="0" i="1" dirty="0" smtClean="0">
                        <a:latin typeface="Cambria Math"/>
                      </a:rPr>
                      <m:t>=</m:t>
                    </m:r>
                    <m:sSub>
                      <m:sSubPr>
                        <m:ctrlPr>
                          <a:rPr lang="en-US" altLang="zh-CN" sz="2800" i="1" dirty="0" smtClean="0">
                            <a:latin typeface="Cambria Math"/>
                          </a:rPr>
                        </m:ctrlPr>
                      </m:sSubPr>
                      <m:e>
                        <m:r>
                          <a:rPr lang="en-US" altLang="zh-CN" sz="2800" b="0" i="1" dirty="0">
                            <a:latin typeface="Cambria Math"/>
                          </a:rPr>
                          <m:t>𝐶</m:t>
                        </m:r>
                      </m:e>
                      <m:sub>
                        <m:r>
                          <a:rPr lang="en-US" altLang="zh-CN" sz="2800" b="0" i="1" dirty="0" smtClean="0">
                            <a:latin typeface="Cambria Math"/>
                          </a:rPr>
                          <m:t>𝑖𝑗</m:t>
                        </m:r>
                      </m:sub>
                    </m:sSub>
                  </m:oMath>
                </a14:m>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为弧</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的</a:t>
                </a:r>
                <a:r>
                  <a:rPr lang="zh-CN" altLang="zh-CN" sz="2800" b="1" u="sng" dirty="0" smtClean="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容量</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p>
              <a:p>
                <a:pPr marL="0" indent="457200">
                  <a:lnSpc>
                    <a:spcPct val="110000"/>
                  </a:lnSpc>
                  <a:buNone/>
                </a:pP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此时</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，称有向图</a:t>
                </a:r>
                <a14:m>
                  <m:oMath xmlns:m="http://schemas.openxmlformats.org/officeDocument/2006/math">
                    <m:r>
                      <a:rPr lang="en-US" altLang="zh-CN" sz="2800" b="0" i="1" dirty="0" smtClean="0">
                        <a:latin typeface="Cambria Math"/>
                      </a:rPr>
                      <m:t>𝐷</m:t>
                    </m:r>
                  </m:oMath>
                </a14:m>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构</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成一</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个</a:t>
                </a:r>
                <a:r>
                  <a:rPr lang="zh-CN" altLang="zh-CN" sz="2800" b="1"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网络</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，记为</a:t>
                </a:r>
                <a14:m>
                  <m:oMath xmlns:m="http://schemas.openxmlformats.org/officeDocument/2006/math">
                    <m:r>
                      <a:rPr lang="en-US" altLang="zh-CN" sz="2800" b="0" i="1" dirty="0" smtClean="0">
                        <a:latin typeface="Cambria Math"/>
                      </a:rPr>
                      <m:t>𝑁</m:t>
                    </m:r>
                    <m:r>
                      <a:rPr lang="en-US" altLang="zh-CN" sz="2800" b="0" i="1" dirty="0">
                        <a:latin typeface="Cambria Math"/>
                      </a:rPr>
                      <m:t>=&lt;</m:t>
                    </m:r>
                    <m:r>
                      <a:rPr lang="en-US" altLang="zh-CN" sz="2800" b="0" i="1" dirty="0" smtClean="0">
                        <a:latin typeface="Cambria Math"/>
                      </a:rPr>
                      <m:t>𝑉</m:t>
                    </m:r>
                    <m:r>
                      <a:rPr lang="en-US" altLang="zh-CN" sz="2800" b="0" i="1" dirty="0" smtClean="0">
                        <a:latin typeface="Cambria Math"/>
                      </a:rPr>
                      <m:t>,</m:t>
                    </m:r>
                    <m:r>
                      <a:rPr lang="en-US" altLang="zh-CN" sz="2800" b="0" i="1" dirty="0" smtClean="0">
                        <a:latin typeface="Cambria Math"/>
                      </a:rPr>
                      <m:t>𝐸</m:t>
                    </m:r>
                    <m:r>
                      <a:rPr lang="en-US" altLang="zh-CN" sz="2800" b="0" i="1" dirty="0" smtClean="0">
                        <a:latin typeface="Cambria Math"/>
                      </a:rPr>
                      <m:t>,</m:t>
                    </m:r>
                    <m:r>
                      <a:rPr lang="en-US" altLang="zh-CN" sz="2800" b="0" i="1" dirty="0" smtClean="0">
                        <a:latin typeface="Cambria Math"/>
                      </a:rPr>
                      <m:t>𝐶</m:t>
                    </m:r>
                    <m:r>
                      <a:rPr lang="en-US" altLang="zh-CN" sz="2800" b="0" i="1" dirty="0" smtClean="0">
                        <a:latin typeface="Cambria Math"/>
                      </a:rPr>
                      <m:t>&gt;</m:t>
                    </m:r>
                  </m:oMath>
                </a14:m>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153864" y="980728"/>
                <a:ext cx="8990136" cy="5184576"/>
              </a:xfrm>
              <a:blipFill rotWithShape="1">
                <a:blip r:embed="rId3"/>
                <a:stretch>
                  <a:fillRect l="-1356" t="-941" r="-5356"/>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B55D96E6-3BF4-4F52-A3C2-AD751956FA16}"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smtClean="0"/>
              <a:t>重庆邮电大学                      理学院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73</a:t>
            </a:fld>
            <a:endParaRPr lang="zh-CN" altLang="en-US" dirty="0"/>
          </a:p>
        </p:txBody>
      </p:sp>
      <p:graphicFrame>
        <p:nvGraphicFramePr>
          <p:cNvPr id="7" name="对象 6"/>
          <p:cNvGraphicFramePr>
            <a:graphicFrameLocks noGrp="1" noChangeAspect="1"/>
          </p:cNvGraphicFramePr>
          <p:nvPr>
            <p:extLst>
              <p:ext uri="{D42A27DB-BD31-4B8C-83A1-F6EECF244321}">
                <p14:modId xmlns:p14="http://schemas.microsoft.com/office/powerpoint/2010/main" val="3505648476"/>
              </p:ext>
            </p:extLst>
          </p:nvPr>
        </p:nvGraphicFramePr>
        <p:xfrm>
          <a:off x="1979712" y="3356992"/>
          <a:ext cx="5317394" cy="2808312"/>
        </p:xfrm>
        <a:graphic>
          <a:graphicData uri="http://schemas.openxmlformats.org/presentationml/2006/ole">
            <mc:AlternateContent xmlns:mc="http://schemas.openxmlformats.org/markup-compatibility/2006">
              <mc:Choice xmlns:v="urn:schemas-microsoft-com:vml" Requires="v">
                <p:oleObj spid="_x0000_s143366" name="文档" r:id="rId4" imgW="3739959" imgH="1978991" progId="Word.Document.12">
                  <p:embed/>
                </p:oleObj>
              </mc:Choice>
              <mc:Fallback>
                <p:oleObj name="文档" r:id="rId4" imgW="3739959" imgH="1978991" progId="Word.Document.12">
                  <p:embed/>
                  <p:pic>
                    <p:nvPicPr>
                      <p:cNvPr id="0" name="内容占位符 3"/>
                      <p:cNvPicPr>
                        <a:picLocks noGrp="1" noChangeAspect="1" noChangeArrowheads="1"/>
                      </p:cNvPicPr>
                      <p:nvPr/>
                    </p:nvPicPr>
                    <p:blipFill>
                      <a:blip r:embed="rId5"/>
                      <a:srcRect/>
                      <a:stretch>
                        <a:fillRect/>
                      </a:stretch>
                    </p:blipFill>
                    <p:spPr bwMode="auto">
                      <a:xfrm>
                        <a:off x="1979712" y="3356992"/>
                        <a:ext cx="5317394" cy="2808312"/>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093771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51520" y="476672"/>
                <a:ext cx="8784976" cy="3312368"/>
              </a:xfrm>
            </p:spPr>
            <p:txBody>
              <a:bodyPr>
                <a:normAutofit/>
              </a:bodyPr>
              <a:lstStyle/>
              <a:p>
                <a:pPr marL="0" indent="457200"/>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对于任意一个有多个收、发点的网络</a:t>
                </a:r>
                <a14:m>
                  <m:oMath xmlns:m="http://schemas.openxmlformats.org/officeDocument/2006/math">
                    <m:r>
                      <a:rPr lang="en-US" altLang="zh-CN" sz="2800" b="0" i="1" smtClean="0">
                        <a:latin typeface="Cambria Math"/>
                      </a:rPr>
                      <m:t>𝑁</m:t>
                    </m:r>
                  </m:oMath>
                </a14:m>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，可以在</a:t>
                </a:r>
                <a14:m>
                  <m:oMath xmlns:m="http://schemas.openxmlformats.org/officeDocument/2006/math">
                    <m:r>
                      <a:rPr lang="en-US" altLang="zh-CN" sz="2800" i="1">
                        <a:latin typeface="Cambria Math"/>
                      </a:rPr>
                      <m:t>𝑁</m:t>
                    </m:r>
                  </m:oMath>
                </a14:m>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上添加两个顶点</a:t>
                </a:r>
                <a14:m>
                  <m:oMath xmlns:m="http://schemas.openxmlformats.org/officeDocument/2006/math">
                    <m:r>
                      <a:rPr lang="en-US" altLang="zh-CN" sz="2800" b="0" i="1" smtClean="0">
                        <a:latin typeface="Cambria Math"/>
                      </a:rPr>
                      <m:t>𝑠</m:t>
                    </m:r>
                  </m:oMath>
                </a14:m>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r>
                      <a:rPr lang="en-US" altLang="zh-CN" sz="2800" b="0" i="1" smtClean="0">
                        <a:latin typeface="Cambria Math"/>
                      </a:rPr>
                      <m:t>𝑡</m:t>
                    </m:r>
                  </m:oMath>
                </a14:m>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得到新的网</a:t>
                </a:r>
                <a14:m>
                  <m:oMath xmlns:m="http://schemas.openxmlformats.org/officeDocument/2006/math">
                    <m:sSup>
                      <m:sSupPr>
                        <m:ctrlPr>
                          <a:rPr lang="en-US" altLang="zh-CN" sz="2800" i="1" smtClean="0">
                            <a:latin typeface="Cambria Math"/>
                          </a:rPr>
                        </m:ctrlPr>
                      </m:sSupPr>
                      <m:e>
                        <m:r>
                          <a:rPr lang="en-US" altLang="zh-CN" sz="2800" i="1">
                            <a:latin typeface="Cambria Math"/>
                          </a:rPr>
                          <m:t>𝑁</m:t>
                        </m:r>
                      </m:e>
                      <m:sup>
                        <m:r>
                          <a:rPr lang="en-US" altLang="zh-CN" sz="2800" b="0" i="1" smtClean="0">
                            <a:latin typeface="Cambria Math"/>
                          </a:rPr>
                          <m:t>′</m:t>
                        </m:r>
                      </m:sup>
                    </m:sSup>
                    <m:r>
                      <a:rPr lang="en-US" altLang="zh-CN" sz="2800" i="1">
                        <a:latin typeface="Cambria Math"/>
                      </a:rPr>
                      <m:t> </m:t>
                    </m:r>
                  </m:oMath>
                </a14:m>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u="sng" dirty="0">
                    <a:latin typeface="Times New Roman" panose="02020603050405020304" pitchFamily="18" charset="0"/>
                    <a:ea typeface="华文楷体" panose="02010600040101010101" pitchFamily="2" charset="-122"/>
                    <a:cs typeface="Times New Roman" panose="02020603050405020304" pitchFamily="18" charset="0"/>
                  </a:rPr>
                  <a:t>其中用容量为</a:t>
                </a:r>
                <a14:m>
                  <m:oMath xmlns:m="http://schemas.openxmlformats.org/officeDocument/2006/math">
                    <m:r>
                      <a:rPr lang="en-US" altLang="zh-CN" sz="2800" i="1" u="sng" smtClean="0">
                        <a:latin typeface="Cambria Math"/>
                        <a:ea typeface="Cambria Math"/>
                      </a:rPr>
                      <m:t>∞</m:t>
                    </m:r>
                  </m:oMath>
                </a14:m>
                <a:r>
                  <a:rPr lang="zh-CN" altLang="zh-CN" sz="2800" u="sng" dirty="0">
                    <a:latin typeface="Times New Roman" panose="02020603050405020304" pitchFamily="18" charset="0"/>
                    <a:ea typeface="华文楷体" panose="02010600040101010101" pitchFamily="2" charset="-122"/>
                    <a:cs typeface="Times New Roman" panose="02020603050405020304" pitchFamily="18" charset="0"/>
                  </a:rPr>
                  <a:t>的弧</a:t>
                </a:r>
                <a:r>
                  <a:rPr lang="zh-CN" altLang="zh-CN" sz="2800" u="sng" dirty="0" smtClean="0">
                    <a:latin typeface="Times New Roman" panose="02020603050405020304" pitchFamily="18" charset="0"/>
                    <a:ea typeface="华文楷体" panose="02010600040101010101" pitchFamily="2" charset="-122"/>
                    <a:cs typeface="Times New Roman" panose="02020603050405020304" pitchFamily="18" charset="0"/>
                  </a:rPr>
                  <a:t>把</a:t>
                </a:r>
                <a14:m>
                  <m:oMath xmlns:m="http://schemas.openxmlformats.org/officeDocument/2006/math">
                    <m:r>
                      <a:rPr lang="en-US" altLang="zh-CN" sz="2800" b="0" i="1" u="sng" smtClean="0">
                        <a:latin typeface="Cambria Math"/>
                      </a:rPr>
                      <m:t>𝑠</m:t>
                    </m:r>
                  </m:oMath>
                </a14:m>
                <a:r>
                  <a:rPr lang="zh-CN" altLang="zh-CN" sz="2800" u="sng" dirty="0" smtClean="0">
                    <a:latin typeface="Times New Roman" panose="02020603050405020304" pitchFamily="18" charset="0"/>
                    <a:ea typeface="华文楷体" panose="02010600040101010101" pitchFamily="2" charset="-122"/>
                    <a:cs typeface="Times New Roman" panose="02020603050405020304" pitchFamily="18" charset="0"/>
                  </a:rPr>
                  <a:t>连接</a:t>
                </a:r>
                <a:r>
                  <a:rPr lang="zh-CN" altLang="zh-CN" sz="2800" u="sng" dirty="0">
                    <a:latin typeface="Times New Roman" panose="02020603050405020304" pitchFamily="18" charset="0"/>
                    <a:ea typeface="华文楷体" panose="02010600040101010101" pitchFamily="2" charset="-122"/>
                    <a:cs typeface="Times New Roman" panose="02020603050405020304" pitchFamily="18" charset="0"/>
                  </a:rPr>
                  <a:t>到</a:t>
                </a:r>
                <a14:m>
                  <m:oMath xmlns:m="http://schemas.openxmlformats.org/officeDocument/2006/math">
                    <m:r>
                      <a:rPr lang="en-US" altLang="zh-CN" sz="2800" b="0" i="1" u="sng" smtClean="0">
                        <a:latin typeface="Cambria Math"/>
                      </a:rPr>
                      <m:t>𝑉</m:t>
                    </m:r>
                  </m:oMath>
                </a14:m>
                <a:r>
                  <a:rPr lang="zh-CN" altLang="zh-CN" sz="2800" u="sng" dirty="0">
                    <a:latin typeface="Times New Roman" panose="02020603050405020304" pitchFamily="18" charset="0"/>
                    <a:ea typeface="华文楷体" panose="02010600040101010101" pitchFamily="2" charset="-122"/>
                    <a:cs typeface="Times New Roman" panose="02020603050405020304" pitchFamily="18" charset="0"/>
                  </a:rPr>
                  <a:t>中每一个发点</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，用容量为</a:t>
                </a:r>
                <a14:m>
                  <m:oMath xmlns:m="http://schemas.openxmlformats.org/officeDocument/2006/math">
                    <m:r>
                      <a:rPr lang="en-US" altLang="zh-CN" sz="2800" i="1" smtClean="0">
                        <a:latin typeface="Cambria Math"/>
                        <a:ea typeface="Cambria Math"/>
                      </a:rPr>
                      <m:t>∞</m:t>
                    </m:r>
                  </m:oMath>
                </a14:m>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的弧把</a:t>
                </a:r>
                <a14:m>
                  <m:oMath xmlns:m="http://schemas.openxmlformats.org/officeDocument/2006/math">
                    <m:r>
                      <a:rPr lang="en-US" altLang="zh-CN" sz="2800" b="0" i="1" smtClean="0">
                        <a:latin typeface="Cambria Math"/>
                      </a:rPr>
                      <m:t>𝑉</m:t>
                    </m:r>
                  </m:oMath>
                </a14:m>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中每一个收点连接到</a:t>
                </a:r>
                <a14:m>
                  <m:oMath xmlns:m="http://schemas.openxmlformats.org/officeDocument/2006/math">
                    <m:r>
                      <a:rPr lang="en-US" altLang="zh-CN" sz="2800" b="0" i="1" smtClean="0">
                        <a:latin typeface="Cambria Math"/>
                      </a:rPr>
                      <m:t>𝑡</m:t>
                    </m:r>
                  </m:oMath>
                </a14:m>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，这时分别称</a:t>
                </a:r>
                <a14:m>
                  <m:oMath xmlns:m="http://schemas.openxmlformats.org/officeDocument/2006/math">
                    <m:r>
                      <a:rPr lang="en-US" altLang="zh-CN" sz="2800" b="0" i="1" smtClean="0">
                        <a:latin typeface="Cambria Math"/>
                      </a:rPr>
                      <m:t>𝑠</m:t>
                    </m:r>
                  </m:oMath>
                </a14:m>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r>
                      <a:rPr lang="en-US" altLang="zh-CN" sz="2800" b="0" i="1" smtClean="0">
                        <a:latin typeface="Cambria Math"/>
                      </a:rPr>
                      <m:t>𝑡</m:t>
                    </m:r>
                  </m:oMath>
                </a14:m>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为</a:t>
                </a:r>
                <a:r>
                  <a:rPr lang="zh-CN" altLang="zh-CN" sz="2800" b="1"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超级发点或超级源</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和</a:t>
                </a:r>
                <a:r>
                  <a:rPr lang="zh-CN" altLang="zh-CN" sz="2800" b="1"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超级收点或超级汇</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endParaRPr>
              </a:p>
              <a:p>
                <a:pPr marL="0" indent="457200"/>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如图</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4.1.2</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，其中</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表示</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有三个发点两个收点的网络，</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表示</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添加了超级发点和超级收点的网络</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51520" y="476672"/>
                <a:ext cx="8784976" cy="3312368"/>
              </a:xfrm>
              <a:blipFill rotWithShape="1">
                <a:blip r:embed="rId3"/>
                <a:stretch>
                  <a:fillRect l="-1388" t="-1838" r="-555" b="-551"/>
                </a:stretch>
              </a:blipFill>
            </p:spPr>
            <p:txBody>
              <a:bodyPr/>
              <a:lstStyle/>
              <a:p>
                <a:r>
                  <a:rPr lang="zh-CN" altLang="en-US">
                    <a:noFill/>
                  </a:rPr>
                  <a:t> </a:t>
                </a:r>
              </a:p>
            </p:txBody>
          </p:sp>
        </mc:Fallback>
      </mc:AlternateContent>
      <p:sp>
        <p:nvSpPr>
          <p:cNvPr id="2" name="日期占位符 1"/>
          <p:cNvSpPr>
            <a:spLocks noGrp="1"/>
          </p:cNvSpPr>
          <p:nvPr>
            <p:ph type="dt" sz="half" idx="10"/>
          </p:nvPr>
        </p:nvSpPr>
        <p:spPr/>
        <p:txBody>
          <a:bodyPr/>
          <a:lstStyle/>
          <a:p>
            <a:fld id="{CB6244B7-1FDF-4444-837E-8248E05118C8}" type="datetime3">
              <a:rPr lang="zh-CN" altLang="en-US" smtClean="0">
                <a:latin typeface="Times New Roman" panose="02020603050405020304" pitchFamily="18" charset="0"/>
                <a:ea typeface="华文楷体" panose="02010600040101010101" pitchFamily="2" charset="-122"/>
                <a:cs typeface="Times New Roman" panose="02020603050405020304" pitchFamily="18" charset="0"/>
              </a:rPr>
              <a:t>2016年7月13日星期三</a:t>
            </a:fld>
            <a:endParaRPr lang="zh-CN" altLang="en-US">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5" name="页脚占位符 4"/>
          <p:cNvSpPr>
            <a:spLocks noGrp="1"/>
          </p:cNvSpPr>
          <p:nvPr>
            <p:ph type="ftr" sz="quarter" idx="11"/>
          </p:nvPr>
        </p:nvSpPr>
        <p:spPr/>
        <p:txBody>
          <a:bodyPr/>
          <a:lstStyle/>
          <a:p>
            <a:r>
              <a:rPr lang="zh-CN" altLang="en-US" smtClean="0">
                <a:latin typeface="Times New Roman" panose="02020603050405020304" pitchFamily="18" charset="0"/>
                <a:ea typeface="华文楷体" panose="02010600040101010101" pitchFamily="2" charset="-122"/>
                <a:cs typeface="Times New Roman" panose="02020603050405020304" pitchFamily="18" charset="0"/>
              </a:rPr>
              <a:t>重庆邮电大学                      理学院           </a:t>
            </a:r>
            <a:endParaRPr lang="zh-CN" altLang="en-US">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latin typeface="Times New Roman" panose="02020603050405020304" pitchFamily="18" charset="0"/>
                <a:ea typeface="华文楷体" panose="02010600040101010101" pitchFamily="2" charset="-122"/>
                <a:cs typeface="Times New Roman" panose="02020603050405020304" pitchFamily="18" charset="0"/>
              </a:rPr>
              <a:t>74</a:t>
            </a:fld>
            <a:endParaRPr lang="zh-CN" altLang="en-US">
              <a:latin typeface="Times New Roman" panose="02020603050405020304" pitchFamily="18" charset="0"/>
              <a:ea typeface="华文楷体" panose="02010600040101010101" pitchFamily="2" charset="-122"/>
              <a:cs typeface="Times New Roman" panose="02020603050405020304"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831007430"/>
              </p:ext>
            </p:extLst>
          </p:nvPr>
        </p:nvGraphicFramePr>
        <p:xfrm>
          <a:off x="1331640" y="3429000"/>
          <a:ext cx="7134225" cy="3644900"/>
        </p:xfrm>
        <a:graphic>
          <a:graphicData uri="http://schemas.openxmlformats.org/presentationml/2006/ole">
            <mc:AlternateContent xmlns:mc="http://schemas.openxmlformats.org/markup-compatibility/2006">
              <mc:Choice xmlns:v="urn:schemas-microsoft-com:vml" Requires="v">
                <p:oleObj spid="_x0000_s117781" name="文档" r:id="rId4" imgW="4260978" imgH="2182916" progId="Word.Document.12">
                  <p:embed/>
                </p:oleObj>
              </mc:Choice>
              <mc:Fallback>
                <p:oleObj name="文档" r:id="rId4" imgW="4260978" imgH="2182916" progId="Word.Document.12">
                  <p:embed/>
                  <p:pic>
                    <p:nvPicPr>
                      <p:cNvPr id="0" name=""/>
                      <p:cNvPicPr/>
                      <p:nvPr/>
                    </p:nvPicPr>
                    <p:blipFill>
                      <a:blip r:embed="rId5"/>
                      <a:stretch>
                        <a:fillRect/>
                      </a:stretch>
                    </p:blipFill>
                    <p:spPr>
                      <a:xfrm>
                        <a:off x="1331640" y="3429000"/>
                        <a:ext cx="7134225" cy="3644900"/>
                      </a:xfrm>
                      <a:prstGeom prst="rect">
                        <a:avLst/>
                      </a:prstGeom>
                    </p:spPr>
                  </p:pic>
                </p:oleObj>
              </mc:Fallback>
            </mc:AlternateContent>
          </a:graphicData>
        </a:graphic>
      </p:graphicFrame>
    </p:spTree>
    <p:extLst>
      <p:ext uri="{BB962C8B-B14F-4D97-AF65-F5344CB8AC3E}">
        <p14:creationId xmlns:p14="http://schemas.microsoft.com/office/powerpoint/2010/main" val="2613064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idx="1"/>
              </p:nvPr>
            </p:nvSpPr>
            <p:spPr>
              <a:xfrm>
                <a:off x="8586" y="620688"/>
                <a:ext cx="9135414" cy="3456384"/>
              </a:xfrm>
            </p:spPr>
            <p:txBody>
              <a:bodyPr>
                <a:noAutofit/>
              </a:bodyPr>
              <a:lstStyle/>
              <a:p>
                <a:pPr marL="0" indent="504000">
                  <a:lnSpc>
                    <a:spcPct val="100000"/>
                  </a:lnSpc>
                  <a:spcBef>
                    <a:spcPts val="600"/>
                  </a:spcBef>
                </a:pPr>
                <a:r>
                  <a:rPr lang="zh-CN" altLang="zh-CN" b="1"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定义</a:t>
                </a:r>
                <a:r>
                  <a:rPr lang="en-US" altLang="zh-CN"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4.1.2 </a:t>
                </a:r>
                <a:r>
                  <a:rPr lang="zh-CN" altLang="zh-CN"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设</a:t>
                </a:r>
                <a14:m>
                  <m:oMath xmlns:m="http://schemas.openxmlformats.org/officeDocument/2006/math">
                    <m:r>
                      <a:rPr lang="en-US" altLang="zh-CN" i="1" dirty="0">
                        <a:solidFill>
                          <a:schemeClr val="tx1"/>
                        </a:solidFill>
                        <a:latin typeface="Cambria Math"/>
                      </a:rPr>
                      <m:t>𝑁</m:t>
                    </m:r>
                    <m:r>
                      <a:rPr lang="en-US" altLang="zh-CN" i="1" dirty="0">
                        <a:solidFill>
                          <a:schemeClr val="tx1"/>
                        </a:solidFill>
                        <a:latin typeface="Cambria Math"/>
                      </a:rPr>
                      <m:t>=&lt;</m:t>
                    </m:r>
                    <m:r>
                      <a:rPr lang="en-US" altLang="zh-CN" i="1" dirty="0">
                        <a:solidFill>
                          <a:schemeClr val="tx1"/>
                        </a:solidFill>
                        <a:latin typeface="Cambria Math"/>
                      </a:rPr>
                      <m:t>𝑉</m:t>
                    </m:r>
                    <m:r>
                      <a:rPr lang="en-US" altLang="zh-CN" i="1" dirty="0">
                        <a:solidFill>
                          <a:schemeClr val="tx1"/>
                        </a:solidFill>
                        <a:latin typeface="Cambria Math"/>
                      </a:rPr>
                      <m:t>,</m:t>
                    </m:r>
                    <m:r>
                      <a:rPr lang="en-US" altLang="zh-CN" i="1" dirty="0">
                        <a:solidFill>
                          <a:schemeClr val="tx1"/>
                        </a:solidFill>
                        <a:latin typeface="Cambria Math"/>
                      </a:rPr>
                      <m:t>𝐸</m:t>
                    </m:r>
                    <m:r>
                      <a:rPr lang="en-US" altLang="zh-CN" i="1" dirty="0">
                        <a:solidFill>
                          <a:schemeClr val="tx1"/>
                        </a:solidFill>
                        <a:latin typeface="Cambria Math"/>
                      </a:rPr>
                      <m:t>,</m:t>
                    </m:r>
                    <m:r>
                      <a:rPr lang="en-US" altLang="zh-CN" i="1" dirty="0">
                        <a:solidFill>
                          <a:schemeClr val="tx1"/>
                        </a:solidFill>
                        <a:latin typeface="Cambria Math"/>
                      </a:rPr>
                      <m:t>𝐶</m:t>
                    </m:r>
                    <m:r>
                      <a:rPr lang="en-US" altLang="zh-CN" i="1" dirty="0">
                        <a:solidFill>
                          <a:schemeClr val="tx1"/>
                        </a:solidFill>
                        <a:latin typeface="Cambria Math"/>
                      </a:rPr>
                      <m:t>&gt;</m:t>
                    </m:r>
                  </m:oMath>
                </a14:m>
                <a:r>
                  <a:rPr lang="zh-CN" altLang="zh-CN"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是一个网络。称定义在</a:t>
                </a:r>
                <a:r>
                  <a:rPr lang="zh-CN" altLang="zh-CN" b="1" u="sng" dirty="0">
                    <a:solidFill>
                      <a:schemeClr val="tx1"/>
                    </a:solidFill>
                    <a:latin typeface="华文楷体" pitchFamily="2" charset="-122"/>
                    <a:ea typeface="华文楷体" pitchFamily="2" charset="-122"/>
                    <a:cs typeface="Times New Roman" panose="02020603050405020304" pitchFamily="18" charset="0"/>
                  </a:rPr>
                  <a:t>弧集</a:t>
                </a:r>
                <a14:m>
                  <m:oMath xmlns:m="http://schemas.openxmlformats.org/officeDocument/2006/math">
                    <m:r>
                      <a:rPr lang="en-US" altLang="zh-CN" b="1" i="1" u="sng" dirty="0">
                        <a:solidFill>
                          <a:schemeClr val="tx1"/>
                        </a:solidFill>
                        <a:latin typeface="Cambria Math"/>
                      </a:rPr>
                      <m:t>𝑬</m:t>
                    </m:r>
                  </m:oMath>
                </a14:m>
                <a:r>
                  <a:rPr lang="zh-CN" altLang="zh-CN" b="1" u="sng" dirty="0">
                    <a:solidFill>
                      <a:schemeClr val="tx1"/>
                    </a:solidFill>
                    <a:latin typeface="华文楷体" pitchFamily="2" charset="-122"/>
                    <a:ea typeface="华文楷体" pitchFamily="2" charset="-122"/>
                    <a:cs typeface="Times New Roman" panose="02020603050405020304" pitchFamily="18" charset="0"/>
                  </a:rPr>
                  <a:t>上的非负函数</a:t>
                </a:r>
                <a14:m>
                  <m:oMath xmlns:m="http://schemas.openxmlformats.org/officeDocument/2006/math">
                    <m:r>
                      <a:rPr lang="en-US" altLang="zh-CN" b="0" i="1" u="sng" dirty="0" smtClean="0">
                        <a:solidFill>
                          <a:schemeClr val="tx1"/>
                        </a:solidFill>
                        <a:latin typeface="Cambria Math"/>
                      </a:rPr>
                      <m:t>𝐹</m:t>
                    </m:r>
                  </m:oMath>
                </a14:m>
                <a:r>
                  <a:rPr lang="zh-CN" altLang="zh-CN"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为网络</a:t>
                </a:r>
                <a14:m>
                  <m:oMath xmlns:m="http://schemas.openxmlformats.org/officeDocument/2006/math">
                    <m:r>
                      <a:rPr lang="en-US" altLang="zh-CN" b="0" i="1" dirty="0">
                        <a:solidFill>
                          <a:schemeClr val="tx1"/>
                        </a:solidFill>
                        <a:latin typeface="Cambria Math"/>
                      </a:rPr>
                      <m:t>𝑁</m:t>
                    </m:r>
                    <m:r>
                      <a:rPr lang="en-US" altLang="zh-CN" b="0" i="1" dirty="0">
                        <a:solidFill>
                          <a:schemeClr val="tx1"/>
                        </a:solidFill>
                        <a:latin typeface="Cambria Math"/>
                      </a:rPr>
                      <m:t>=&lt;</m:t>
                    </m:r>
                    <m:r>
                      <a:rPr lang="en-US" altLang="zh-CN" b="0" i="1" dirty="0">
                        <a:solidFill>
                          <a:schemeClr val="tx1"/>
                        </a:solidFill>
                        <a:latin typeface="Cambria Math"/>
                      </a:rPr>
                      <m:t>𝑉</m:t>
                    </m:r>
                    <m:r>
                      <a:rPr lang="en-US" altLang="zh-CN" b="0" i="1" dirty="0">
                        <a:solidFill>
                          <a:schemeClr val="tx1"/>
                        </a:solidFill>
                        <a:latin typeface="Cambria Math"/>
                      </a:rPr>
                      <m:t>,</m:t>
                    </m:r>
                    <m:r>
                      <a:rPr lang="en-US" altLang="zh-CN" b="0" i="1" dirty="0">
                        <a:solidFill>
                          <a:schemeClr val="tx1"/>
                        </a:solidFill>
                        <a:latin typeface="Cambria Math"/>
                      </a:rPr>
                      <m:t>𝐸</m:t>
                    </m:r>
                    <m:r>
                      <a:rPr lang="en-US" altLang="zh-CN" b="0" i="1" dirty="0">
                        <a:solidFill>
                          <a:schemeClr val="tx1"/>
                        </a:solidFill>
                        <a:latin typeface="Cambria Math"/>
                      </a:rPr>
                      <m:t>,</m:t>
                    </m:r>
                    <m:r>
                      <a:rPr lang="en-US" altLang="zh-CN" b="0" i="1" dirty="0">
                        <a:solidFill>
                          <a:schemeClr val="tx1"/>
                        </a:solidFill>
                        <a:latin typeface="Cambria Math"/>
                      </a:rPr>
                      <m:t>𝐶</m:t>
                    </m:r>
                    <m:r>
                      <a:rPr lang="en-US" altLang="zh-CN" b="0" i="1" dirty="0">
                        <a:solidFill>
                          <a:schemeClr val="tx1"/>
                        </a:solidFill>
                        <a:latin typeface="Cambria Math"/>
                      </a:rPr>
                      <m:t>&gt;</m:t>
                    </m:r>
                  </m:oMath>
                </a14:m>
                <a:r>
                  <a:rPr lang="zh-CN" altLang="zh-CN"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上的</a:t>
                </a:r>
                <a:r>
                  <a:rPr lang="zh-CN" altLang="zh-CN" b="1"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流</a:t>
                </a:r>
                <a:r>
                  <a:rPr lang="zh-CN" altLang="zh-CN"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marL="0" indent="504000">
                  <a:lnSpc>
                    <a:spcPct val="100000"/>
                  </a:lnSpc>
                  <a:spcBef>
                    <a:spcPts val="600"/>
                  </a:spcBef>
                </a:pPr>
                <a:r>
                  <a:rPr lang="zh-CN" altLang="zh-CN"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对于</a:t>
                </a:r>
                <a:r>
                  <a:rPr lang="zh-CN" altLang="zh-CN"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弧</a:t>
                </a:r>
                <a14:m>
                  <m:oMath xmlns:m="http://schemas.openxmlformats.org/officeDocument/2006/math">
                    <m:r>
                      <a:rPr lang="en-US" altLang="zh-CN" i="1" dirty="0">
                        <a:solidFill>
                          <a:schemeClr val="tx1"/>
                        </a:solidFill>
                        <a:latin typeface="Cambria Math"/>
                      </a:rPr>
                      <m:t>𝑒</m:t>
                    </m:r>
                    <m:r>
                      <a:rPr lang="en-US" altLang="zh-CN" i="1" dirty="0">
                        <a:solidFill>
                          <a:schemeClr val="tx1"/>
                        </a:solidFill>
                        <a:latin typeface="Cambria Math"/>
                      </a:rPr>
                      <m:t>=&lt;</m:t>
                    </m:r>
                    <m:sSub>
                      <m:sSubPr>
                        <m:ctrlPr>
                          <a:rPr lang="en-US" altLang="zh-CN" i="1" dirty="0">
                            <a:solidFill>
                              <a:schemeClr val="tx1"/>
                            </a:solidFill>
                            <a:latin typeface="Cambria Math"/>
                          </a:rPr>
                        </m:ctrlPr>
                      </m:sSubPr>
                      <m:e>
                        <m:r>
                          <a:rPr lang="en-US" altLang="zh-CN" i="1" dirty="0">
                            <a:solidFill>
                              <a:schemeClr val="tx1"/>
                            </a:solidFill>
                            <a:latin typeface="Cambria Math"/>
                          </a:rPr>
                          <m:t>𝑣</m:t>
                        </m:r>
                      </m:e>
                      <m:sub>
                        <m:r>
                          <a:rPr lang="en-US" altLang="zh-CN" i="1" dirty="0">
                            <a:solidFill>
                              <a:schemeClr val="tx1"/>
                            </a:solidFill>
                            <a:latin typeface="Cambria Math"/>
                          </a:rPr>
                          <m:t>𝑖</m:t>
                        </m:r>
                      </m:sub>
                    </m:sSub>
                    <m:r>
                      <a:rPr lang="en-US" altLang="zh-CN" i="1" dirty="0">
                        <a:solidFill>
                          <a:schemeClr val="tx1"/>
                        </a:solidFill>
                        <a:latin typeface="Cambria Math"/>
                      </a:rPr>
                      <m:t>,</m:t>
                    </m:r>
                    <m:sSub>
                      <m:sSubPr>
                        <m:ctrlPr>
                          <a:rPr lang="en-US" altLang="zh-CN" i="1" dirty="0">
                            <a:solidFill>
                              <a:schemeClr val="tx1"/>
                            </a:solidFill>
                            <a:latin typeface="Cambria Math"/>
                          </a:rPr>
                        </m:ctrlPr>
                      </m:sSubPr>
                      <m:e>
                        <m:r>
                          <a:rPr lang="en-US" altLang="zh-CN" i="1" dirty="0">
                            <a:solidFill>
                              <a:schemeClr val="tx1"/>
                            </a:solidFill>
                            <a:latin typeface="Cambria Math"/>
                          </a:rPr>
                          <m:t>𝑣</m:t>
                        </m:r>
                      </m:e>
                      <m:sub>
                        <m:r>
                          <a:rPr lang="en-US" altLang="zh-CN" i="1" dirty="0">
                            <a:solidFill>
                              <a:schemeClr val="tx1"/>
                            </a:solidFill>
                            <a:latin typeface="Cambria Math"/>
                          </a:rPr>
                          <m:t>𝑗</m:t>
                        </m:r>
                      </m:sub>
                    </m:sSub>
                    <m:r>
                      <a:rPr lang="en-US" altLang="zh-CN" i="1" dirty="0">
                        <a:solidFill>
                          <a:schemeClr val="tx1"/>
                        </a:solidFill>
                        <a:latin typeface="Cambria Math"/>
                      </a:rPr>
                      <m:t>&gt;</m:t>
                    </m:r>
                    <m:r>
                      <a:rPr lang="en-US" altLang="zh-CN" i="1" dirty="0">
                        <a:solidFill>
                          <a:schemeClr val="tx1"/>
                        </a:solidFill>
                        <a:latin typeface="Cambria Math"/>
                        <a:ea typeface="Cambria Math"/>
                      </a:rPr>
                      <m:t>∈</m:t>
                    </m:r>
                    <m:r>
                      <a:rPr lang="en-US" altLang="zh-CN" i="1" dirty="0">
                        <a:solidFill>
                          <a:schemeClr val="tx1"/>
                        </a:solidFill>
                        <a:latin typeface="Cambria Math"/>
                        <a:ea typeface="Cambria Math"/>
                      </a:rPr>
                      <m:t>𝐸</m:t>
                    </m:r>
                  </m:oMath>
                </a14:m>
                <a:r>
                  <a:rPr lang="en-US" altLang="zh-CN"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zh-CN"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0" i="1" dirty="0" smtClean="0">
                        <a:solidFill>
                          <a:schemeClr val="tx1"/>
                        </a:solidFill>
                        <a:latin typeface="Cambria Math"/>
                      </a:rPr>
                      <m:t>𝐹</m:t>
                    </m:r>
                    <m:r>
                      <a:rPr lang="en-US" altLang="zh-CN" b="0" i="1" dirty="0" smtClean="0">
                        <a:solidFill>
                          <a:schemeClr val="tx1"/>
                        </a:solidFill>
                        <a:latin typeface="Cambria Math"/>
                      </a:rPr>
                      <m:t>(</m:t>
                    </m:r>
                    <m:r>
                      <a:rPr lang="en-US" altLang="zh-CN" b="0" i="1" dirty="0" smtClean="0">
                        <a:solidFill>
                          <a:schemeClr val="tx1"/>
                        </a:solidFill>
                        <a:latin typeface="Cambria Math"/>
                      </a:rPr>
                      <m:t>𝑒</m:t>
                    </m:r>
                    <m:r>
                      <a:rPr lang="en-US" altLang="zh-CN" b="0" i="1" dirty="0" smtClean="0">
                        <a:solidFill>
                          <a:schemeClr val="tx1"/>
                        </a:solidFill>
                        <a:latin typeface="Cambria Math"/>
                      </a:rPr>
                      <m:t>)=</m:t>
                    </m:r>
                    <m:r>
                      <a:rPr lang="en-US" altLang="zh-CN" b="0" i="1" dirty="0" smtClean="0">
                        <a:solidFill>
                          <a:schemeClr val="tx1"/>
                        </a:solidFill>
                        <a:latin typeface="Cambria Math"/>
                      </a:rPr>
                      <m:t>𝐹</m:t>
                    </m:r>
                    <m:r>
                      <a:rPr lang="en-US" altLang="zh-CN" b="0" i="1" dirty="0" smtClean="0">
                        <a:solidFill>
                          <a:schemeClr val="tx1"/>
                        </a:solidFill>
                        <a:latin typeface="Cambria Math"/>
                      </a:rPr>
                      <m:t>(&lt;</m:t>
                    </m:r>
                    <m:sSub>
                      <m:sSubPr>
                        <m:ctrlPr>
                          <a:rPr lang="en-US" altLang="zh-CN" i="1" dirty="0">
                            <a:solidFill>
                              <a:schemeClr val="tx1"/>
                            </a:solidFill>
                            <a:latin typeface="Cambria Math"/>
                          </a:rPr>
                        </m:ctrlPr>
                      </m:sSubPr>
                      <m:e>
                        <m:r>
                          <a:rPr lang="en-US" altLang="zh-CN" i="1" dirty="0">
                            <a:solidFill>
                              <a:schemeClr val="tx1"/>
                            </a:solidFill>
                            <a:latin typeface="Cambria Math"/>
                          </a:rPr>
                          <m:t>𝑣</m:t>
                        </m:r>
                      </m:e>
                      <m:sub>
                        <m:r>
                          <a:rPr lang="en-US" altLang="zh-CN" i="1" dirty="0">
                            <a:solidFill>
                              <a:schemeClr val="tx1"/>
                            </a:solidFill>
                            <a:latin typeface="Cambria Math"/>
                          </a:rPr>
                          <m:t>𝑖</m:t>
                        </m:r>
                      </m:sub>
                    </m:sSub>
                    <m:r>
                      <a:rPr lang="en-US" altLang="zh-CN" i="1" dirty="0">
                        <a:solidFill>
                          <a:schemeClr val="tx1"/>
                        </a:solidFill>
                        <a:latin typeface="Cambria Math"/>
                      </a:rPr>
                      <m:t>,</m:t>
                    </m:r>
                    <m:sSub>
                      <m:sSubPr>
                        <m:ctrlPr>
                          <a:rPr lang="en-US" altLang="zh-CN" i="1" dirty="0">
                            <a:solidFill>
                              <a:schemeClr val="tx1"/>
                            </a:solidFill>
                            <a:latin typeface="Cambria Math"/>
                          </a:rPr>
                        </m:ctrlPr>
                      </m:sSubPr>
                      <m:e>
                        <m:r>
                          <a:rPr lang="en-US" altLang="zh-CN" i="1" dirty="0">
                            <a:solidFill>
                              <a:schemeClr val="tx1"/>
                            </a:solidFill>
                            <a:latin typeface="Cambria Math"/>
                          </a:rPr>
                          <m:t>𝑣</m:t>
                        </m:r>
                      </m:e>
                      <m:sub>
                        <m:r>
                          <a:rPr lang="en-US" altLang="zh-CN" i="1" dirty="0">
                            <a:solidFill>
                              <a:schemeClr val="tx1"/>
                            </a:solidFill>
                            <a:latin typeface="Cambria Math"/>
                          </a:rPr>
                          <m:t>𝑗</m:t>
                        </m:r>
                      </m:sub>
                    </m:sSub>
                    <m:r>
                      <a:rPr lang="en-US" altLang="zh-CN" i="1" dirty="0">
                        <a:solidFill>
                          <a:schemeClr val="tx1"/>
                        </a:solidFill>
                        <a:latin typeface="Cambria Math"/>
                      </a:rPr>
                      <m:t>&gt;</m:t>
                    </m:r>
                    <m:r>
                      <a:rPr lang="en-US" altLang="zh-CN" b="0" i="1" dirty="0" smtClean="0">
                        <a:solidFill>
                          <a:schemeClr val="tx1"/>
                        </a:solidFill>
                        <a:latin typeface="Cambria Math"/>
                      </a:rPr>
                      <m:t>)</m:t>
                    </m:r>
                  </m:oMath>
                </a14:m>
                <a:r>
                  <a:rPr lang="en-US" altLang="zh-CN"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zh-CN"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称为弧</a:t>
                </a:r>
                <a14:m>
                  <m:oMath xmlns:m="http://schemas.openxmlformats.org/officeDocument/2006/math">
                    <m:r>
                      <a:rPr lang="en-US" altLang="zh-CN" i="1" dirty="0">
                        <a:solidFill>
                          <a:schemeClr val="tx1"/>
                        </a:solidFill>
                        <a:latin typeface="Cambria Math"/>
                      </a:rPr>
                      <m:t>𝑒</m:t>
                    </m:r>
                    <m:r>
                      <a:rPr lang="en-US" altLang="zh-CN" i="1" dirty="0">
                        <a:solidFill>
                          <a:schemeClr val="tx1"/>
                        </a:solidFill>
                        <a:latin typeface="Cambria Math"/>
                      </a:rPr>
                      <m:t>=&lt;</m:t>
                    </m:r>
                    <m:sSub>
                      <m:sSubPr>
                        <m:ctrlPr>
                          <a:rPr lang="en-US" altLang="zh-CN" i="1" dirty="0">
                            <a:solidFill>
                              <a:schemeClr val="tx1"/>
                            </a:solidFill>
                            <a:latin typeface="Cambria Math"/>
                          </a:rPr>
                        </m:ctrlPr>
                      </m:sSubPr>
                      <m:e>
                        <m:r>
                          <a:rPr lang="en-US" altLang="zh-CN" i="1" dirty="0">
                            <a:solidFill>
                              <a:schemeClr val="tx1"/>
                            </a:solidFill>
                            <a:latin typeface="Cambria Math"/>
                          </a:rPr>
                          <m:t>𝑣</m:t>
                        </m:r>
                      </m:e>
                      <m:sub>
                        <m:r>
                          <a:rPr lang="en-US" altLang="zh-CN" i="1" dirty="0">
                            <a:solidFill>
                              <a:schemeClr val="tx1"/>
                            </a:solidFill>
                            <a:latin typeface="Cambria Math"/>
                          </a:rPr>
                          <m:t>𝑖</m:t>
                        </m:r>
                      </m:sub>
                    </m:sSub>
                    <m:r>
                      <a:rPr lang="en-US" altLang="zh-CN" i="1" dirty="0">
                        <a:solidFill>
                          <a:schemeClr val="tx1"/>
                        </a:solidFill>
                        <a:latin typeface="Cambria Math"/>
                      </a:rPr>
                      <m:t>,</m:t>
                    </m:r>
                    <m:sSub>
                      <m:sSubPr>
                        <m:ctrlPr>
                          <a:rPr lang="en-US" altLang="zh-CN" i="1" dirty="0">
                            <a:solidFill>
                              <a:schemeClr val="tx1"/>
                            </a:solidFill>
                            <a:latin typeface="Cambria Math"/>
                          </a:rPr>
                        </m:ctrlPr>
                      </m:sSubPr>
                      <m:e>
                        <m:r>
                          <a:rPr lang="en-US" altLang="zh-CN" i="1" dirty="0">
                            <a:solidFill>
                              <a:schemeClr val="tx1"/>
                            </a:solidFill>
                            <a:latin typeface="Cambria Math"/>
                          </a:rPr>
                          <m:t>𝑣</m:t>
                        </m:r>
                      </m:e>
                      <m:sub>
                        <m:r>
                          <a:rPr lang="en-US" altLang="zh-CN" i="1" dirty="0">
                            <a:solidFill>
                              <a:schemeClr val="tx1"/>
                            </a:solidFill>
                            <a:latin typeface="Cambria Math"/>
                          </a:rPr>
                          <m:t>𝑗</m:t>
                        </m:r>
                      </m:sub>
                    </m:sSub>
                    <m:r>
                      <a:rPr lang="en-US" altLang="zh-CN" i="1" dirty="0">
                        <a:solidFill>
                          <a:schemeClr val="tx1"/>
                        </a:solidFill>
                        <a:latin typeface="Cambria Math"/>
                      </a:rPr>
                      <m:t>&gt;</m:t>
                    </m:r>
                    <m:r>
                      <a:rPr lang="en-US" altLang="zh-CN" i="1" dirty="0">
                        <a:solidFill>
                          <a:schemeClr val="tx1"/>
                        </a:solidFill>
                        <a:latin typeface="Cambria Math"/>
                        <a:ea typeface="Cambria Math"/>
                      </a:rPr>
                      <m:t>∈</m:t>
                    </m:r>
                    <m:r>
                      <a:rPr lang="en-US" altLang="zh-CN" i="1" dirty="0">
                        <a:solidFill>
                          <a:schemeClr val="tx1"/>
                        </a:solidFill>
                        <a:latin typeface="Cambria Math"/>
                        <a:ea typeface="Cambria Math"/>
                      </a:rPr>
                      <m:t>𝐸</m:t>
                    </m:r>
                  </m:oMath>
                </a14:m>
                <a:r>
                  <a:rPr lang="zh-CN" altLang="zh-CN"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上的</a:t>
                </a:r>
                <a:r>
                  <a:rPr lang="zh-CN" altLang="zh-CN" b="1" u="sng"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流量</a:t>
                </a:r>
                <a:r>
                  <a:rPr lang="zh-CN" altLang="zh-CN"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，记作</a:t>
                </a:r>
                <a14:m>
                  <m:oMath xmlns:m="http://schemas.openxmlformats.org/officeDocument/2006/math">
                    <m:sSub>
                      <m:sSubPr>
                        <m:ctrlPr>
                          <a:rPr lang="en-US" altLang="zh-CN" i="1" dirty="0" smtClean="0">
                            <a:solidFill>
                              <a:schemeClr val="tx1"/>
                            </a:solidFill>
                            <a:latin typeface="Cambria Math"/>
                          </a:rPr>
                        </m:ctrlPr>
                      </m:sSubPr>
                      <m:e>
                        <m:r>
                          <a:rPr lang="en-US" altLang="zh-CN" b="0" i="1" dirty="0" smtClean="0">
                            <a:solidFill>
                              <a:schemeClr val="tx1"/>
                            </a:solidFill>
                            <a:latin typeface="Cambria Math"/>
                          </a:rPr>
                          <m:t>𝐹</m:t>
                        </m:r>
                      </m:e>
                      <m:sub>
                        <m:r>
                          <a:rPr lang="en-US" altLang="zh-CN" b="0" i="1" dirty="0" smtClean="0">
                            <a:solidFill>
                              <a:schemeClr val="tx1"/>
                            </a:solidFill>
                            <a:latin typeface="Cambria Math"/>
                          </a:rPr>
                          <m:t>𝑖𝑗</m:t>
                        </m:r>
                      </m:sub>
                    </m:sSub>
                  </m:oMath>
                </a14:m>
                <a:r>
                  <a:rPr lang="en-US" altLang="zh-CN"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zh-CN"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，即</a:t>
                </a:r>
                <a:r>
                  <a:rPr lang="en-US" altLang="zh-CN"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i="1" dirty="0">
                        <a:solidFill>
                          <a:schemeClr val="tx1"/>
                        </a:solidFill>
                        <a:latin typeface="Cambria Math"/>
                      </a:rPr>
                      <m:t>𝐹</m:t>
                    </m:r>
                    <m:d>
                      <m:dPr>
                        <m:ctrlPr>
                          <a:rPr lang="en-US" altLang="zh-CN" i="1" dirty="0">
                            <a:solidFill>
                              <a:schemeClr val="tx1"/>
                            </a:solidFill>
                            <a:latin typeface="Cambria Math"/>
                          </a:rPr>
                        </m:ctrlPr>
                      </m:dPr>
                      <m:e>
                        <m:r>
                          <a:rPr lang="en-US" altLang="zh-CN" i="1" dirty="0">
                            <a:solidFill>
                              <a:schemeClr val="tx1"/>
                            </a:solidFill>
                            <a:latin typeface="Cambria Math"/>
                          </a:rPr>
                          <m:t>𝑒</m:t>
                        </m:r>
                      </m:e>
                    </m:d>
                    <m:r>
                      <a:rPr lang="en-US" altLang="zh-CN" i="1" dirty="0">
                        <a:solidFill>
                          <a:schemeClr val="tx1"/>
                        </a:solidFill>
                        <a:latin typeface="Cambria Math"/>
                      </a:rPr>
                      <m:t>=</m:t>
                    </m:r>
                    <m:r>
                      <a:rPr lang="en-US" altLang="zh-CN" i="1" dirty="0">
                        <a:solidFill>
                          <a:schemeClr val="tx1"/>
                        </a:solidFill>
                        <a:latin typeface="Cambria Math"/>
                      </a:rPr>
                      <m:t>𝐹</m:t>
                    </m:r>
                    <m:d>
                      <m:dPr>
                        <m:ctrlPr>
                          <a:rPr lang="en-US" altLang="zh-CN" i="1" dirty="0">
                            <a:solidFill>
                              <a:schemeClr val="tx1"/>
                            </a:solidFill>
                            <a:latin typeface="Cambria Math"/>
                          </a:rPr>
                        </m:ctrlPr>
                      </m:dPr>
                      <m:e>
                        <m:r>
                          <a:rPr lang="en-US" altLang="zh-CN" i="1" dirty="0">
                            <a:solidFill>
                              <a:schemeClr val="tx1"/>
                            </a:solidFill>
                            <a:latin typeface="Cambria Math"/>
                          </a:rPr>
                          <m:t>&lt;</m:t>
                        </m:r>
                        <m:sSub>
                          <m:sSubPr>
                            <m:ctrlPr>
                              <a:rPr lang="en-US" altLang="zh-CN" i="1" dirty="0">
                                <a:solidFill>
                                  <a:schemeClr val="tx1"/>
                                </a:solidFill>
                                <a:latin typeface="Cambria Math"/>
                              </a:rPr>
                            </m:ctrlPr>
                          </m:sSubPr>
                          <m:e>
                            <m:r>
                              <a:rPr lang="en-US" altLang="zh-CN" i="1" dirty="0">
                                <a:solidFill>
                                  <a:schemeClr val="tx1"/>
                                </a:solidFill>
                                <a:latin typeface="Cambria Math"/>
                              </a:rPr>
                              <m:t>𝑣</m:t>
                            </m:r>
                          </m:e>
                          <m:sub>
                            <m:r>
                              <a:rPr lang="en-US" altLang="zh-CN" i="1" dirty="0">
                                <a:solidFill>
                                  <a:schemeClr val="tx1"/>
                                </a:solidFill>
                                <a:latin typeface="Cambria Math"/>
                              </a:rPr>
                              <m:t>𝑖</m:t>
                            </m:r>
                          </m:sub>
                        </m:sSub>
                        <m:r>
                          <a:rPr lang="en-US" altLang="zh-CN" i="1" dirty="0">
                            <a:solidFill>
                              <a:schemeClr val="tx1"/>
                            </a:solidFill>
                            <a:latin typeface="Cambria Math"/>
                          </a:rPr>
                          <m:t>,</m:t>
                        </m:r>
                        <m:sSub>
                          <m:sSubPr>
                            <m:ctrlPr>
                              <a:rPr lang="en-US" altLang="zh-CN" i="1" dirty="0">
                                <a:solidFill>
                                  <a:schemeClr val="tx1"/>
                                </a:solidFill>
                                <a:latin typeface="Cambria Math"/>
                              </a:rPr>
                            </m:ctrlPr>
                          </m:sSubPr>
                          <m:e>
                            <m:r>
                              <a:rPr lang="en-US" altLang="zh-CN" i="1" dirty="0">
                                <a:solidFill>
                                  <a:schemeClr val="tx1"/>
                                </a:solidFill>
                                <a:latin typeface="Cambria Math"/>
                              </a:rPr>
                              <m:t>𝑣</m:t>
                            </m:r>
                          </m:e>
                          <m:sub>
                            <m:r>
                              <a:rPr lang="en-US" altLang="zh-CN" i="1" dirty="0">
                                <a:solidFill>
                                  <a:schemeClr val="tx1"/>
                                </a:solidFill>
                                <a:latin typeface="Cambria Math"/>
                              </a:rPr>
                              <m:t>𝑗</m:t>
                            </m:r>
                          </m:sub>
                        </m:sSub>
                        <m:r>
                          <a:rPr lang="en-US" altLang="zh-CN" i="1" dirty="0">
                            <a:solidFill>
                              <a:schemeClr val="tx1"/>
                            </a:solidFill>
                            <a:latin typeface="Cambria Math"/>
                          </a:rPr>
                          <m:t>&gt;</m:t>
                        </m:r>
                      </m:e>
                    </m:d>
                    <m:r>
                      <a:rPr lang="en-US" altLang="zh-CN" b="0" i="1" dirty="0" smtClean="0">
                        <a:solidFill>
                          <a:schemeClr val="tx1"/>
                        </a:solidFill>
                        <a:latin typeface="Cambria Math"/>
                      </a:rPr>
                      <m:t>=</m:t>
                    </m:r>
                    <m:sSub>
                      <m:sSubPr>
                        <m:ctrlPr>
                          <a:rPr lang="en-US" altLang="zh-CN" i="1" dirty="0">
                            <a:solidFill>
                              <a:schemeClr val="tx1"/>
                            </a:solidFill>
                            <a:latin typeface="Cambria Math"/>
                          </a:rPr>
                        </m:ctrlPr>
                      </m:sSubPr>
                      <m:e>
                        <m:r>
                          <a:rPr lang="en-US" altLang="zh-CN" i="1" dirty="0">
                            <a:solidFill>
                              <a:schemeClr val="tx1"/>
                            </a:solidFill>
                            <a:latin typeface="Cambria Math"/>
                          </a:rPr>
                          <m:t>𝐹</m:t>
                        </m:r>
                      </m:e>
                      <m:sub>
                        <m:r>
                          <a:rPr lang="en-US" altLang="zh-CN" i="1" dirty="0">
                            <a:solidFill>
                              <a:schemeClr val="tx1"/>
                            </a:solidFill>
                            <a:latin typeface="Cambria Math"/>
                          </a:rPr>
                          <m:t>𝑖𝑗</m:t>
                        </m:r>
                      </m:sub>
                    </m:sSub>
                  </m:oMath>
                </a14:m>
                <a:r>
                  <a:rPr lang="en-US" altLang="zh-CN"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a:t>
                </a:r>
                <a:endParaRPr lang="en-US" altLang="zh-CN"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8586" y="620688"/>
                <a:ext cx="9135414" cy="3456384"/>
              </a:xfrm>
              <a:blipFill rotWithShape="1">
                <a:blip r:embed="rId3"/>
                <a:stretch>
                  <a:fillRect l="-1668" t="-2822" r="-1134"/>
                </a:stretch>
              </a:blipFill>
            </p:spPr>
            <p:txBody>
              <a:bodyPr/>
              <a:lstStyle/>
              <a:p>
                <a:r>
                  <a:rPr lang="zh-CN" altLang="en-US">
                    <a:noFill/>
                  </a:rPr>
                  <a:t> </a:t>
                </a:r>
              </a:p>
            </p:txBody>
          </p:sp>
        </mc:Fallback>
      </mc:AlternateContent>
      <p:sp>
        <p:nvSpPr>
          <p:cNvPr id="2" name="日期占位符 1"/>
          <p:cNvSpPr>
            <a:spLocks noGrp="1"/>
          </p:cNvSpPr>
          <p:nvPr>
            <p:ph type="dt" sz="half" idx="10"/>
          </p:nvPr>
        </p:nvSpPr>
        <p:spPr/>
        <p:txBody>
          <a:bodyPr/>
          <a:lstStyle/>
          <a:p>
            <a:fld id="{93F10038-1B90-4954-BFE3-21DE360A4698}" type="datetime3">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2016年7月13日星期三</a:t>
            </a:fld>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5" name="页脚占位符 4"/>
          <p:cNvSpPr>
            <a:spLocks noGrp="1"/>
          </p:cNvSpPr>
          <p:nvPr>
            <p:ph type="ftr" sz="quarter" idx="11"/>
          </p:nvPr>
        </p:nvSpPr>
        <p:spPr/>
        <p:txBody>
          <a:bodyPr/>
          <a:lstStyle/>
          <a:p>
            <a:r>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重庆邮电大学                      理学院           </a:t>
            </a:r>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75</a:t>
            </a:fld>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graphicFrame>
        <p:nvGraphicFramePr>
          <p:cNvPr id="4" name="对象 3"/>
          <p:cNvGraphicFramePr>
            <a:graphicFrameLocks noGrp="1" noChangeAspect="1"/>
          </p:cNvGraphicFramePr>
          <p:nvPr>
            <p:extLst>
              <p:ext uri="{D42A27DB-BD31-4B8C-83A1-F6EECF244321}">
                <p14:modId xmlns:p14="http://schemas.microsoft.com/office/powerpoint/2010/main" val="710034049"/>
              </p:ext>
            </p:extLst>
          </p:nvPr>
        </p:nvGraphicFramePr>
        <p:xfrm>
          <a:off x="2123728" y="3861048"/>
          <a:ext cx="4509362" cy="2592288"/>
        </p:xfrm>
        <a:graphic>
          <a:graphicData uri="http://schemas.openxmlformats.org/presentationml/2006/ole">
            <mc:AlternateContent xmlns:mc="http://schemas.openxmlformats.org/markup-compatibility/2006">
              <mc:Choice xmlns:v="urn:schemas-microsoft-com:vml" Requires="v">
                <p:oleObj spid="_x0000_s118806" name="文档" r:id="rId4" imgW="2695881" imgH="1386770" progId="Word.Document.12">
                  <p:embed/>
                </p:oleObj>
              </mc:Choice>
              <mc:Fallback>
                <p:oleObj name="文档" r:id="rId4" imgW="2695881" imgH="1386770" progId="Word.Document.12">
                  <p:embed/>
                  <p:pic>
                    <p:nvPicPr>
                      <p:cNvPr id="0" name=""/>
                      <p:cNvPicPr>
                        <a:picLocks noGrp="1" noChangeAspect="1" noChangeArrowheads="1"/>
                      </p:cNvPicPr>
                      <p:nvPr/>
                    </p:nvPicPr>
                    <p:blipFill>
                      <a:blip r:embed="rId5"/>
                      <a:srcRect/>
                      <a:stretch>
                        <a:fillRect/>
                      </a:stretch>
                    </p:blipFill>
                    <p:spPr bwMode="auto">
                      <a:xfrm>
                        <a:off x="2123728" y="3861048"/>
                        <a:ext cx="4509362" cy="2592288"/>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05084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idx="1"/>
              </p:nvPr>
            </p:nvSpPr>
            <p:spPr>
              <a:xfrm>
                <a:off x="107504" y="1268760"/>
                <a:ext cx="8928992" cy="3528392"/>
              </a:xfrm>
            </p:spPr>
            <p:txBody>
              <a:bodyPr>
                <a:noAutofit/>
              </a:bodyPr>
              <a:lstStyle/>
              <a:p>
                <a:pPr marL="0" indent="504000">
                  <a:lnSpc>
                    <a:spcPct val="100000"/>
                  </a:lnSpc>
                  <a:spcBef>
                    <a:spcPts val="600"/>
                  </a:spcBef>
                </a:pPr>
                <a:r>
                  <a:rPr lang="zh-CN" altLang="zh-CN"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称</a:t>
                </a:r>
                <a14:m>
                  <m:oMath xmlns:m="http://schemas.openxmlformats.org/officeDocument/2006/math">
                    <m:nary>
                      <m:naryPr>
                        <m:chr m:val="∑"/>
                        <m:supHide m:val="on"/>
                        <m:ctrlPr>
                          <a:rPr lang="en-US" altLang="zh-CN" i="1" dirty="0" smtClean="0">
                            <a:solidFill>
                              <a:schemeClr val="tx1"/>
                            </a:solidFill>
                            <a:latin typeface="Cambria Math"/>
                          </a:rPr>
                        </m:ctrlPr>
                      </m:naryPr>
                      <m:sub>
                        <m:r>
                          <m:rPr>
                            <m:brk m:alnAt="7"/>
                          </m:rPr>
                          <a:rPr lang="en-US" altLang="zh-CN" i="1" dirty="0" smtClean="0">
                            <a:solidFill>
                              <a:schemeClr val="tx1"/>
                            </a:solidFill>
                            <a:latin typeface="Cambria Math"/>
                          </a:rPr>
                          <m:t>𝑖</m:t>
                        </m:r>
                        <m:r>
                          <a:rPr lang="en-US" altLang="zh-CN" i="1" dirty="0" smtClean="0">
                            <a:solidFill>
                              <a:schemeClr val="tx1"/>
                            </a:solidFill>
                            <a:latin typeface="Cambria Math"/>
                            <a:ea typeface="Cambria Math"/>
                          </a:rPr>
                          <m:t>∈</m:t>
                        </m:r>
                        <m:r>
                          <a:rPr lang="en-US" altLang="zh-CN" b="0" i="1" dirty="0" smtClean="0">
                            <a:solidFill>
                              <a:schemeClr val="tx1"/>
                            </a:solidFill>
                            <a:latin typeface="Cambria Math"/>
                            <a:ea typeface="Cambria Math"/>
                          </a:rPr>
                          <m:t>𝑉</m:t>
                        </m:r>
                      </m:sub>
                      <m:sup/>
                      <m:e>
                        <m:sSub>
                          <m:sSubPr>
                            <m:ctrlPr>
                              <a:rPr lang="en-US" altLang="zh-CN" i="1" dirty="0">
                                <a:solidFill>
                                  <a:schemeClr val="tx1"/>
                                </a:solidFill>
                                <a:latin typeface="Cambria Math"/>
                              </a:rPr>
                            </m:ctrlPr>
                          </m:sSubPr>
                          <m:e>
                            <m:r>
                              <a:rPr lang="en-US" altLang="zh-CN" i="1" dirty="0">
                                <a:solidFill>
                                  <a:schemeClr val="tx1"/>
                                </a:solidFill>
                                <a:latin typeface="Cambria Math"/>
                              </a:rPr>
                              <m:t>𝐹</m:t>
                            </m:r>
                          </m:e>
                          <m:sub>
                            <m:r>
                              <a:rPr lang="en-US" altLang="zh-CN" i="1" dirty="0">
                                <a:solidFill>
                                  <a:schemeClr val="tx1"/>
                                </a:solidFill>
                                <a:latin typeface="Cambria Math"/>
                              </a:rPr>
                              <m:t>𝑖𝑗</m:t>
                            </m:r>
                          </m:sub>
                        </m:sSub>
                      </m:e>
                    </m:nary>
                  </m:oMath>
                </a14:m>
                <a:r>
                  <a:rPr lang="zh-CN" altLang="zh-CN"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（即</a:t>
                </a:r>
                <a14:m>
                  <m:oMath xmlns:m="http://schemas.openxmlformats.org/officeDocument/2006/math">
                    <m:nary>
                      <m:naryPr>
                        <m:chr m:val="∑"/>
                        <m:supHide m:val="on"/>
                        <m:ctrlPr>
                          <a:rPr lang="en-US" altLang="zh-CN" i="1" dirty="0">
                            <a:solidFill>
                              <a:schemeClr val="tx1"/>
                            </a:solidFill>
                            <a:latin typeface="Cambria Math"/>
                          </a:rPr>
                        </m:ctrlPr>
                      </m:naryPr>
                      <m:sub>
                        <m:sSub>
                          <m:sSubPr>
                            <m:ctrlPr>
                              <a:rPr lang="en-US" altLang="zh-CN" i="1" dirty="0">
                                <a:solidFill>
                                  <a:schemeClr val="tx1"/>
                                </a:solidFill>
                                <a:latin typeface="Cambria Math"/>
                              </a:rPr>
                            </m:ctrlPr>
                          </m:sSubPr>
                          <m:e>
                            <m:r>
                              <a:rPr lang="en-US" altLang="zh-CN" i="1" dirty="0">
                                <a:solidFill>
                                  <a:schemeClr val="tx1"/>
                                </a:solidFill>
                                <a:latin typeface="Cambria Math"/>
                              </a:rPr>
                              <m:t>𝑣</m:t>
                            </m:r>
                          </m:e>
                          <m:sub>
                            <m:r>
                              <a:rPr lang="en-US" altLang="zh-CN" i="1" dirty="0">
                                <a:solidFill>
                                  <a:schemeClr val="tx1"/>
                                </a:solidFill>
                                <a:latin typeface="Cambria Math"/>
                              </a:rPr>
                              <m:t>𝑖</m:t>
                            </m:r>
                          </m:sub>
                        </m:sSub>
                        <m:r>
                          <m:rPr>
                            <m:brk m:alnAt="7"/>
                          </m:rPr>
                          <a:rPr lang="en-US" altLang="zh-CN" i="1" dirty="0">
                            <a:solidFill>
                              <a:schemeClr val="tx1"/>
                            </a:solidFill>
                            <a:latin typeface="Cambria Math"/>
                            <a:ea typeface="Cambria Math"/>
                          </a:rPr>
                          <m:t>∈</m:t>
                        </m:r>
                        <m:r>
                          <a:rPr lang="en-US" altLang="zh-CN" i="1" dirty="0">
                            <a:solidFill>
                              <a:schemeClr val="tx1"/>
                            </a:solidFill>
                            <a:latin typeface="Cambria Math"/>
                            <a:ea typeface="Cambria Math"/>
                          </a:rPr>
                          <m:t>𝑉</m:t>
                        </m:r>
                      </m:sub>
                      <m:sup/>
                      <m:e>
                        <m:sSub>
                          <m:sSubPr>
                            <m:ctrlPr>
                              <a:rPr lang="en-US" altLang="zh-CN" i="1" dirty="0">
                                <a:solidFill>
                                  <a:schemeClr val="tx1"/>
                                </a:solidFill>
                                <a:latin typeface="Cambria Math"/>
                              </a:rPr>
                            </m:ctrlPr>
                          </m:sSubPr>
                          <m:e>
                            <m:r>
                              <a:rPr lang="en-US" altLang="zh-CN" i="1" dirty="0">
                                <a:solidFill>
                                  <a:schemeClr val="tx1"/>
                                </a:solidFill>
                                <a:latin typeface="Cambria Math"/>
                              </a:rPr>
                              <m:t>𝐹</m:t>
                            </m:r>
                          </m:e>
                          <m:sub>
                            <m:r>
                              <a:rPr lang="en-US" altLang="zh-CN" i="1" dirty="0">
                                <a:solidFill>
                                  <a:schemeClr val="tx1"/>
                                </a:solidFill>
                                <a:latin typeface="Cambria Math"/>
                              </a:rPr>
                              <m:t>𝑖𝑗</m:t>
                            </m:r>
                          </m:sub>
                        </m:sSub>
                      </m:e>
                    </m:nary>
                  </m:oMath>
                </a14:m>
                <a:r>
                  <a:rPr lang="en-US" altLang="zh-CN"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zh-CN"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，下同）是流入</a:t>
                </a:r>
                <a14:m>
                  <m:oMath xmlns:m="http://schemas.openxmlformats.org/officeDocument/2006/math">
                    <m:r>
                      <a:rPr lang="en-US" altLang="zh-CN" b="0" i="1" dirty="0" smtClean="0">
                        <a:solidFill>
                          <a:schemeClr val="tx1"/>
                        </a:solidFill>
                        <a:latin typeface="Cambria Math"/>
                      </a:rPr>
                      <m:t>𝑗</m:t>
                    </m:r>
                  </m:oMath>
                </a14:m>
                <a:r>
                  <a:rPr lang="en-US" altLang="zh-CN"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zh-CN"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的流量或</a:t>
                </a:r>
                <a14:m>
                  <m:oMath xmlns:m="http://schemas.openxmlformats.org/officeDocument/2006/math">
                    <m:r>
                      <a:rPr lang="en-US" altLang="zh-CN" b="0" i="1" dirty="0" smtClean="0">
                        <a:solidFill>
                          <a:schemeClr val="tx1"/>
                        </a:solidFill>
                        <a:latin typeface="Cambria Math"/>
                      </a:rPr>
                      <m:t>𝑗</m:t>
                    </m:r>
                  </m:oMath>
                </a14:m>
                <a:r>
                  <a:rPr lang="zh-CN" altLang="zh-CN"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的</a:t>
                </a:r>
                <a:r>
                  <a:rPr lang="zh-CN" altLang="zh-CN" b="1"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流入量</a:t>
                </a:r>
                <a:r>
                  <a:rPr lang="zh-CN" altLang="zh-CN"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marL="0" indent="504000">
                  <a:lnSpc>
                    <a:spcPct val="100000"/>
                  </a:lnSpc>
                  <a:spcBef>
                    <a:spcPts val="600"/>
                  </a:spcBef>
                </a:pPr>
                <a:r>
                  <a:rPr lang="zh-CN" altLang="zh-CN"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称</a:t>
                </a:r>
                <a14:m>
                  <m:oMath xmlns:m="http://schemas.openxmlformats.org/officeDocument/2006/math">
                    <m:nary>
                      <m:naryPr>
                        <m:chr m:val="∑"/>
                        <m:supHide m:val="on"/>
                        <m:ctrlPr>
                          <a:rPr lang="en-US" altLang="zh-CN" i="1" dirty="0">
                            <a:solidFill>
                              <a:schemeClr val="tx1"/>
                            </a:solidFill>
                            <a:latin typeface="Cambria Math"/>
                          </a:rPr>
                        </m:ctrlPr>
                      </m:naryPr>
                      <m:sub>
                        <m:r>
                          <m:rPr>
                            <m:brk m:alnAt="7"/>
                          </m:rPr>
                          <a:rPr lang="en-US" altLang="zh-CN" i="1" dirty="0">
                            <a:solidFill>
                              <a:schemeClr val="tx1"/>
                            </a:solidFill>
                            <a:latin typeface="Cambria Math"/>
                          </a:rPr>
                          <m:t>𝑖</m:t>
                        </m:r>
                        <m:r>
                          <a:rPr lang="en-US" altLang="zh-CN" i="1" dirty="0">
                            <a:solidFill>
                              <a:schemeClr val="tx1"/>
                            </a:solidFill>
                            <a:latin typeface="Cambria Math"/>
                            <a:ea typeface="Cambria Math"/>
                          </a:rPr>
                          <m:t>∈</m:t>
                        </m:r>
                        <m:r>
                          <a:rPr lang="en-US" altLang="zh-CN" i="1" dirty="0">
                            <a:solidFill>
                              <a:schemeClr val="tx1"/>
                            </a:solidFill>
                            <a:latin typeface="Cambria Math"/>
                            <a:ea typeface="Cambria Math"/>
                          </a:rPr>
                          <m:t>𝑉</m:t>
                        </m:r>
                      </m:sub>
                      <m:sup/>
                      <m:e>
                        <m:sSub>
                          <m:sSubPr>
                            <m:ctrlPr>
                              <a:rPr lang="en-US" altLang="zh-CN" i="1" dirty="0">
                                <a:solidFill>
                                  <a:schemeClr val="tx1"/>
                                </a:solidFill>
                                <a:latin typeface="Cambria Math"/>
                              </a:rPr>
                            </m:ctrlPr>
                          </m:sSubPr>
                          <m:e>
                            <m:r>
                              <a:rPr lang="en-US" altLang="zh-CN" i="1" dirty="0">
                                <a:solidFill>
                                  <a:schemeClr val="tx1"/>
                                </a:solidFill>
                                <a:latin typeface="Cambria Math"/>
                              </a:rPr>
                              <m:t>𝐹</m:t>
                            </m:r>
                          </m:e>
                          <m:sub>
                            <m:r>
                              <a:rPr lang="en-US" altLang="zh-CN" i="1" dirty="0">
                                <a:solidFill>
                                  <a:schemeClr val="tx1"/>
                                </a:solidFill>
                                <a:latin typeface="Cambria Math"/>
                              </a:rPr>
                              <m:t>𝑗</m:t>
                            </m:r>
                            <m:r>
                              <a:rPr lang="en-US" altLang="zh-CN" b="0" i="1" dirty="0" smtClean="0">
                                <a:solidFill>
                                  <a:schemeClr val="tx1"/>
                                </a:solidFill>
                                <a:latin typeface="Cambria Math"/>
                              </a:rPr>
                              <m:t>𝑖</m:t>
                            </m:r>
                          </m:sub>
                        </m:sSub>
                      </m:e>
                    </m:nary>
                  </m:oMath>
                </a14:m>
                <a:r>
                  <a:rPr lang="zh-CN" altLang="zh-CN"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是流出</a:t>
                </a:r>
                <a14:m>
                  <m:oMath xmlns:m="http://schemas.openxmlformats.org/officeDocument/2006/math">
                    <m:r>
                      <a:rPr lang="en-US" altLang="zh-CN" b="0" i="1" dirty="0" smtClean="0">
                        <a:solidFill>
                          <a:schemeClr val="tx1"/>
                        </a:solidFill>
                        <a:latin typeface="Cambria Math"/>
                      </a:rPr>
                      <m:t>𝑗</m:t>
                    </m:r>
                  </m:oMath>
                </a14:m>
                <a:r>
                  <a:rPr lang="zh-CN" altLang="zh-CN"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的流量或</a:t>
                </a:r>
                <a:r>
                  <a:rPr lang="en-US" altLang="zh-CN"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0" i="1" dirty="0" smtClean="0">
                        <a:solidFill>
                          <a:schemeClr val="tx1"/>
                        </a:solidFill>
                        <a:latin typeface="Cambria Math"/>
                      </a:rPr>
                      <m:t>𝑗</m:t>
                    </m:r>
                  </m:oMath>
                </a14:m>
                <a:r>
                  <a:rPr lang="zh-CN" altLang="zh-CN"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的</a:t>
                </a:r>
                <a:r>
                  <a:rPr lang="zh-CN" altLang="zh-CN" b="1"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流出量</a:t>
                </a:r>
                <a:r>
                  <a:rPr lang="zh-CN" altLang="zh-CN"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marL="0" indent="504000">
                  <a:lnSpc>
                    <a:spcPct val="100000"/>
                  </a:lnSpc>
                  <a:spcBef>
                    <a:spcPts val="600"/>
                  </a:spcBef>
                </a:pPr>
                <a:r>
                  <a:rPr lang="zh-CN" altLang="zh-CN"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若</a:t>
                </a:r>
                <a14:m>
                  <m:oMath xmlns:m="http://schemas.openxmlformats.org/officeDocument/2006/math">
                    <m:sSub>
                      <m:sSubPr>
                        <m:ctrlPr>
                          <a:rPr lang="en-US" altLang="zh-CN" i="1" dirty="0">
                            <a:solidFill>
                              <a:schemeClr val="tx1"/>
                            </a:solidFill>
                            <a:latin typeface="Cambria Math"/>
                          </a:rPr>
                        </m:ctrlPr>
                      </m:sSubPr>
                      <m:e>
                        <m:r>
                          <a:rPr lang="en-US" altLang="zh-CN" i="1" dirty="0">
                            <a:solidFill>
                              <a:schemeClr val="tx1"/>
                            </a:solidFill>
                            <a:latin typeface="Cambria Math"/>
                          </a:rPr>
                          <m:t>𝐹</m:t>
                        </m:r>
                      </m:e>
                      <m:sub>
                        <m:r>
                          <a:rPr lang="en-US" altLang="zh-CN" i="1" dirty="0">
                            <a:solidFill>
                              <a:schemeClr val="tx1"/>
                            </a:solidFill>
                            <a:latin typeface="Cambria Math"/>
                          </a:rPr>
                          <m:t>𝑖𝑗</m:t>
                        </m:r>
                      </m:sub>
                    </m:sSub>
                    <m:r>
                      <a:rPr lang="en-US" altLang="zh-CN" b="0" i="1" dirty="0" smtClean="0">
                        <a:solidFill>
                          <a:schemeClr val="tx1"/>
                        </a:solidFill>
                        <a:latin typeface="Cambria Math"/>
                      </a:rPr>
                      <m:t>=</m:t>
                    </m:r>
                    <m:sSub>
                      <m:sSubPr>
                        <m:ctrlPr>
                          <a:rPr lang="en-US" altLang="zh-CN" i="1" dirty="0">
                            <a:solidFill>
                              <a:schemeClr val="tx1"/>
                            </a:solidFill>
                            <a:latin typeface="Cambria Math"/>
                          </a:rPr>
                        </m:ctrlPr>
                      </m:sSubPr>
                      <m:e>
                        <m:r>
                          <a:rPr lang="en-US" altLang="zh-CN" b="0" i="1" dirty="0" smtClean="0">
                            <a:solidFill>
                              <a:schemeClr val="tx1"/>
                            </a:solidFill>
                            <a:latin typeface="Cambria Math"/>
                          </a:rPr>
                          <m:t>𝐶</m:t>
                        </m:r>
                      </m:e>
                      <m:sub>
                        <m:r>
                          <a:rPr lang="en-US" altLang="zh-CN" i="1" dirty="0">
                            <a:solidFill>
                              <a:schemeClr val="tx1"/>
                            </a:solidFill>
                            <a:latin typeface="Cambria Math"/>
                          </a:rPr>
                          <m:t>𝑖𝑗</m:t>
                        </m:r>
                      </m:sub>
                    </m:sSub>
                  </m:oMath>
                </a14:m>
                <a:r>
                  <a:rPr lang="zh-CN" altLang="zh-CN"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，即弧</a:t>
                </a:r>
                <a14:m>
                  <m:oMath xmlns:m="http://schemas.openxmlformats.org/officeDocument/2006/math">
                    <m:r>
                      <a:rPr lang="en-US" altLang="zh-CN" i="1" dirty="0">
                        <a:solidFill>
                          <a:schemeClr val="tx1"/>
                        </a:solidFill>
                        <a:latin typeface="Cambria Math"/>
                      </a:rPr>
                      <m:t>&lt;</m:t>
                    </m:r>
                    <m:sSub>
                      <m:sSubPr>
                        <m:ctrlPr>
                          <a:rPr lang="en-US" altLang="zh-CN" i="1" dirty="0">
                            <a:solidFill>
                              <a:schemeClr val="tx1"/>
                            </a:solidFill>
                            <a:latin typeface="Cambria Math"/>
                          </a:rPr>
                        </m:ctrlPr>
                      </m:sSubPr>
                      <m:e>
                        <m:r>
                          <a:rPr lang="en-US" altLang="zh-CN" i="1" dirty="0">
                            <a:solidFill>
                              <a:schemeClr val="tx1"/>
                            </a:solidFill>
                            <a:latin typeface="Cambria Math"/>
                          </a:rPr>
                          <m:t>𝑣</m:t>
                        </m:r>
                      </m:e>
                      <m:sub>
                        <m:r>
                          <a:rPr lang="en-US" altLang="zh-CN" i="1" dirty="0">
                            <a:solidFill>
                              <a:schemeClr val="tx1"/>
                            </a:solidFill>
                            <a:latin typeface="Cambria Math"/>
                          </a:rPr>
                          <m:t>𝑖</m:t>
                        </m:r>
                      </m:sub>
                    </m:sSub>
                    <m:r>
                      <a:rPr lang="en-US" altLang="zh-CN" i="1" dirty="0">
                        <a:solidFill>
                          <a:schemeClr val="tx1"/>
                        </a:solidFill>
                        <a:latin typeface="Cambria Math"/>
                      </a:rPr>
                      <m:t>,</m:t>
                    </m:r>
                    <m:sSub>
                      <m:sSubPr>
                        <m:ctrlPr>
                          <a:rPr lang="en-US" altLang="zh-CN" i="1" dirty="0">
                            <a:solidFill>
                              <a:schemeClr val="tx1"/>
                            </a:solidFill>
                            <a:latin typeface="Cambria Math"/>
                          </a:rPr>
                        </m:ctrlPr>
                      </m:sSubPr>
                      <m:e>
                        <m:r>
                          <a:rPr lang="en-US" altLang="zh-CN" i="1" dirty="0">
                            <a:solidFill>
                              <a:schemeClr val="tx1"/>
                            </a:solidFill>
                            <a:latin typeface="Cambria Math"/>
                          </a:rPr>
                          <m:t>𝑣</m:t>
                        </m:r>
                      </m:e>
                      <m:sub>
                        <m:r>
                          <a:rPr lang="en-US" altLang="zh-CN" i="1" dirty="0">
                            <a:solidFill>
                              <a:schemeClr val="tx1"/>
                            </a:solidFill>
                            <a:latin typeface="Cambria Math"/>
                          </a:rPr>
                          <m:t>𝑗</m:t>
                        </m:r>
                      </m:sub>
                    </m:sSub>
                    <m:r>
                      <a:rPr lang="en-US" altLang="zh-CN" i="1" dirty="0">
                        <a:solidFill>
                          <a:schemeClr val="tx1"/>
                        </a:solidFill>
                        <a:latin typeface="Cambria Math"/>
                      </a:rPr>
                      <m:t>&gt;</m:t>
                    </m:r>
                  </m:oMath>
                </a14:m>
                <a:r>
                  <a:rPr lang="zh-CN" altLang="zh-CN"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的流量已经达到它的容量，则称弧</a:t>
                </a:r>
                <a14:m>
                  <m:oMath xmlns:m="http://schemas.openxmlformats.org/officeDocument/2006/math">
                    <m:r>
                      <a:rPr lang="en-US" altLang="zh-CN" i="1" dirty="0">
                        <a:solidFill>
                          <a:schemeClr val="tx1"/>
                        </a:solidFill>
                        <a:latin typeface="Cambria Math"/>
                      </a:rPr>
                      <m:t>&lt;</m:t>
                    </m:r>
                    <m:sSub>
                      <m:sSubPr>
                        <m:ctrlPr>
                          <a:rPr lang="en-US" altLang="zh-CN" i="1" dirty="0">
                            <a:solidFill>
                              <a:schemeClr val="tx1"/>
                            </a:solidFill>
                            <a:latin typeface="Cambria Math"/>
                          </a:rPr>
                        </m:ctrlPr>
                      </m:sSubPr>
                      <m:e>
                        <m:r>
                          <a:rPr lang="en-US" altLang="zh-CN" i="1" dirty="0">
                            <a:solidFill>
                              <a:schemeClr val="tx1"/>
                            </a:solidFill>
                            <a:latin typeface="Cambria Math"/>
                          </a:rPr>
                          <m:t>𝑣</m:t>
                        </m:r>
                      </m:e>
                      <m:sub>
                        <m:r>
                          <a:rPr lang="en-US" altLang="zh-CN" i="1" dirty="0">
                            <a:solidFill>
                              <a:schemeClr val="tx1"/>
                            </a:solidFill>
                            <a:latin typeface="Cambria Math"/>
                          </a:rPr>
                          <m:t>𝑖</m:t>
                        </m:r>
                      </m:sub>
                    </m:sSub>
                    <m:r>
                      <a:rPr lang="en-US" altLang="zh-CN" i="1" dirty="0">
                        <a:solidFill>
                          <a:schemeClr val="tx1"/>
                        </a:solidFill>
                        <a:latin typeface="Cambria Math"/>
                      </a:rPr>
                      <m:t>,</m:t>
                    </m:r>
                    <m:sSub>
                      <m:sSubPr>
                        <m:ctrlPr>
                          <a:rPr lang="en-US" altLang="zh-CN" i="1" dirty="0">
                            <a:solidFill>
                              <a:schemeClr val="tx1"/>
                            </a:solidFill>
                            <a:latin typeface="Cambria Math"/>
                          </a:rPr>
                        </m:ctrlPr>
                      </m:sSubPr>
                      <m:e>
                        <m:r>
                          <a:rPr lang="en-US" altLang="zh-CN" i="1" dirty="0">
                            <a:solidFill>
                              <a:schemeClr val="tx1"/>
                            </a:solidFill>
                            <a:latin typeface="Cambria Math"/>
                          </a:rPr>
                          <m:t>𝑣</m:t>
                        </m:r>
                      </m:e>
                      <m:sub>
                        <m:r>
                          <a:rPr lang="en-US" altLang="zh-CN" i="1" dirty="0">
                            <a:solidFill>
                              <a:schemeClr val="tx1"/>
                            </a:solidFill>
                            <a:latin typeface="Cambria Math"/>
                          </a:rPr>
                          <m:t>𝑗</m:t>
                        </m:r>
                      </m:sub>
                    </m:sSub>
                    <m:r>
                      <a:rPr lang="en-US" altLang="zh-CN" i="1" dirty="0">
                        <a:solidFill>
                          <a:schemeClr val="tx1"/>
                        </a:solidFill>
                        <a:latin typeface="Cambria Math"/>
                      </a:rPr>
                      <m:t>&gt;</m:t>
                    </m:r>
                  </m:oMath>
                </a14:m>
                <a:r>
                  <a:rPr lang="zh-CN" altLang="zh-CN"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在流</a:t>
                </a:r>
                <a14:m>
                  <m:oMath xmlns:m="http://schemas.openxmlformats.org/officeDocument/2006/math">
                    <m:r>
                      <a:rPr lang="en-US" altLang="zh-CN" b="0" i="1" dirty="0" smtClean="0">
                        <a:solidFill>
                          <a:schemeClr val="tx1"/>
                        </a:solidFill>
                        <a:latin typeface="Cambria Math"/>
                      </a:rPr>
                      <m:t>𝐹</m:t>
                    </m:r>
                  </m:oMath>
                </a14:m>
                <a:r>
                  <a:rPr lang="zh-CN" altLang="zh-CN"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下是</a:t>
                </a:r>
                <a:r>
                  <a:rPr lang="zh-CN" altLang="zh-CN" b="1"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饱和的</a:t>
                </a:r>
                <a:r>
                  <a:rPr lang="zh-CN" altLang="zh-CN"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，否则称弧</a:t>
                </a:r>
                <a14:m>
                  <m:oMath xmlns:m="http://schemas.openxmlformats.org/officeDocument/2006/math">
                    <m:r>
                      <a:rPr lang="en-US" altLang="zh-CN" i="1" dirty="0">
                        <a:solidFill>
                          <a:schemeClr val="tx1"/>
                        </a:solidFill>
                        <a:latin typeface="Cambria Math"/>
                      </a:rPr>
                      <m:t>&lt;</m:t>
                    </m:r>
                    <m:sSub>
                      <m:sSubPr>
                        <m:ctrlPr>
                          <a:rPr lang="en-US" altLang="zh-CN" i="1" dirty="0">
                            <a:solidFill>
                              <a:schemeClr val="tx1"/>
                            </a:solidFill>
                            <a:latin typeface="Cambria Math"/>
                          </a:rPr>
                        </m:ctrlPr>
                      </m:sSubPr>
                      <m:e>
                        <m:r>
                          <a:rPr lang="en-US" altLang="zh-CN" i="1" dirty="0">
                            <a:solidFill>
                              <a:schemeClr val="tx1"/>
                            </a:solidFill>
                            <a:latin typeface="Cambria Math"/>
                          </a:rPr>
                          <m:t>𝑣</m:t>
                        </m:r>
                      </m:e>
                      <m:sub>
                        <m:r>
                          <a:rPr lang="en-US" altLang="zh-CN" i="1" dirty="0">
                            <a:solidFill>
                              <a:schemeClr val="tx1"/>
                            </a:solidFill>
                            <a:latin typeface="Cambria Math"/>
                          </a:rPr>
                          <m:t>𝑖</m:t>
                        </m:r>
                      </m:sub>
                    </m:sSub>
                    <m:r>
                      <a:rPr lang="en-US" altLang="zh-CN" i="1" dirty="0">
                        <a:solidFill>
                          <a:schemeClr val="tx1"/>
                        </a:solidFill>
                        <a:latin typeface="Cambria Math"/>
                      </a:rPr>
                      <m:t>,</m:t>
                    </m:r>
                    <m:sSub>
                      <m:sSubPr>
                        <m:ctrlPr>
                          <a:rPr lang="en-US" altLang="zh-CN" i="1" dirty="0">
                            <a:solidFill>
                              <a:schemeClr val="tx1"/>
                            </a:solidFill>
                            <a:latin typeface="Cambria Math"/>
                          </a:rPr>
                        </m:ctrlPr>
                      </m:sSubPr>
                      <m:e>
                        <m:r>
                          <a:rPr lang="en-US" altLang="zh-CN" i="1" dirty="0">
                            <a:solidFill>
                              <a:schemeClr val="tx1"/>
                            </a:solidFill>
                            <a:latin typeface="Cambria Math"/>
                          </a:rPr>
                          <m:t>𝑣</m:t>
                        </m:r>
                      </m:e>
                      <m:sub>
                        <m:r>
                          <a:rPr lang="en-US" altLang="zh-CN" i="1" dirty="0">
                            <a:solidFill>
                              <a:schemeClr val="tx1"/>
                            </a:solidFill>
                            <a:latin typeface="Cambria Math"/>
                          </a:rPr>
                          <m:t>𝑗</m:t>
                        </m:r>
                      </m:sub>
                    </m:sSub>
                    <m:r>
                      <a:rPr lang="en-US" altLang="zh-CN" i="1" dirty="0">
                        <a:solidFill>
                          <a:schemeClr val="tx1"/>
                        </a:solidFill>
                        <a:latin typeface="Cambria Math"/>
                      </a:rPr>
                      <m:t>&gt;</m:t>
                    </m:r>
                  </m:oMath>
                </a14:m>
                <a:r>
                  <a:rPr lang="zh-CN" altLang="zh-CN"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是</a:t>
                </a:r>
                <a:r>
                  <a:rPr lang="zh-CN" altLang="zh-CN" b="1"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不饱和的</a:t>
                </a:r>
                <a:r>
                  <a:rPr lang="zh-CN" altLang="zh-CN"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107504" y="1268760"/>
                <a:ext cx="8928992" cy="3528392"/>
              </a:xfrm>
              <a:blipFill rotWithShape="1">
                <a:blip r:embed="rId3"/>
                <a:stretch>
                  <a:fillRect l="-1776" t="-1900" b="-691"/>
                </a:stretch>
              </a:blipFill>
            </p:spPr>
            <p:txBody>
              <a:bodyPr/>
              <a:lstStyle/>
              <a:p>
                <a:r>
                  <a:rPr lang="zh-CN" altLang="en-US">
                    <a:noFill/>
                  </a:rPr>
                  <a:t> </a:t>
                </a:r>
              </a:p>
            </p:txBody>
          </p:sp>
        </mc:Fallback>
      </mc:AlternateContent>
      <p:sp>
        <p:nvSpPr>
          <p:cNvPr id="2" name="日期占位符 1"/>
          <p:cNvSpPr>
            <a:spLocks noGrp="1"/>
          </p:cNvSpPr>
          <p:nvPr>
            <p:ph type="dt" sz="half" idx="10"/>
          </p:nvPr>
        </p:nvSpPr>
        <p:spPr/>
        <p:txBody>
          <a:bodyPr/>
          <a:lstStyle/>
          <a:p>
            <a:fld id="{93F10038-1B90-4954-BFE3-21DE360A4698}" type="datetime3">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2016年7月13日星期三</a:t>
            </a:fld>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5" name="页脚占位符 4"/>
          <p:cNvSpPr>
            <a:spLocks noGrp="1"/>
          </p:cNvSpPr>
          <p:nvPr>
            <p:ph type="ftr" sz="quarter" idx="11"/>
          </p:nvPr>
        </p:nvSpPr>
        <p:spPr/>
        <p:txBody>
          <a:bodyPr/>
          <a:lstStyle/>
          <a:p>
            <a:r>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重庆邮电大学                      理学院           </a:t>
            </a:r>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76</a:t>
            </a:fld>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graphicFrame>
        <p:nvGraphicFramePr>
          <p:cNvPr id="4" name="对象 3"/>
          <p:cNvGraphicFramePr>
            <a:graphicFrameLocks noGrp="1" noChangeAspect="1"/>
          </p:cNvGraphicFramePr>
          <p:nvPr>
            <p:extLst>
              <p:ext uri="{D42A27DB-BD31-4B8C-83A1-F6EECF244321}">
                <p14:modId xmlns:p14="http://schemas.microsoft.com/office/powerpoint/2010/main" val="512810742"/>
              </p:ext>
            </p:extLst>
          </p:nvPr>
        </p:nvGraphicFramePr>
        <p:xfrm>
          <a:off x="4427984" y="-243408"/>
          <a:ext cx="4340225" cy="2216150"/>
        </p:xfrm>
        <a:graphic>
          <a:graphicData uri="http://schemas.openxmlformats.org/presentationml/2006/ole">
            <mc:AlternateContent xmlns:mc="http://schemas.openxmlformats.org/markup-compatibility/2006">
              <mc:Choice xmlns:v="urn:schemas-microsoft-com:vml" Requires="v">
                <p:oleObj spid="_x0000_s119829" name="文档" r:id="rId4" imgW="3178008" imgH="1626550" progId="Word.Document.12">
                  <p:embed/>
                </p:oleObj>
              </mc:Choice>
              <mc:Fallback>
                <p:oleObj name="文档" r:id="rId4" imgW="3178008" imgH="1626550" progId="Word.Document.12">
                  <p:embed/>
                  <p:pic>
                    <p:nvPicPr>
                      <p:cNvPr id="0" name=""/>
                      <p:cNvPicPr>
                        <a:picLocks noGrp="1" noChangeAspect="1" noChangeArrowheads="1"/>
                      </p:cNvPicPr>
                      <p:nvPr/>
                    </p:nvPicPr>
                    <p:blipFill>
                      <a:blip r:embed="rId5"/>
                      <a:srcRect/>
                      <a:stretch>
                        <a:fillRect/>
                      </a:stretch>
                    </p:blipFill>
                    <p:spPr bwMode="auto">
                      <a:xfrm>
                        <a:off x="4427984" y="-243408"/>
                        <a:ext cx="4340225" cy="221615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220193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BD7545B-6D6E-4B2E-8DC1-07CDE997332A}" type="datetime3">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2016年7月13日星期三</a:t>
            </a:fld>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5" name="页脚占位符 4"/>
          <p:cNvSpPr>
            <a:spLocks noGrp="1"/>
          </p:cNvSpPr>
          <p:nvPr>
            <p:ph type="ftr" sz="quarter" idx="11"/>
          </p:nvPr>
        </p:nvSpPr>
        <p:spPr/>
        <p:txBody>
          <a:bodyPr/>
          <a:lstStyle/>
          <a:p>
            <a:r>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重庆邮电大学                      理学院           </a:t>
            </a:r>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77</a:t>
            </a:fld>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 name="矩形 3"/>
              <p:cNvSpPr/>
              <p:nvPr/>
            </p:nvSpPr>
            <p:spPr>
              <a:xfrm>
                <a:off x="251520" y="476672"/>
                <a:ext cx="8712968" cy="4109074"/>
              </a:xfrm>
              <a:prstGeom prst="rect">
                <a:avLst/>
              </a:prstGeom>
            </p:spPr>
            <p:txBody>
              <a:bodyPr wrap="square">
                <a:spAutoFit/>
              </a:bodyPr>
              <a:lstStyle/>
              <a:p>
                <a:r>
                  <a:rPr lang="zh-CN" altLang="zh-CN" sz="28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若流</a:t>
                </a:r>
                <a14:m>
                  <m:oMath xmlns:m="http://schemas.openxmlformats.org/officeDocument/2006/math">
                    <m:r>
                      <a:rPr lang="en-US" altLang="zh-CN" sz="2800" i="1" dirty="0">
                        <a:solidFill>
                          <a:schemeClr val="tx1"/>
                        </a:solidFill>
                        <a:latin typeface="Cambria Math"/>
                      </a:rPr>
                      <m:t>𝐹</m:t>
                    </m:r>
                  </m:oMath>
                </a14:m>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满足：</a:t>
                </a:r>
              </a:p>
              <a:p>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sSub>
                      <m:sSubPr>
                        <m:ctrlPr>
                          <a:rPr lang="en-US" altLang="zh-CN" sz="2800" i="1" dirty="0">
                            <a:solidFill>
                              <a:schemeClr val="tx1"/>
                            </a:solidFill>
                            <a:latin typeface="Cambria Math"/>
                          </a:rPr>
                        </m:ctrlPr>
                      </m:sSubPr>
                      <m:e>
                        <m:r>
                          <a:rPr lang="en-US" altLang="zh-CN" sz="2800" i="1" dirty="0">
                            <a:solidFill>
                              <a:schemeClr val="tx1"/>
                            </a:solidFill>
                            <a:latin typeface="Cambria Math"/>
                          </a:rPr>
                          <m:t>𝐹</m:t>
                        </m:r>
                      </m:e>
                      <m:sub>
                        <m:r>
                          <a:rPr lang="en-US" altLang="zh-CN" sz="2800" i="1" dirty="0">
                            <a:solidFill>
                              <a:schemeClr val="tx1"/>
                            </a:solidFill>
                            <a:latin typeface="Cambria Math"/>
                          </a:rPr>
                          <m:t>𝑖𝑗</m:t>
                        </m:r>
                      </m:sub>
                    </m:sSub>
                    <m:r>
                      <a:rPr lang="en-US" altLang="zh-CN" sz="2800" i="1" dirty="0">
                        <a:solidFill>
                          <a:schemeClr val="tx1"/>
                        </a:solidFill>
                        <a:latin typeface="Cambria Math"/>
                        <a:ea typeface="Cambria Math"/>
                      </a:rPr>
                      <m:t>≤</m:t>
                    </m:r>
                    <m:sSub>
                      <m:sSubPr>
                        <m:ctrlPr>
                          <a:rPr lang="en-US" altLang="zh-CN" sz="2800" i="1" dirty="0">
                            <a:solidFill>
                              <a:schemeClr val="tx1"/>
                            </a:solidFill>
                            <a:latin typeface="Cambria Math"/>
                          </a:rPr>
                        </m:ctrlPr>
                      </m:sSubPr>
                      <m:e>
                        <m:r>
                          <a:rPr lang="en-US" altLang="zh-CN" sz="2800" i="1" dirty="0">
                            <a:solidFill>
                              <a:schemeClr val="tx1"/>
                            </a:solidFill>
                            <a:latin typeface="Cambria Math"/>
                          </a:rPr>
                          <m:t>𝐶</m:t>
                        </m:r>
                      </m:e>
                      <m:sub>
                        <m:r>
                          <a:rPr lang="en-US" altLang="zh-CN" sz="2800" i="1" dirty="0">
                            <a:solidFill>
                              <a:schemeClr val="tx1"/>
                            </a:solidFill>
                            <a:latin typeface="Cambria Math"/>
                          </a:rPr>
                          <m:t>𝑖𝑗</m:t>
                        </m:r>
                      </m:sub>
                    </m:sSub>
                    <m:r>
                      <a:rPr lang="en-US" altLang="zh-CN" sz="2800" i="1" dirty="0">
                        <a:solidFill>
                          <a:schemeClr val="tx1"/>
                        </a:solidFill>
                        <a:latin typeface="Cambria Math"/>
                      </a:rPr>
                      <m:t> </m:t>
                    </m:r>
                  </m:oMath>
                </a14:m>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（称为</a:t>
                </a:r>
                <a:r>
                  <a:rPr lang="zh-CN" altLang="zh-CN" sz="2800" b="1"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限制条件或相容条件</a:t>
                </a:r>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p>
              <a:p>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2</a:t>
                </a:r>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）对于既不是源也不是汇的每个顶点，</a:t>
                </a:r>
                <a:endParaRPr lang="en-US" altLang="zh-CN" sz="28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algn="ctr"/>
                <a14:m>
                  <m:oMath xmlns:m="http://schemas.openxmlformats.org/officeDocument/2006/math">
                    <m:nary>
                      <m:naryPr>
                        <m:chr m:val="∑"/>
                        <m:supHide m:val="on"/>
                        <m:ctrlPr>
                          <a:rPr lang="en-US" altLang="zh-CN" sz="2800" i="1" dirty="0">
                            <a:solidFill>
                              <a:schemeClr val="tx1"/>
                            </a:solidFill>
                            <a:latin typeface="Cambria Math"/>
                          </a:rPr>
                        </m:ctrlPr>
                      </m:naryPr>
                      <m:sub>
                        <m:r>
                          <m:rPr>
                            <m:brk m:alnAt="7"/>
                          </m:rPr>
                          <a:rPr lang="en-US" altLang="zh-CN" sz="2800" i="1" dirty="0">
                            <a:solidFill>
                              <a:schemeClr val="tx1"/>
                            </a:solidFill>
                            <a:latin typeface="Cambria Math"/>
                          </a:rPr>
                          <m:t>𝑖</m:t>
                        </m:r>
                        <m:r>
                          <a:rPr lang="en-US" altLang="zh-CN" sz="2800" i="1" dirty="0">
                            <a:solidFill>
                              <a:schemeClr val="tx1"/>
                            </a:solidFill>
                            <a:latin typeface="Cambria Math"/>
                            <a:ea typeface="Cambria Math"/>
                          </a:rPr>
                          <m:t>∈</m:t>
                        </m:r>
                        <m:r>
                          <a:rPr lang="en-US" altLang="zh-CN" sz="2800" i="1" dirty="0">
                            <a:solidFill>
                              <a:schemeClr val="tx1"/>
                            </a:solidFill>
                            <a:latin typeface="Cambria Math"/>
                            <a:ea typeface="Cambria Math"/>
                          </a:rPr>
                          <m:t>𝑉</m:t>
                        </m:r>
                      </m:sub>
                      <m:sup/>
                      <m:e>
                        <m:sSub>
                          <m:sSubPr>
                            <m:ctrlPr>
                              <a:rPr lang="en-US" altLang="zh-CN" sz="2800" i="1" dirty="0">
                                <a:solidFill>
                                  <a:schemeClr val="tx1"/>
                                </a:solidFill>
                                <a:latin typeface="Cambria Math"/>
                              </a:rPr>
                            </m:ctrlPr>
                          </m:sSubPr>
                          <m:e>
                            <m:r>
                              <a:rPr lang="en-US" altLang="zh-CN" sz="2800" i="1" dirty="0">
                                <a:solidFill>
                                  <a:schemeClr val="tx1"/>
                                </a:solidFill>
                                <a:latin typeface="Cambria Math"/>
                              </a:rPr>
                              <m:t>𝐹</m:t>
                            </m:r>
                          </m:e>
                          <m:sub>
                            <m:r>
                              <a:rPr lang="en-US" altLang="zh-CN" sz="2800" i="1" dirty="0">
                                <a:solidFill>
                                  <a:schemeClr val="tx1"/>
                                </a:solidFill>
                                <a:latin typeface="Cambria Math"/>
                              </a:rPr>
                              <m:t>𝑖</m:t>
                            </m:r>
                            <m:r>
                              <a:rPr lang="en-US" altLang="zh-CN" sz="2800" b="0" i="1" dirty="0" smtClean="0">
                                <a:solidFill>
                                  <a:schemeClr val="tx1"/>
                                </a:solidFill>
                                <a:latin typeface="Cambria Math"/>
                              </a:rPr>
                              <m:t>𝑘</m:t>
                            </m:r>
                          </m:sub>
                        </m:sSub>
                      </m:e>
                    </m:nary>
                    <m:r>
                      <a:rPr lang="en-US" altLang="zh-CN" sz="2800" i="1" dirty="0">
                        <a:solidFill>
                          <a:schemeClr val="tx1"/>
                        </a:solidFill>
                        <a:latin typeface="Cambria Math"/>
                      </a:rPr>
                      <m:t>=</m:t>
                    </m:r>
                    <m:nary>
                      <m:naryPr>
                        <m:chr m:val="∑"/>
                        <m:supHide m:val="on"/>
                        <m:ctrlPr>
                          <a:rPr lang="en-US" altLang="zh-CN" sz="2800" i="1" dirty="0">
                            <a:solidFill>
                              <a:schemeClr val="tx1"/>
                            </a:solidFill>
                            <a:latin typeface="Cambria Math"/>
                          </a:rPr>
                        </m:ctrlPr>
                      </m:naryPr>
                      <m:sub>
                        <m:r>
                          <m:rPr>
                            <m:brk m:alnAt="7"/>
                          </m:rPr>
                          <a:rPr lang="en-US" altLang="zh-CN" sz="2800" i="1" dirty="0">
                            <a:solidFill>
                              <a:schemeClr val="tx1"/>
                            </a:solidFill>
                            <a:latin typeface="Cambria Math"/>
                          </a:rPr>
                          <m:t>𝑖</m:t>
                        </m:r>
                        <m:r>
                          <a:rPr lang="en-US" altLang="zh-CN" sz="2800" i="1" dirty="0">
                            <a:solidFill>
                              <a:schemeClr val="tx1"/>
                            </a:solidFill>
                            <a:latin typeface="Cambria Math"/>
                            <a:ea typeface="Cambria Math"/>
                          </a:rPr>
                          <m:t>∈</m:t>
                        </m:r>
                        <m:r>
                          <a:rPr lang="en-US" altLang="zh-CN" sz="2800" i="1" dirty="0">
                            <a:solidFill>
                              <a:schemeClr val="tx1"/>
                            </a:solidFill>
                            <a:latin typeface="Cambria Math"/>
                            <a:ea typeface="Cambria Math"/>
                          </a:rPr>
                          <m:t>𝑉</m:t>
                        </m:r>
                      </m:sub>
                      <m:sup/>
                      <m:e>
                        <m:sSub>
                          <m:sSubPr>
                            <m:ctrlPr>
                              <a:rPr lang="en-US" altLang="zh-CN" sz="2800" i="1" dirty="0">
                                <a:solidFill>
                                  <a:schemeClr val="tx1"/>
                                </a:solidFill>
                                <a:latin typeface="Cambria Math"/>
                              </a:rPr>
                            </m:ctrlPr>
                          </m:sSubPr>
                          <m:e>
                            <m:r>
                              <a:rPr lang="en-US" altLang="zh-CN" sz="2800" i="1" dirty="0">
                                <a:solidFill>
                                  <a:schemeClr val="tx1"/>
                                </a:solidFill>
                                <a:latin typeface="Cambria Math"/>
                              </a:rPr>
                              <m:t>𝐹</m:t>
                            </m:r>
                          </m:e>
                          <m:sub>
                            <m:r>
                              <a:rPr lang="en-US" altLang="zh-CN" sz="2800" i="1" dirty="0">
                                <a:solidFill>
                                  <a:schemeClr val="tx1"/>
                                </a:solidFill>
                                <a:latin typeface="Cambria Math"/>
                              </a:rPr>
                              <m:t>𝑗𝑖</m:t>
                            </m:r>
                          </m:sub>
                        </m:sSub>
                      </m:e>
                    </m:nary>
                  </m:oMath>
                </a14:m>
                <a:r>
                  <a:rPr lang="en-US" altLang="zh-CN" sz="28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8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8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则</a:t>
                </a:r>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称</a:t>
                </a:r>
                <a14:m>
                  <m:oMath xmlns:m="http://schemas.openxmlformats.org/officeDocument/2006/math">
                    <m:r>
                      <a:rPr lang="en-US" altLang="zh-CN" sz="2800" i="1" dirty="0">
                        <a:solidFill>
                          <a:schemeClr val="tx1"/>
                        </a:solidFill>
                        <a:latin typeface="Cambria Math"/>
                      </a:rPr>
                      <m:t>𝐹</m:t>
                    </m:r>
                  </m:oMath>
                </a14:m>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为网络的一个</a:t>
                </a:r>
                <a:r>
                  <a:rPr lang="zh-CN" altLang="zh-CN" sz="2800" b="1"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可行流</a:t>
                </a:r>
                <a:r>
                  <a:rPr lang="zh-CN" altLang="zh-CN" sz="2800" b="1"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b="1"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800" b="1"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b="1" dirty="0" smtClean="0">
                    <a:latin typeface="Times New Roman" panose="02020603050405020304" pitchFamily="18" charset="0"/>
                    <a:ea typeface="华文楷体" panose="02010600040101010101" pitchFamily="2" charset="-122"/>
                    <a:cs typeface="Times New Roman" panose="02020603050405020304" pitchFamily="18" charset="0"/>
                  </a:rPr>
                  <a:t>注：</a:t>
                </a:r>
                <a:r>
                  <a:rPr lang="zh-CN" altLang="en-US" sz="2800" b="1" dirty="0" smtClean="0">
                    <a:latin typeface="Times New Roman" panose="02020603050405020304" pitchFamily="18" charset="0"/>
                    <a:ea typeface="华文楷体" panose="02010600040101010101" pitchFamily="2" charset="-122"/>
                    <a:cs typeface="Times New Roman" panose="02020603050405020304" pitchFamily="18" charset="0"/>
                    <a:sym typeface="Wingdings" pitchFamily="2" charset="2"/>
                  </a:rPr>
                  <a:t>（</a:t>
                </a:r>
                <a:r>
                  <a:rPr lang="en-US" altLang="zh-CN" sz="2800" b="1" dirty="0" smtClean="0">
                    <a:latin typeface="Times New Roman" panose="02020603050405020304" pitchFamily="18" charset="0"/>
                    <a:ea typeface="华文楷体" panose="02010600040101010101" pitchFamily="2" charset="-122"/>
                    <a:cs typeface="Times New Roman" panose="02020603050405020304" pitchFamily="18" charset="0"/>
                    <a:sym typeface="Wingdings" pitchFamily="2" charset="2"/>
                  </a:rPr>
                  <a:t>*</a:t>
                </a:r>
                <a:r>
                  <a:rPr lang="zh-CN" altLang="en-US" sz="2800" b="1" dirty="0" smtClean="0">
                    <a:latin typeface="Times New Roman" panose="02020603050405020304" pitchFamily="18" charset="0"/>
                    <a:ea typeface="华文楷体" panose="02010600040101010101" pitchFamily="2" charset="-122"/>
                    <a:cs typeface="Times New Roman" panose="02020603050405020304" pitchFamily="18" charset="0"/>
                    <a:sym typeface="Wingdings" pitchFamily="2" charset="2"/>
                  </a:rPr>
                  <a:t>）</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称为</a:t>
                </a:r>
                <a:r>
                  <a:rPr lang="zh-CN" altLang="zh-CN" sz="2800" b="1"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守恒条件</a:t>
                </a:r>
                <a:r>
                  <a:rPr lang="zh-CN" altLang="zh-CN" sz="2800" b="1" dirty="0">
                    <a:latin typeface="Times New Roman" panose="02020603050405020304" pitchFamily="18" charset="0"/>
                    <a:ea typeface="华文楷体" panose="02010600040101010101" pitchFamily="2" charset="-122"/>
                    <a:cs typeface="Times New Roman" panose="02020603050405020304" pitchFamily="18" charset="0"/>
                  </a:rPr>
                  <a:t>或</a:t>
                </a:r>
                <a:r>
                  <a:rPr lang="zh-CN" altLang="zh-CN" sz="2800" b="1"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平衡条件</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，其中除非另有说明，总是对所有顶点</a:t>
                </a:r>
                <a14:m>
                  <m:oMath xmlns:m="http://schemas.openxmlformats.org/officeDocument/2006/math">
                    <m:r>
                      <a:rPr lang="en-US" altLang="zh-CN" sz="2800" i="1" dirty="0">
                        <a:latin typeface="Cambria Math"/>
                      </a:rPr>
                      <m:t>𝑖</m:t>
                    </m:r>
                  </m:oMath>
                </a14:m>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求和，而且如果</a:t>
                </a:r>
                <a14:m>
                  <m:oMath xmlns:m="http://schemas.openxmlformats.org/officeDocument/2006/math">
                    <m:r>
                      <a:rPr lang="en-US" altLang="zh-CN" sz="2800" i="1" dirty="0">
                        <a:latin typeface="Cambria Math"/>
                      </a:rPr>
                      <m:t>&lt;</m:t>
                    </m:r>
                    <m:sSub>
                      <m:sSubPr>
                        <m:ctrlPr>
                          <a:rPr lang="en-US" altLang="zh-CN" sz="2800" i="1" dirty="0">
                            <a:latin typeface="Cambria Math"/>
                          </a:rPr>
                        </m:ctrlPr>
                      </m:sSubPr>
                      <m:e>
                        <m:r>
                          <a:rPr lang="en-US" altLang="zh-CN" sz="2800" i="1" dirty="0">
                            <a:latin typeface="Cambria Math"/>
                          </a:rPr>
                          <m:t>𝑣</m:t>
                        </m:r>
                      </m:e>
                      <m:sub>
                        <m:r>
                          <a:rPr lang="en-US" altLang="zh-CN" sz="2800" i="1" dirty="0">
                            <a:latin typeface="Cambria Math"/>
                          </a:rPr>
                          <m:t>𝑖</m:t>
                        </m:r>
                      </m:sub>
                    </m:sSub>
                    <m:r>
                      <a:rPr lang="en-US" altLang="zh-CN" sz="2800" i="1" dirty="0">
                        <a:latin typeface="Cambria Math"/>
                      </a:rPr>
                      <m:t>,</m:t>
                    </m:r>
                    <m:sSub>
                      <m:sSubPr>
                        <m:ctrlPr>
                          <a:rPr lang="en-US" altLang="zh-CN" sz="2800" i="1" dirty="0">
                            <a:latin typeface="Cambria Math"/>
                          </a:rPr>
                        </m:ctrlPr>
                      </m:sSubPr>
                      <m:e>
                        <m:r>
                          <a:rPr lang="en-US" altLang="zh-CN" sz="2800" i="1" dirty="0">
                            <a:latin typeface="Cambria Math"/>
                          </a:rPr>
                          <m:t>𝑣</m:t>
                        </m:r>
                      </m:e>
                      <m:sub>
                        <m:r>
                          <a:rPr lang="en-US" altLang="zh-CN" sz="2800" i="1" dirty="0">
                            <a:latin typeface="Cambria Math"/>
                          </a:rPr>
                          <m:t>𝑗</m:t>
                        </m:r>
                      </m:sub>
                    </m:sSub>
                    <m:r>
                      <a:rPr lang="en-US" altLang="zh-CN" sz="2800" i="1" dirty="0">
                        <a:latin typeface="Cambria Math"/>
                      </a:rPr>
                      <m:t>&gt;</m:t>
                    </m:r>
                  </m:oMath>
                </a14:m>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不是边，则设</a:t>
                </a:r>
                <a14:m>
                  <m:oMath xmlns:m="http://schemas.openxmlformats.org/officeDocument/2006/math">
                    <m:sSub>
                      <m:sSubPr>
                        <m:ctrlPr>
                          <a:rPr lang="en-US" altLang="zh-CN" sz="2800" i="1" dirty="0">
                            <a:latin typeface="Cambria Math"/>
                          </a:rPr>
                        </m:ctrlPr>
                      </m:sSubPr>
                      <m:e>
                        <m:r>
                          <a:rPr lang="en-US" altLang="zh-CN" sz="2800" i="1" dirty="0">
                            <a:latin typeface="Cambria Math"/>
                          </a:rPr>
                          <m:t>𝐹</m:t>
                        </m:r>
                      </m:e>
                      <m:sub>
                        <m:r>
                          <a:rPr lang="en-US" altLang="zh-CN" sz="2800" i="1" dirty="0">
                            <a:latin typeface="Cambria Math"/>
                          </a:rPr>
                          <m:t>𝑖𝑗</m:t>
                        </m:r>
                      </m:sub>
                    </m:sSub>
                    <m:r>
                      <a:rPr lang="en-US" altLang="zh-CN" sz="2800" i="1" dirty="0">
                        <a:latin typeface="Cambria Math"/>
                      </a:rPr>
                      <m:t>=0</m:t>
                    </m:r>
                  </m:oMath>
                </a14:m>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 </a:t>
                </a:r>
                <a:endParaRPr lang="en-US" altLang="zh-CN" sz="2800" b="1" dirty="0" smtClean="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p:sp>
            <p:nvSpPr>
              <p:cNvPr id="4" name="矩形 3"/>
              <p:cNvSpPr>
                <a:spLocks noRot="1" noChangeAspect="1" noMove="1" noResize="1" noEditPoints="1" noAdjustHandles="1" noChangeArrowheads="1" noChangeShapeType="1" noTextEdit="1"/>
              </p:cNvSpPr>
              <p:nvPr/>
            </p:nvSpPr>
            <p:spPr>
              <a:xfrm>
                <a:off x="251520" y="476672"/>
                <a:ext cx="8712968" cy="4109074"/>
              </a:xfrm>
              <a:prstGeom prst="rect">
                <a:avLst/>
              </a:prstGeom>
              <a:blipFill rotWithShape="1">
                <a:blip r:embed="rId2"/>
                <a:stretch>
                  <a:fillRect l="-1399" t="-1484" r="-5524" b="-26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8087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51520" y="621396"/>
                <a:ext cx="8352928" cy="1482328"/>
              </a:xfrm>
            </p:spPr>
            <p:txBody>
              <a:bodyPr/>
              <a:lstStyle/>
              <a:p>
                <a:r>
                  <a:rPr lang="zh-CN" altLang="zh-CN" sz="2800" b="1"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定理</a:t>
                </a:r>
                <a:r>
                  <a:rPr lang="en-US" altLang="zh-CN" sz="2800" b="1"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1   </a:t>
                </a:r>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给定网络</a:t>
                </a:r>
                <a14:m>
                  <m:oMath xmlns:m="http://schemas.openxmlformats.org/officeDocument/2006/math">
                    <m:r>
                      <a:rPr lang="en-US" altLang="zh-CN" sz="2800" b="0" i="1" dirty="0" smtClean="0">
                        <a:solidFill>
                          <a:schemeClr val="tx1"/>
                        </a:solidFill>
                        <a:latin typeface="Cambria Math"/>
                      </a:rPr>
                      <m:t>𝑁</m:t>
                    </m:r>
                    <m:r>
                      <a:rPr lang="en-US" altLang="zh-CN" sz="2800" b="0" i="1" dirty="0" smtClean="0">
                        <a:solidFill>
                          <a:schemeClr val="tx1"/>
                        </a:solidFill>
                        <a:latin typeface="Cambria Math"/>
                      </a:rPr>
                      <m:t>=&lt;</m:t>
                    </m:r>
                    <m:r>
                      <a:rPr lang="en-US" altLang="zh-CN" sz="2800" b="0" i="1" dirty="0" smtClean="0">
                        <a:solidFill>
                          <a:schemeClr val="tx1"/>
                        </a:solidFill>
                        <a:latin typeface="Cambria Math"/>
                      </a:rPr>
                      <m:t>𝑉</m:t>
                    </m:r>
                    <m:r>
                      <a:rPr lang="en-US" altLang="zh-CN" sz="2800" b="0" i="1" dirty="0" smtClean="0">
                        <a:solidFill>
                          <a:schemeClr val="tx1"/>
                        </a:solidFill>
                        <a:latin typeface="Cambria Math"/>
                      </a:rPr>
                      <m:t>,</m:t>
                    </m:r>
                    <m:r>
                      <a:rPr lang="en-US" altLang="zh-CN" sz="2800" b="0" i="1" dirty="0" smtClean="0">
                        <a:solidFill>
                          <a:schemeClr val="tx1"/>
                        </a:solidFill>
                        <a:latin typeface="Cambria Math"/>
                      </a:rPr>
                      <m:t>𝐸</m:t>
                    </m:r>
                    <m:r>
                      <a:rPr lang="en-US" altLang="zh-CN" sz="2800" b="0" i="1" dirty="0" smtClean="0">
                        <a:solidFill>
                          <a:schemeClr val="tx1"/>
                        </a:solidFill>
                        <a:latin typeface="Cambria Math"/>
                      </a:rPr>
                      <m:t>,</m:t>
                    </m:r>
                    <m:r>
                      <a:rPr lang="en-US" altLang="zh-CN" sz="2800" b="0" i="1" dirty="0" smtClean="0">
                        <a:solidFill>
                          <a:schemeClr val="tx1"/>
                        </a:solidFill>
                        <a:latin typeface="Cambria Math"/>
                      </a:rPr>
                      <m:t>𝐶</m:t>
                    </m:r>
                    <m:r>
                      <a:rPr lang="en-US" altLang="zh-CN" sz="2800" b="0" i="1" dirty="0" smtClean="0">
                        <a:solidFill>
                          <a:schemeClr val="tx1"/>
                        </a:solidFill>
                        <a:latin typeface="Cambria Math"/>
                      </a:rPr>
                      <m:t>&gt;</m:t>
                    </m:r>
                  </m:oMath>
                </a14:m>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的一个流</a:t>
                </a:r>
                <a:r>
                  <a:rPr lang="en-US"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，其发点为</a:t>
                </a:r>
                <a14:m>
                  <m:oMath xmlns:m="http://schemas.openxmlformats.org/officeDocument/2006/math">
                    <m:r>
                      <a:rPr lang="en-US" altLang="zh-CN" sz="2800" b="0" i="1" dirty="0" smtClean="0">
                        <a:solidFill>
                          <a:schemeClr val="tx1"/>
                        </a:solidFill>
                        <a:latin typeface="Cambria Math"/>
                      </a:rPr>
                      <m:t>𝑠</m:t>
                    </m:r>
                  </m:oMath>
                </a14:m>
                <a:r>
                  <a:rPr lang="en-US"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收点为</a:t>
                </a:r>
                <a14:m>
                  <m:oMath xmlns:m="http://schemas.openxmlformats.org/officeDocument/2006/math">
                    <m:r>
                      <a:rPr lang="en-US" altLang="zh-CN" sz="2800" b="0" i="1" dirty="0" smtClean="0">
                        <a:solidFill>
                          <a:schemeClr val="tx1"/>
                        </a:solidFill>
                        <a:latin typeface="Cambria Math"/>
                      </a:rPr>
                      <m:t>𝑡</m:t>
                    </m:r>
                  </m:oMath>
                </a14:m>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，则流出发点</a:t>
                </a:r>
                <a14:m>
                  <m:oMath xmlns:m="http://schemas.openxmlformats.org/officeDocument/2006/math">
                    <m:r>
                      <a:rPr lang="en-US" altLang="zh-CN" sz="2800" b="0" i="1" dirty="0" smtClean="0">
                        <a:solidFill>
                          <a:schemeClr val="tx1"/>
                        </a:solidFill>
                        <a:latin typeface="Cambria Math"/>
                      </a:rPr>
                      <m:t>𝑠</m:t>
                    </m:r>
                  </m:oMath>
                </a14:m>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流量等于流入收点</a:t>
                </a:r>
                <a14:m>
                  <m:oMath xmlns:m="http://schemas.openxmlformats.org/officeDocument/2006/math">
                    <m:r>
                      <a:rPr lang="en-US" altLang="zh-CN" sz="2800" b="0" i="1" dirty="0" smtClean="0">
                        <a:solidFill>
                          <a:schemeClr val="tx1"/>
                        </a:solidFill>
                        <a:latin typeface="Cambria Math"/>
                      </a:rPr>
                      <m:t>𝑡</m:t>
                    </m:r>
                  </m:oMath>
                </a14:m>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的流量，即</a:t>
                </a:r>
                <a14:m>
                  <m:oMath xmlns:m="http://schemas.openxmlformats.org/officeDocument/2006/math">
                    <m:nary>
                      <m:naryPr>
                        <m:chr m:val="∑"/>
                        <m:supHide m:val="on"/>
                        <m:ctrlPr>
                          <a:rPr lang="en-US" altLang="zh-CN" sz="2800" i="1" dirty="0">
                            <a:solidFill>
                              <a:schemeClr val="tx1"/>
                            </a:solidFill>
                            <a:latin typeface="Cambria Math"/>
                          </a:rPr>
                        </m:ctrlPr>
                      </m:naryPr>
                      <m:sub>
                        <m:r>
                          <m:rPr>
                            <m:brk m:alnAt="7"/>
                          </m:rPr>
                          <a:rPr lang="en-US" altLang="zh-CN" sz="2800" i="1" dirty="0">
                            <a:solidFill>
                              <a:schemeClr val="tx1"/>
                            </a:solidFill>
                            <a:latin typeface="Cambria Math"/>
                          </a:rPr>
                          <m:t>𝑖</m:t>
                        </m:r>
                        <m:r>
                          <a:rPr lang="en-US" altLang="zh-CN" sz="2800" i="1" dirty="0">
                            <a:solidFill>
                              <a:schemeClr val="tx1"/>
                            </a:solidFill>
                            <a:latin typeface="Cambria Math"/>
                            <a:ea typeface="Cambria Math"/>
                          </a:rPr>
                          <m:t>∈</m:t>
                        </m:r>
                        <m:r>
                          <a:rPr lang="en-US" altLang="zh-CN" sz="2800" i="1" dirty="0">
                            <a:solidFill>
                              <a:schemeClr val="tx1"/>
                            </a:solidFill>
                            <a:latin typeface="Cambria Math"/>
                            <a:ea typeface="Cambria Math"/>
                          </a:rPr>
                          <m:t>𝑉</m:t>
                        </m:r>
                      </m:sub>
                      <m:sup/>
                      <m:e>
                        <m:sSub>
                          <m:sSubPr>
                            <m:ctrlPr>
                              <a:rPr lang="en-US" altLang="zh-CN" sz="2800" i="1" dirty="0">
                                <a:solidFill>
                                  <a:schemeClr val="tx1"/>
                                </a:solidFill>
                                <a:latin typeface="Cambria Math"/>
                              </a:rPr>
                            </m:ctrlPr>
                          </m:sSubPr>
                          <m:e>
                            <m:r>
                              <a:rPr lang="en-US" altLang="zh-CN" sz="2800" i="1" dirty="0">
                                <a:solidFill>
                                  <a:schemeClr val="tx1"/>
                                </a:solidFill>
                                <a:latin typeface="Cambria Math"/>
                              </a:rPr>
                              <m:t>𝐹</m:t>
                            </m:r>
                          </m:e>
                          <m:sub>
                            <m:r>
                              <a:rPr lang="en-US" altLang="zh-CN" sz="2800" i="1" dirty="0">
                                <a:solidFill>
                                  <a:schemeClr val="tx1"/>
                                </a:solidFill>
                                <a:latin typeface="Cambria Math"/>
                              </a:rPr>
                              <m:t>𝑖</m:t>
                            </m:r>
                            <m:r>
                              <a:rPr lang="en-US" altLang="zh-CN" sz="2800" b="0" i="1" dirty="0" smtClean="0">
                                <a:solidFill>
                                  <a:schemeClr val="tx1"/>
                                </a:solidFill>
                                <a:latin typeface="Cambria Math"/>
                              </a:rPr>
                              <m:t>𝑡</m:t>
                            </m:r>
                          </m:sub>
                        </m:sSub>
                      </m:e>
                    </m:nary>
                    <m:r>
                      <a:rPr lang="en-US" altLang="zh-CN" sz="2800" i="1" dirty="0">
                        <a:solidFill>
                          <a:schemeClr val="tx1"/>
                        </a:solidFill>
                        <a:latin typeface="Cambria Math"/>
                      </a:rPr>
                      <m:t>=</m:t>
                    </m:r>
                    <m:nary>
                      <m:naryPr>
                        <m:chr m:val="∑"/>
                        <m:supHide m:val="on"/>
                        <m:ctrlPr>
                          <a:rPr lang="en-US" altLang="zh-CN" sz="2800" i="1" dirty="0">
                            <a:solidFill>
                              <a:schemeClr val="tx1"/>
                            </a:solidFill>
                            <a:latin typeface="Cambria Math"/>
                          </a:rPr>
                        </m:ctrlPr>
                      </m:naryPr>
                      <m:sub>
                        <m:r>
                          <m:rPr>
                            <m:brk m:alnAt="7"/>
                          </m:rPr>
                          <a:rPr lang="en-US" altLang="zh-CN" sz="2800" i="1" dirty="0">
                            <a:solidFill>
                              <a:schemeClr val="tx1"/>
                            </a:solidFill>
                            <a:latin typeface="Cambria Math"/>
                          </a:rPr>
                          <m:t>𝑖</m:t>
                        </m:r>
                        <m:r>
                          <a:rPr lang="en-US" altLang="zh-CN" sz="2800" i="1" dirty="0">
                            <a:solidFill>
                              <a:schemeClr val="tx1"/>
                            </a:solidFill>
                            <a:latin typeface="Cambria Math"/>
                            <a:ea typeface="Cambria Math"/>
                          </a:rPr>
                          <m:t>∈</m:t>
                        </m:r>
                        <m:r>
                          <a:rPr lang="en-US" altLang="zh-CN" sz="2800" i="1" dirty="0">
                            <a:solidFill>
                              <a:schemeClr val="tx1"/>
                            </a:solidFill>
                            <a:latin typeface="Cambria Math"/>
                            <a:ea typeface="Cambria Math"/>
                          </a:rPr>
                          <m:t>𝑉</m:t>
                        </m:r>
                      </m:sub>
                      <m:sup/>
                      <m:e>
                        <m:sSub>
                          <m:sSubPr>
                            <m:ctrlPr>
                              <a:rPr lang="en-US" altLang="zh-CN" sz="2800" i="1" dirty="0">
                                <a:solidFill>
                                  <a:schemeClr val="tx1"/>
                                </a:solidFill>
                                <a:latin typeface="Cambria Math"/>
                              </a:rPr>
                            </m:ctrlPr>
                          </m:sSubPr>
                          <m:e>
                            <m:r>
                              <a:rPr lang="en-US" altLang="zh-CN" sz="2800" i="1" dirty="0">
                                <a:solidFill>
                                  <a:schemeClr val="tx1"/>
                                </a:solidFill>
                                <a:latin typeface="Cambria Math"/>
                              </a:rPr>
                              <m:t>𝐹</m:t>
                            </m:r>
                          </m:e>
                          <m:sub>
                            <m:r>
                              <a:rPr lang="en-US" altLang="zh-CN" sz="2800" b="0" i="1" dirty="0" smtClean="0">
                                <a:solidFill>
                                  <a:schemeClr val="tx1"/>
                                </a:solidFill>
                                <a:latin typeface="Cambria Math"/>
                              </a:rPr>
                              <m:t>𝑠</m:t>
                            </m:r>
                            <m:r>
                              <a:rPr lang="en-US" altLang="zh-CN" sz="2800" i="1" dirty="0">
                                <a:solidFill>
                                  <a:schemeClr val="tx1"/>
                                </a:solidFill>
                                <a:latin typeface="Cambria Math"/>
                              </a:rPr>
                              <m:t>𝑖</m:t>
                            </m:r>
                          </m:sub>
                        </m:sSub>
                      </m:e>
                    </m:nary>
                  </m:oMath>
                </a14:m>
                <a:r>
                  <a:rPr lang="en-US"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8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51520" y="621396"/>
                <a:ext cx="8352928" cy="1482328"/>
              </a:xfrm>
              <a:blipFill rotWithShape="1">
                <a:blip r:embed="rId3"/>
                <a:stretch>
                  <a:fillRect l="-1241" t="-7819" r="-292"/>
                </a:stretch>
              </a:blipFill>
            </p:spPr>
            <p:txBody>
              <a:bodyPr/>
              <a:lstStyle/>
              <a:p>
                <a:r>
                  <a:rPr lang="zh-CN" altLang="en-US">
                    <a:noFill/>
                  </a:rPr>
                  <a:t> </a:t>
                </a:r>
              </a:p>
            </p:txBody>
          </p:sp>
        </mc:Fallback>
      </mc:AlternateContent>
      <p:sp>
        <p:nvSpPr>
          <p:cNvPr id="2" name="日期占位符 1"/>
          <p:cNvSpPr>
            <a:spLocks noGrp="1"/>
          </p:cNvSpPr>
          <p:nvPr>
            <p:ph type="dt" sz="half" idx="10"/>
          </p:nvPr>
        </p:nvSpPr>
        <p:spPr/>
        <p:txBody>
          <a:bodyPr/>
          <a:lstStyle/>
          <a:p>
            <a:fld id="{C3B6EBB2-B7F4-4E93-B392-CAC9639B893F}" type="datetime3">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2016年7月13日星期三</a:t>
            </a:fld>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6" name="页脚占位符 5"/>
          <p:cNvSpPr>
            <a:spLocks noGrp="1"/>
          </p:cNvSpPr>
          <p:nvPr>
            <p:ph type="ftr" sz="quarter" idx="11"/>
          </p:nvPr>
        </p:nvSpPr>
        <p:spPr/>
        <p:txBody>
          <a:bodyPr/>
          <a:lstStyle/>
          <a:p>
            <a:r>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重庆邮电大学                      理学院           </a:t>
            </a:r>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78</a:t>
            </a:fld>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2"/>
              <p:cNvSpPr txBox="1">
                <a:spLocks/>
              </p:cNvSpPr>
              <p:nvPr/>
            </p:nvSpPr>
            <p:spPr>
              <a:xfrm>
                <a:off x="467544" y="2132856"/>
                <a:ext cx="8363272" cy="17567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2800" b="1"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定义</a:t>
                </a:r>
                <a:r>
                  <a:rPr lang="en-US" altLang="zh-CN" sz="2800" b="1"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3   </a:t>
                </a:r>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给定网络</a:t>
                </a:r>
                <a14:m>
                  <m:oMath xmlns:m="http://schemas.openxmlformats.org/officeDocument/2006/math">
                    <m:r>
                      <a:rPr lang="en-US" altLang="zh-CN" sz="2800" i="1" dirty="0" smtClean="0">
                        <a:solidFill>
                          <a:schemeClr val="tx1"/>
                        </a:solidFill>
                        <a:latin typeface="Cambria Math"/>
                      </a:rPr>
                      <m:t>𝑁</m:t>
                    </m:r>
                    <m:r>
                      <a:rPr lang="en-US" altLang="zh-CN" sz="2800" i="1" dirty="0" smtClean="0">
                        <a:solidFill>
                          <a:schemeClr val="tx1"/>
                        </a:solidFill>
                        <a:latin typeface="Cambria Math"/>
                      </a:rPr>
                      <m:t>=&lt;</m:t>
                    </m:r>
                    <m:r>
                      <a:rPr lang="en-US" altLang="zh-CN" sz="2800" i="1" dirty="0" smtClean="0">
                        <a:solidFill>
                          <a:schemeClr val="tx1"/>
                        </a:solidFill>
                        <a:latin typeface="Cambria Math"/>
                      </a:rPr>
                      <m:t>𝑉</m:t>
                    </m:r>
                    <m:r>
                      <a:rPr lang="en-US" altLang="zh-CN" sz="2800" i="1" dirty="0" smtClean="0">
                        <a:solidFill>
                          <a:schemeClr val="tx1"/>
                        </a:solidFill>
                        <a:latin typeface="Cambria Math"/>
                      </a:rPr>
                      <m:t>,</m:t>
                    </m:r>
                    <m:r>
                      <a:rPr lang="en-US" altLang="zh-CN" sz="2800" i="1" dirty="0" smtClean="0">
                        <a:solidFill>
                          <a:schemeClr val="tx1"/>
                        </a:solidFill>
                        <a:latin typeface="Cambria Math"/>
                      </a:rPr>
                      <m:t>𝐸</m:t>
                    </m:r>
                    <m:r>
                      <a:rPr lang="en-US" altLang="zh-CN" sz="2800" i="1" dirty="0" smtClean="0">
                        <a:solidFill>
                          <a:schemeClr val="tx1"/>
                        </a:solidFill>
                        <a:latin typeface="Cambria Math"/>
                      </a:rPr>
                      <m:t>,</m:t>
                    </m:r>
                    <m:r>
                      <a:rPr lang="en-US" altLang="zh-CN" sz="2800" i="1" dirty="0" smtClean="0">
                        <a:solidFill>
                          <a:schemeClr val="tx1"/>
                        </a:solidFill>
                        <a:latin typeface="Cambria Math"/>
                      </a:rPr>
                      <m:t>𝐶</m:t>
                    </m:r>
                  </m:oMath>
                </a14:m>
                <a:r>
                  <a:rPr lang="en-US" altLang="zh-CN" sz="2800" i="1"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&gt;</a:t>
                </a:r>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的一个流</a:t>
                </a:r>
                <a:r>
                  <a:rPr lang="en-US"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，其发点为</a:t>
                </a:r>
                <a14:m>
                  <m:oMath xmlns:m="http://schemas.openxmlformats.org/officeDocument/2006/math">
                    <m:r>
                      <a:rPr lang="en-US" altLang="zh-CN" sz="2800" i="1" dirty="0" smtClean="0">
                        <a:solidFill>
                          <a:schemeClr val="tx1"/>
                        </a:solidFill>
                        <a:latin typeface="Cambria Math"/>
                      </a:rPr>
                      <m:t>𝑠</m:t>
                    </m:r>
                  </m:oMath>
                </a14:m>
                <a:r>
                  <a:rPr lang="en-US"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收点为</a:t>
                </a:r>
                <a14:m>
                  <m:oMath xmlns:m="http://schemas.openxmlformats.org/officeDocument/2006/math">
                    <m:r>
                      <a:rPr lang="en-US" altLang="zh-CN" sz="2800" i="1" dirty="0" smtClean="0">
                        <a:solidFill>
                          <a:schemeClr val="tx1"/>
                        </a:solidFill>
                        <a:latin typeface="Cambria Math"/>
                      </a:rPr>
                      <m:t>𝑡</m:t>
                    </m:r>
                  </m:oMath>
                </a14:m>
                <a:r>
                  <a:rPr lang="zh-CN" altLang="zh-CN" sz="28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，称</a:t>
                </a:r>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值</a:t>
                </a:r>
                <a14:m>
                  <m:oMath xmlns:m="http://schemas.openxmlformats.org/officeDocument/2006/math">
                    <m:nary>
                      <m:naryPr>
                        <m:chr m:val="∑"/>
                        <m:supHide m:val="on"/>
                        <m:ctrlPr>
                          <a:rPr lang="en-US" altLang="zh-CN" sz="2800" i="1" dirty="0">
                            <a:solidFill>
                              <a:schemeClr val="tx1"/>
                            </a:solidFill>
                            <a:latin typeface="Cambria Math"/>
                          </a:rPr>
                        </m:ctrlPr>
                      </m:naryPr>
                      <m:sub>
                        <m:r>
                          <m:rPr>
                            <m:brk m:alnAt="7"/>
                          </m:rPr>
                          <a:rPr lang="en-US" altLang="zh-CN" sz="2800" i="1" dirty="0">
                            <a:solidFill>
                              <a:schemeClr val="tx1"/>
                            </a:solidFill>
                            <a:latin typeface="Cambria Math"/>
                          </a:rPr>
                          <m:t>𝑖</m:t>
                        </m:r>
                        <m:r>
                          <a:rPr lang="en-US" altLang="zh-CN" sz="2800" i="1" dirty="0">
                            <a:solidFill>
                              <a:schemeClr val="tx1"/>
                            </a:solidFill>
                            <a:latin typeface="Cambria Math"/>
                            <a:ea typeface="Cambria Math"/>
                          </a:rPr>
                          <m:t>∈</m:t>
                        </m:r>
                        <m:r>
                          <a:rPr lang="en-US" altLang="zh-CN" sz="2800" i="1" dirty="0">
                            <a:solidFill>
                              <a:schemeClr val="tx1"/>
                            </a:solidFill>
                            <a:latin typeface="Cambria Math"/>
                            <a:ea typeface="Cambria Math"/>
                          </a:rPr>
                          <m:t>𝑉</m:t>
                        </m:r>
                      </m:sub>
                      <m:sup/>
                      <m:e>
                        <m:sSub>
                          <m:sSubPr>
                            <m:ctrlPr>
                              <a:rPr lang="en-US" altLang="zh-CN" sz="2800" i="1" dirty="0">
                                <a:solidFill>
                                  <a:schemeClr val="tx1"/>
                                </a:solidFill>
                                <a:latin typeface="Cambria Math"/>
                              </a:rPr>
                            </m:ctrlPr>
                          </m:sSubPr>
                          <m:e>
                            <m:r>
                              <a:rPr lang="en-US" altLang="zh-CN" sz="2800" i="1" dirty="0">
                                <a:solidFill>
                                  <a:schemeClr val="tx1"/>
                                </a:solidFill>
                                <a:latin typeface="Cambria Math"/>
                              </a:rPr>
                              <m:t>𝐹</m:t>
                            </m:r>
                          </m:e>
                          <m:sub>
                            <m:r>
                              <a:rPr lang="en-US" altLang="zh-CN" sz="2800" i="1" dirty="0">
                                <a:solidFill>
                                  <a:schemeClr val="tx1"/>
                                </a:solidFill>
                                <a:latin typeface="Cambria Math"/>
                              </a:rPr>
                              <m:t>𝑠𝑖</m:t>
                            </m:r>
                          </m:sub>
                        </m:sSub>
                        <m:r>
                          <a:rPr lang="en-US" altLang="zh-CN" sz="2800" i="1" dirty="0">
                            <a:solidFill>
                              <a:schemeClr val="tx1"/>
                            </a:solidFill>
                            <a:latin typeface="Cambria Math"/>
                          </a:rPr>
                          <m:t>=</m:t>
                        </m:r>
                        <m:nary>
                          <m:naryPr>
                            <m:chr m:val="∑"/>
                            <m:supHide m:val="on"/>
                            <m:ctrlPr>
                              <a:rPr lang="en-US" altLang="zh-CN" sz="2800" i="1" dirty="0">
                                <a:solidFill>
                                  <a:schemeClr val="tx1"/>
                                </a:solidFill>
                                <a:latin typeface="Cambria Math"/>
                              </a:rPr>
                            </m:ctrlPr>
                          </m:naryPr>
                          <m:sub>
                            <m:r>
                              <m:rPr>
                                <m:brk m:alnAt="7"/>
                              </m:rPr>
                              <a:rPr lang="en-US" altLang="zh-CN" sz="2800" i="1" dirty="0">
                                <a:solidFill>
                                  <a:schemeClr val="tx1"/>
                                </a:solidFill>
                                <a:latin typeface="Cambria Math"/>
                              </a:rPr>
                              <m:t>𝑖</m:t>
                            </m:r>
                            <m:r>
                              <a:rPr lang="en-US" altLang="zh-CN" sz="2800" i="1" dirty="0">
                                <a:solidFill>
                                  <a:schemeClr val="tx1"/>
                                </a:solidFill>
                                <a:latin typeface="Cambria Math"/>
                                <a:ea typeface="Cambria Math"/>
                              </a:rPr>
                              <m:t>∈</m:t>
                            </m:r>
                            <m:r>
                              <a:rPr lang="en-US" altLang="zh-CN" sz="2800" i="1" dirty="0">
                                <a:solidFill>
                                  <a:schemeClr val="tx1"/>
                                </a:solidFill>
                                <a:latin typeface="Cambria Math"/>
                                <a:ea typeface="Cambria Math"/>
                              </a:rPr>
                              <m:t>𝑉</m:t>
                            </m:r>
                          </m:sub>
                          <m:sup/>
                          <m:e>
                            <m:sSub>
                              <m:sSubPr>
                                <m:ctrlPr>
                                  <a:rPr lang="en-US" altLang="zh-CN" sz="2800" i="1" dirty="0">
                                    <a:solidFill>
                                      <a:schemeClr val="tx1"/>
                                    </a:solidFill>
                                    <a:latin typeface="Cambria Math"/>
                                  </a:rPr>
                                </m:ctrlPr>
                              </m:sSubPr>
                              <m:e>
                                <m:r>
                                  <a:rPr lang="en-US" altLang="zh-CN" sz="2800" i="1" dirty="0">
                                    <a:solidFill>
                                      <a:schemeClr val="tx1"/>
                                    </a:solidFill>
                                    <a:latin typeface="Cambria Math"/>
                                  </a:rPr>
                                  <m:t>𝐹</m:t>
                                </m:r>
                              </m:e>
                              <m:sub>
                                <m:r>
                                  <a:rPr lang="en-US" altLang="zh-CN" sz="2800" i="1" dirty="0">
                                    <a:solidFill>
                                      <a:schemeClr val="tx1"/>
                                    </a:solidFill>
                                    <a:latin typeface="Cambria Math"/>
                                  </a:rPr>
                                  <m:t>𝑖𝑡</m:t>
                                </m:r>
                              </m:sub>
                            </m:sSub>
                          </m:e>
                        </m:nary>
                      </m:e>
                    </m:nary>
                  </m:oMath>
                </a14:m>
                <a:r>
                  <a:rPr lang="zh-CN" altLang="zh-CN" sz="28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为</a:t>
                </a:r>
                <a:r>
                  <a:rPr lang="zh-CN" altLang="zh-CN" sz="2800" b="1" dirty="0" smtClean="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流</a:t>
                </a:r>
                <a14:m>
                  <m:oMath xmlns:m="http://schemas.openxmlformats.org/officeDocument/2006/math">
                    <m:r>
                      <a:rPr lang="en-US" altLang="zh-CN" sz="2800" b="1" i="1" dirty="0" smtClean="0">
                        <a:solidFill>
                          <a:srgbClr val="0000FF"/>
                        </a:solidFill>
                        <a:latin typeface="Cambria Math"/>
                      </a:rPr>
                      <m:t>𝑭</m:t>
                    </m:r>
                  </m:oMath>
                </a14:m>
                <a:r>
                  <a:rPr lang="zh-CN" altLang="zh-CN" sz="2800" b="1" dirty="0" smtClean="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的</a:t>
                </a:r>
                <a:r>
                  <a:rPr lang="zh-CN" altLang="zh-CN" sz="2800" b="1"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值</a:t>
                </a:r>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，记作</a:t>
                </a:r>
                <a14:m>
                  <m:oMath xmlns:m="http://schemas.openxmlformats.org/officeDocument/2006/math">
                    <m:r>
                      <a:rPr lang="en-US" altLang="zh-CN" sz="2800" b="0" i="1" dirty="0" smtClean="0">
                        <a:solidFill>
                          <a:schemeClr val="tx1"/>
                        </a:solidFill>
                        <a:latin typeface="Cambria Math"/>
                      </a:rPr>
                      <m:t>𝑉</m:t>
                    </m:r>
                    <m:r>
                      <a:rPr lang="en-US" altLang="zh-CN" sz="2800" b="0" i="1" dirty="0" smtClean="0">
                        <a:solidFill>
                          <a:schemeClr val="tx1"/>
                        </a:solidFill>
                        <a:latin typeface="Cambria Math"/>
                      </a:rPr>
                      <m:t>(</m:t>
                    </m:r>
                    <m:r>
                      <a:rPr lang="en-US" altLang="zh-CN" sz="2800" b="0" i="1" dirty="0" smtClean="0">
                        <a:solidFill>
                          <a:schemeClr val="tx1"/>
                        </a:solidFill>
                        <a:latin typeface="Cambria Math"/>
                      </a:rPr>
                      <m:t>𝐹</m:t>
                    </m:r>
                    <m:r>
                      <a:rPr lang="en-US" altLang="zh-CN" sz="2800" b="0" i="1" dirty="0" smtClean="0">
                        <a:solidFill>
                          <a:schemeClr val="tx1"/>
                        </a:solidFill>
                        <a:latin typeface="Cambria Math"/>
                      </a:rPr>
                      <m:t>)</m:t>
                    </m:r>
                  </m:oMath>
                </a14:m>
                <a:r>
                  <a:rPr lang="en-US"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8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8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如图</a:t>
                </a:r>
                <a:r>
                  <a:rPr lang="en-US" altLang="zh-CN" sz="28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4.1.1</a:t>
                </a:r>
                <a:r>
                  <a:rPr lang="zh-CN" altLang="en-US"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中</a:t>
                </a:r>
                <a14:m>
                  <m:oMath xmlns:m="http://schemas.openxmlformats.org/officeDocument/2006/math">
                    <m:r>
                      <a:rPr lang="en-US" altLang="zh-CN" sz="2800" i="1" dirty="0">
                        <a:solidFill>
                          <a:schemeClr val="tx1"/>
                        </a:solidFill>
                        <a:latin typeface="Cambria Math"/>
                      </a:rPr>
                      <m:t>𝑉</m:t>
                    </m:r>
                    <m:d>
                      <m:dPr>
                        <m:ctrlPr>
                          <a:rPr lang="en-US" altLang="zh-CN" sz="2800" i="1" dirty="0">
                            <a:solidFill>
                              <a:schemeClr val="tx1"/>
                            </a:solidFill>
                            <a:latin typeface="Cambria Math"/>
                          </a:rPr>
                        </m:ctrlPr>
                      </m:dPr>
                      <m:e>
                        <m:r>
                          <a:rPr lang="en-US" altLang="zh-CN" sz="2800" i="1" dirty="0">
                            <a:solidFill>
                              <a:schemeClr val="tx1"/>
                            </a:solidFill>
                            <a:latin typeface="Cambria Math"/>
                          </a:rPr>
                          <m:t>𝐹</m:t>
                        </m:r>
                      </m:e>
                    </m:d>
                    <m:r>
                      <a:rPr lang="en-US" altLang="zh-CN" sz="2800" b="0" i="1" dirty="0" smtClean="0">
                        <a:solidFill>
                          <a:schemeClr val="tx1"/>
                        </a:solidFill>
                        <a:latin typeface="Cambria Math"/>
                      </a:rPr>
                      <m:t>=10.</m:t>
                    </m:r>
                  </m:oMath>
                </a14:m>
                <a:r>
                  <a:rPr lang="en-US"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endParaRPr lang="zh-CN" altLang="en-US"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4" name="内容占位符 2"/>
              <p:cNvSpPr txBox="1">
                <a:spLocks noRot="1" noChangeAspect="1" noMove="1" noResize="1" noEditPoints="1" noAdjustHandles="1" noChangeArrowheads="1" noChangeShapeType="1" noTextEdit="1"/>
              </p:cNvSpPr>
              <p:nvPr/>
            </p:nvSpPr>
            <p:spPr>
              <a:xfrm>
                <a:off x="467544" y="2132856"/>
                <a:ext cx="8363272" cy="1756792"/>
              </a:xfrm>
              <a:prstGeom prst="rect">
                <a:avLst/>
              </a:prstGeom>
              <a:blipFill rotWithShape="1">
                <a:blip r:embed="rId4"/>
                <a:stretch>
                  <a:fillRect l="-1312" t="-4167"/>
                </a:stretch>
              </a:blipFill>
            </p:spPr>
            <p:txBody>
              <a:bodyPr/>
              <a:lstStyle/>
              <a:p>
                <a:r>
                  <a:rPr lang="zh-CN" altLang="en-US">
                    <a:noFill/>
                  </a:rPr>
                  <a:t> </a:t>
                </a:r>
              </a:p>
            </p:txBody>
          </p:sp>
        </mc:Fallback>
      </mc:AlternateContent>
      <p:graphicFrame>
        <p:nvGraphicFramePr>
          <p:cNvPr id="5" name="对象 4"/>
          <p:cNvGraphicFramePr>
            <a:graphicFrameLocks noGrp="1" noChangeAspect="1"/>
          </p:cNvGraphicFramePr>
          <p:nvPr>
            <p:extLst>
              <p:ext uri="{D42A27DB-BD31-4B8C-83A1-F6EECF244321}">
                <p14:modId xmlns:p14="http://schemas.microsoft.com/office/powerpoint/2010/main" val="2118006891"/>
              </p:ext>
            </p:extLst>
          </p:nvPr>
        </p:nvGraphicFramePr>
        <p:xfrm>
          <a:off x="2411761" y="3284984"/>
          <a:ext cx="5041503" cy="3347956"/>
        </p:xfrm>
        <a:graphic>
          <a:graphicData uri="http://schemas.openxmlformats.org/presentationml/2006/ole">
            <mc:AlternateContent xmlns:mc="http://schemas.openxmlformats.org/markup-compatibility/2006">
              <mc:Choice xmlns:v="urn:schemas-microsoft-com:vml" Requires="v">
                <p:oleObj spid="_x0000_s120853" name="文档" r:id="rId5" imgW="2684716" imgH="1781077" progId="Word.Document.12">
                  <p:embed/>
                </p:oleObj>
              </mc:Choice>
              <mc:Fallback>
                <p:oleObj name="文档" r:id="rId5" imgW="2684716" imgH="1781077" progId="Word.Document.12">
                  <p:embed/>
                  <p:pic>
                    <p:nvPicPr>
                      <p:cNvPr id="0" name=""/>
                      <p:cNvPicPr>
                        <a:picLocks noGrp="1" noChangeAspect="1" noChangeArrowheads="1"/>
                      </p:cNvPicPr>
                      <p:nvPr/>
                    </p:nvPicPr>
                    <p:blipFill>
                      <a:blip r:embed="rId6"/>
                      <a:srcRect/>
                      <a:stretch>
                        <a:fillRect/>
                      </a:stretch>
                    </p:blipFill>
                    <p:spPr bwMode="auto">
                      <a:xfrm>
                        <a:off x="2411761" y="3284984"/>
                        <a:ext cx="5041503" cy="3347956"/>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289146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idx="1"/>
              </p:nvPr>
            </p:nvSpPr>
            <p:spPr>
              <a:xfrm>
                <a:off x="179512" y="908720"/>
                <a:ext cx="8820472" cy="4752528"/>
              </a:xfrm>
            </p:spPr>
            <p:txBody>
              <a:bodyPr>
                <a:noAutofit/>
              </a:bodyPr>
              <a:lstStyle/>
              <a:p>
                <a:pPr marL="0" indent="457200">
                  <a:lnSpc>
                    <a:spcPct val="150000"/>
                  </a:lnSpc>
                  <a:spcBef>
                    <a:spcPts val="0"/>
                  </a:spcBef>
                </a:pPr>
                <a:r>
                  <a:rPr lang="zh-CN" altLang="zh-CN"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网络流研究中的一个基本问题是求网络</a:t>
                </a:r>
                <a14:m>
                  <m:oMath xmlns:m="http://schemas.openxmlformats.org/officeDocument/2006/math">
                    <m:r>
                      <a:rPr lang="en-US" altLang="zh-CN" b="0" i="1" dirty="0" smtClean="0">
                        <a:solidFill>
                          <a:schemeClr val="tx1"/>
                        </a:solidFill>
                        <a:latin typeface="Cambria Math"/>
                      </a:rPr>
                      <m:t>𝑁</m:t>
                    </m:r>
                  </m:oMath>
                </a14:m>
                <a:r>
                  <a:rPr lang="zh-CN" altLang="zh-CN"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的一个可行</a:t>
                </a:r>
                <a:r>
                  <a:rPr lang="zh-CN" altLang="zh-CN"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流</a:t>
                </a:r>
                <a14:m>
                  <m:oMath xmlns:m="http://schemas.openxmlformats.org/officeDocument/2006/math">
                    <m:r>
                      <a:rPr lang="en-US" altLang="zh-CN" b="0" i="1" dirty="0" smtClean="0">
                        <a:solidFill>
                          <a:schemeClr val="tx1"/>
                        </a:solidFill>
                        <a:latin typeface="Cambria Math"/>
                      </a:rPr>
                      <m:t>𝐹</m:t>
                    </m:r>
                    <m:r>
                      <a:rPr lang="en-US" altLang="zh-CN" i="1" dirty="0">
                        <a:solidFill>
                          <a:schemeClr val="tx1"/>
                        </a:solidFill>
                        <a:latin typeface="Cambria Math"/>
                      </a:rPr>
                      <m:t> </m:t>
                    </m:r>
                  </m:oMath>
                </a14:m>
                <a:r>
                  <a:rPr lang="zh-CN" altLang="zh-CN"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zh-CN"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而且还希望</a:t>
                </a:r>
                <a:r>
                  <a:rPr lang="zh-CN" altLang="zh-CN"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使得</a:t>
                </a:r>
                <a14:m>
                  <m:oMath xmlns:m="http://schemas.openxmlformats.org/officeDocument/2006/math">
                    <m:r>
                      <a:rPr lang="en-US" altLang="zh-CN" b="0" i="1" dirty="0" smtClean="0">
                        <a:solidFill>
                          <a:schemeClr val="tx1"/>
                        </a:solidFill>
                        <a:latin typeface="Cambria Math"/>
                      </a:rPr>
                      <m:t>𝐹</m:t>
                    </m:r>
                  </m:oMath>
                </a14:m>
                <a:r>
                  <a:rPr lang="zh-CN" altLang="zh-CN"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达到</a:t>
                </a:r>
                <a:r>
                  <a:rPr lang="zh-CN" altLang="zh-CN"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最大值，即使可行流</a:t>
                </a:r>
                <a14:m>
                  <m:oMath xmlns:m="http://schemas.openxmlformats.org/officeDocument/2006/math">
                    <m:r>
                      <a:rPr lang="en-US" altLang="zh-CN" b="0" i="1" dirty="0" smtClean="0">
                        <a:solidFill>
                          <a:schemeClr val="tx1"/>
                        </a:solidFill>
                        <a:latin typeface="Cambria Math"/>
                      </a:rPr>
                      <m:t>𝐹</m:t>
                    </m:r>
                  </m:oMath>
                </a14:m>
                <a:r>
                  <a:rPr lang="zh-CN" altLang="zh-CN"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成为网络</a:t>
                </a:r>
                <a14:m>
                  <m:oMath xmlns:m="http://schemas.openxmlformats.org/officeDocument/2006/math">
                    <m:r>
                      <a:rPr lang="en-US" altLang="zh-CN" b="0" i="1" dirty="0" smtClean="0">
                        <a:solidFill>
                          <a:schemeClr val="tx1"/>
                        </a:solidFill>
                        <a:latin typeface="Cambria Math"/>
                      </a:rPr>
                      <m:t>𝑁</m:t>
                    </m:r>
                  </m:oMath>
                </a14:m>
                <a:r>
                  <a:rPr lang="zh-CN" altLang="zh-CN"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的最大流</a:t>
                </a:r>
                <a:r>
                  <a:rPr lang="zh-CN" altLang="zh-CN"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marL="0" indent="457200">
                  <a:lnSpc>
                    <a:spcPct val="150000"/>
                  </a:lnSpc>
                  <a:spcBef>
                    <a:spcPts val="0"/>
                  </a:spcBef>
                </a:pPr>
                <a:r>
                  <a:rPr lang="zh-CN" altLang="zh-CN"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一般</a:t>
                </a:r>
                <a:r>
                  <a:rPr lang="zh-CN" altLang="zh-CN"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地，可能存在几个具有相同最大值的流</a:t>
                </a:r>
                <a:r>
                  <a:rPr lang="zh-CN" altLang="zh-CN"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为了</a:t>
                </a:r>
                <a:r>
                  <a:rPr lang="zh-CN" altLang="zh-CN"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给</a:t>
                </a:r>
                <a:r>
                  <a:rPr lang="zh-CN" altLang="zh-CN"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出一个求最大流的算法。下面我们再来介绍网络的截集</a:t>
                </a:r>
                <a:r>
                  <a:rPr lang="zh-CN" altLang="zh-CN"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179512" y="908720"/>
                <a:ext cx="8820472" cy="4752528"/>
              </a:xfrm>
              <a:blipFill rotWithShape="1">
                <a:blip r:embed="rId2"/>
                <a:stretch>
                  <a:fillRect l="-1728" r="-1382"/>
                </a:stretch>
              </a:blipFill>
            </p:spPr>
            <p:txBody>
              <a:bodyPr/>
              <a:lstStyle/>
              <a:p>
                <a:r>
                  <a:rPr lang="zh-CN" altLang="en-US">
                    <a:noFill/>
                  </a:rPr>
                  <a:t> </a:t>
                </a:r>
              </a:p>
            </p:txBody>
          </p:sp>
        </mc:Fallback>
      </mc:AlternateContent>
      <p:sp>
        <p:nvSpPr>
          <p:cNvPr id="2" name="日期占位符 1"/>
          <p:cNvSpPr>
            <a:spLocks noGrp="1"/>
          </p:cNvSpPr>
          <p:nvPr>
            <p:ph type="dt" sz="half" idx="10"/>
          </p:nvPr>
        </p:nvSpPr>
        <p:spPr/>
        <p:txBody>
          <a:bodyPr/>
          <a:lstStyle/>
          <a:p>
            <a:fld id="{F331323D-F3BE-4B2B-9AD2-DF60A77D8271}" type="datetime3">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2016年7月13日星期三</a:t>
            </a:fld>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4" name="页脚占位符 3"/>
          <p:cNvSpPr>
            <a:spLocks noGrp="1"/>
          </p:cNvSpPr>
          <p:nvPr>
            <p:ph type="ftr" sz="quarter" idx="11"/>
          </p:nvPr>
        </p:nvSpPr>
        <p:spPr/>
        <p:txBody>
          <a:bodyPr/>
          <a:lstStyle/>
          <a:p>
            <a:r>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重庆邮电大学                      理学院           </a:t>
            </a:r>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79</a:t>
            </a:fld>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91001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up)">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3124200" y="0"/>
            <a:ext cx="38957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800" b="1" dirty="0">
                <a:latin typeface="华文楷体" panose="02010600040101010101" pitchFamily="2" charset="-122"/>
                <a:ea typeface="华文楷体" panose="02010600040101010101" pitchFamily="2" charset="-122"/>
              </a:rPr>
              <a:t>顶点的次数</a:t>
            </a:r>
          </a:p>
        </p:txBody>
      </p:sp>
      <p:graphicFrame>
        <p:nvGraphicFramePr>
          <p:cNvPr id="14339" name="Object 3"/>
          <p:cNvGraphicFramePr>
            <a:graphicFrameLocks noChangeAspect="1"/>
          </p:cNvGraphicFramePr>
          <p:nvPr>
            <p:extLst>
              <p:ext uri="{D42A27DB-BD31-4B8C-83A1-F6EECF244321}">
                <p14:modId xmlns:p14="http://schemas.microsoft.com/office/powerpoint/2010/main" val="2301560761"/>
              </p:ext>
            </p:extLst>
          </p:nvPr>
        </p:nvGraphicFramePr>
        <p:xfrm>
          <a:off x="0" y="598653"/>
          <a:ext cx="8720138" cy="1944687"/>
        </p:xfrm>
        <a:graphic>
          <a:graphicData uri="http://schemas.openxmlformats.org/presentationml/2006/ole">
            <mc:AlternateContent xmlns:mc="http://schemas.openxmlformats.org/markup-compatibility/2006">
              <mc:Choice xmlns:v="urn:schemas-microsoft-com:vml" Requires="v">
                <p:oleObj spid="_x0000_s6546" name="Document" r:id="rId3" imgW="4449698" imgH="991916" progId="Word.Document.8">
                  <p:embed/>
                </p:oleObj>
              </mc:Choice>
              <mc:Fallback>
                <p:oleObj name="Document" r:id="rId3" imgW="4449698" imgH="991916" progId="Word.Document.8">
                  <p:embed/>
                  <p:pic>
                    <p:nvPicPr>
                      <p:cNvPr id="0" name=""/>
                      <p:cNvPicPr>
                        <a:picLocks noChangeAspect="1" noChangeArrowheads="1"/>
                      </p:cNvPicPr>
                      <p:nvPr/>
                    </p:nvPicPr>
                    <p:blipFill>
                      <a:blip r:embed="rId4"/>
                      <a:srcRect/>
                      <a:stretch>
                        <a:fillRect/>
                      </a:stretch>
                    </p:blipFill>
                    <p:spPr bwMode="auto">
                      <a:xfrm>
                        <a:off x="0" y="598653"/>
                        <a:ext cx="8720138" cy="1944687"/>
                      </a:xfrm>
                      <a:prstGeom prst="rect">
                        <a:avLst/>
                      </a:prstGeom>
                      <a:noFill/>
                      <a:ln>
                        <a:noFill/>
                      </a:ln>
                      <a:effectLst/>
                      <a:extLst/>
                    </p:spPr>
                  </p:pic>
                </p:oleObj>
              </mc:Fallback>
            </mc:AlternateContent>
          </a:graphicData>
        </a:graphic>
      </p:graphicFrame>
      <p:graphicFrame>
        <p:nvGraphicFramePr>
          <p:cNvPr id="14340" name="Object 4"/>
          <p:cNvGraphicFramePr>
            <a:graphicFrameLocks noChangeAspect="1"/>
          </p:cNvGraphicFramePr>
          <p:nvPr>
            <p:extLst>
              <p:ext uri="{D42A27DB-BD31-4B8C-83A1-F6EECF244321}">
                <p14:modId xmlns:p14="http://schemas.microsoft.com/office/powerpoint/2010/main" val="1206728582"/>
              </p:ext>
            </p:extLst>
          </p:nvPr>
        </p:nvGraphicFramePr>
        <p:xfrm>
          <a:off x="971550" y="2781300"/>
          <a:ext cx="2362200" cy="2057400"/>
        </p:xfrm>
        <a:graphic>
          <a:graphicData uri="http://schemas.openxmlformats.org/presentationml/2006/ole">
            <mc:AlternateContent xmlns:mc="http://schemas.openxmlformats.org/markup-compatibility/2006">
              <mc:Choice xmlns:v="urn:schemas-microsoft-com:vml" Requires="v">
                <p:oleObj spid="_x0000_s6547" name="BMP 图象" r:id="rId5" imgW="1428949" imgH="1152381" progId="Paint.Picture">
                  <p:embed/>
                </p:oleObj>
              </mc:Choice>
              <mc:Fallback>
                <p:oleObj name="BMP 图象" r:id="rId5" imgW="1428949" imgH="1152381"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550" y="2781300"/>
                        <a:ext cx="23622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41" name="Object 5"/>
          <p:cNvGraphicFramePr>
            <a:graphicFrameLocks noChangeAspect="1"/>
          </p:cNvGraphicFramePr>
          <p:nvPr>
            <p:extLst>
              <p:ext uri="{D42A27DB-BD31-4B8C-83A1-F6EECF244321}">
                <p14:modId xmlns:p14="http://schemas.microsoft.com/office/powerpoint/2010/main" val="3365919463"/>
              </p:ext>
            </p:extLst>
          </p:nvPr>
        </p:nvGraphicFramePr>
        <p:xfrm>
          <a:off x="1239838" y="5091113"/>
          <a:ext cx="2014537" cy="484187"/>
        </p:xfrm>
        <a:graphic>
          <a:graphicData uri="http://schemas.openxmlformats.org/presentationml/2006/ole">
            <mc:AlternateContent xmlns:mc="http://schemas.openxmlformats.org/markup-compatibility/2006">
              <mc:Choice xmlns:v="urn:schemas-microsoft-com:vml" Requires="v">
                <p:oleObj spid="_x0000_s6548" name="Equation" r:id="rId7" imgW="596880" imgH="228600" progId="Equation.DSMT4">
                  <p:embed/>
                </p:oleObj>
              </mc:Choice>
              <mc:Fallback>
                <p:oleObj name="Equation" r:id="rId7" imgW="59688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39838" y="5091113"/>
                        <a:ext cx="2014537" cy="484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2" name="Object 6"/>
          <p:cNvGraphicFramePr>
            <a:graphicFrameLocks noChangeAspect="1"/>
          </p:cNvGraphicFramePr>
          <p:nvPr>
            <p:extLst>
              <p:ext uri="{D42A27DB-BD31-4B8C-83A1-F6EECF244321}">
                <p14:modId xmlns:p14="http://schemas.microsoft.com/office/powerpoint/2010/main" val="3951197837"/>
              </p:ext>
            </p:extLst>
          </p:nvPr>
        </p:nvGraphicFramePr>
        <p:xfrm>
          <a:off x="5410200" y="4724400"/>
          <a:ext cx="2133600" cy="1524000"/>
        </p:xfrm>
        <a:graphic>
          <a:graphicData uri="http://schemas.openxmlformats.org/presentationml/2006/ole">
            <mc:AlternateContent xmlns:mc="http://schemas.openxmlformats.org/markup-compatibility/2006">
              <mc:Choice xmlns:v="urn:schemas-microsoft-com:vml" Requires="v">
                <p:oleObj spid="_x0000_s6549" name="公式" r:id="rId9" imgW="672840" imgH="723600" progId="Equation.3">
                  <p:embed/>
                </p:oleObj>
              </mc:Choice>
              <mc:Fallback>
                <p:oleObj name="公式" r:id="rId9" imgW="672840" imgH="723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10200" y="4724400"/>
                        <a:ext cx="2133600" cy="152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4343" name="Picture 7"/>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643438" y="2276475"/>
            <a:ext cx="3457575" cy="242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页脚占位符 1"/>
          <p:cNvSpPr>
            <a:spLocks noGrp="1"/>
          </p:cNvSpPr>
          <p:nvPr>
            <p:ph type="ftr" sz="quarter" idx="11"/>
          </p:nvPr>
        </p:nvSpPr>
        <p:spPr/>
        <p:txBody>
          <a:bodyPr/>
          <a:lstStyle/>
          <a:p>
            <a:r>
              <a:rPr lang="zh-CN" altLang="en-US" smtClean="0"/>
              <a:t>重庆邮电大学                      理学院           </a:t>
            </a:r>
            <a:endParaRPr lang="zh-CN" altLang="en-US"/>
          </a:p>
        </p:txBody>
      </p:sp>
      <p:sp>
        <p:nvSpPr>
          <p:cNvPr id="3" name="灯片编号占位符 2"/>
          <p:cNvSpPr>
            <a:spLocks noGrp="1"/>
          </p:cNvSpPr>
          <p:nvPr>
            <p:ph type="sldNum" sz="quarter" idx="12"/>
          </p:nvPr>
        </p:nvSpPr>
        <p:spPr/>
        <p:txBody>
          <a:bodyPr/>
          <a:lstStyle/>
          <a:p>
            <a:fld id="{0C913308-F349-4B6D-A68A-DD1791B4A57B}" type="slidenum">
              <a:rPr lang="zh-CN" altLang="en-US" smtClean="0"/>
              <a:t>8</a:t>
            </a:fld>
            <a:endParaRPr lang="zh-CN" altLang="en-US"/>
          </a:p>
        </p:txBody>
      </p:sp>
      <p:sp>
        <p:nvSpPr>
          <p:cNvPr id="4" name="日期占位符 3"/>
          <p:cNvSpPr>
            <a:spLocks noGrp="1"/>
          </p:cNvSpPr>
          <p:nvPr>
            <p:ph type="dt" sz="half" idx="10"/>
          </p:nvPr>
        </p:nvSpPr>
        <p:spPr/>
        <p:txBody>
          <a:bodyPr/>
          <a:lstStyle/>
          <a:p>
            <a:fld id="{DBB608B5-88D6-47C5-BB62-D03229E5E6E4}" type="datetime3">
              <a:rPr lang="zh-CN" altLang="en-US" smtClean="0"/>
              <a:t>2016年7月13日星期三</a:t>
            </a:fld>
            <a:endParaRPr lang="zh-CN" altLang="en-US"/>
          </a:p>
        </p:txBody>
      </p:sp>
    </p:spTree>
    <p:extLst>
      <p:ext uri="{BB962C8B-B14F-4D97-AF65-F5344CB8AC3E}">
        <p14:creationId xmlns:p14="http://schemas.microsoft.com/office/powerpoint/2010/main" val="15128099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14339"/>
                                        </p:tgtEl>
                                        <p:attrNameLst>
                                          <p:attrName>style.visibility</p:attrName>
                                        </p:attrNameLst>
                                      </p:cBhvr>
                                      <p:to>
                                        <p:strVal val="visible"/>
                                      </p:to>
                                    </p:set>
                                    <p:animEffect transition="in" filter="box(out)">
                                      <p:cBhvr>
                                        <p:cTn id="7" dur="500"/>
                                        <p:tgtEl>
                                          <p:spTgt spid="143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nodeType="clickEffect">
                                  <p:stCondLst>
                                    <p:cond delay="0"/>
                                  </p:stCondLst>
                                  <p:childTnLst>
                                    <p:set>
                                      <p:cBhvr>
                                        <p:cTn id="11" dur="1" fill="hold">
                                          <p:stCondLst>
                                            <p:cond delay="0"/>
                                          </p:stCondLst>
                                        </p:cTn>
                                        <p:tgtEl>
                                          <p:spTgt spid="14340"/>
                                        </p:tgtEl>
                                        <p:attrNameLst>
                                          <p:attrName>style.visibility</p:attrName>
                                        </p:attrNameLst>
                                      </p:cBhvr>
                                      <p:to>
                                        <p:strVal val="visible"/>
                                      </p:to>
                                    </p:set>
                                    <p:anim calcmode="lin" valueType="num">
                                      <p:cBhvr additive="base">
                                        <p:cTn id="12" dur="500" fill="hold"/>
                                        <p:tgtEl>
                                          <p:spTgt spid="14340"/>
                                        </p:tgtEl>
                                        <p:attrNameLst>
                                          <p:attrName>ppt_x</p:attrName>
                                        </p:attrNameLst>
                                      </p:cBhvr>
                                      <p:tavLst>
                                        <p:tav tm="0">
                                          <p:val>
                                            <p:strVal val="0-#ppt_w/2"/>
                                          </p:val>
                                        </p:tav>
                                        <p:tav tm="100000">
                                          <p:val>
                                            <p:strVal val="#ppt_x"/>
                                          </p:val>
                                        </p:tav>
                                      </p:tavLst>
                                    </p:anim>
                                    <p:anim calcmode="lin" valueType="num">
                                      <p:cBhvr additive="base">
                                        <p:cTn id="13" dur="500" fill="hold"/>
                                        <p:tgtEl>
                                          <p:spTgt spid="14340"/>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499"/>
                                          </p:stCondLst>
                                        </p:cTn>
                                        <p:tgtEl>
                                          <p:spTgt spid="14341"/>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37" presetClass="entr" presetSubtype="0" fill="hold" nodeType="clickEffect">
                                  <p:stCondLst>
                                    <p:cond delay="0"/>
                                  </p:stCondLst>
                                  <p:childTnLst>
                                    <p:set>
                                      <p:cBhvr>
                                        <p:cTn id="21" dur="1" fill="hold">
                                          <p:stCondLst>
                                            <p:cond delay="0"/>
                                          </p:stCondLst>
                                        </p:cTn>
                                        <p:tgtEl>
                                          <p:spTgt spid="14343"/>
                                        </p:tgtEl>
                                        <p:attrNameLst>
                                          <p:attrName>style.visibility</p:attrName>
                                        </p:attrNameLst>
                                      </p:cBhvr>
                                      <p:to>
                                        <p:strVal val="visible"/>
                                      </p:to>
                                    </p:set>
                                    <p:animEffect transition="in" filter="fade">
                                      <p:cBhvr>
                                        <p:cTn id="22" dur="1000"/>
                                        <p:tgtEl>
                                          <p:spTgt spid="14343"/>
                                        </p:tgtEl>
                                      </p:cBhvr>
                                    </p:animEffect>
                                    <p:anim calcmode="lin" valueType="num">
                                      <p:cBhvr>
                                        <p:cTn id="23" dur="1000" fill="hold"/>
                                        <p:tgtEl>
                                          <p:spTgt spid="14343"/>
                                        </p:tgtEl>
                                        <p:attrNameLst>
                                          <p:attrName>ppt_x</p:attrName>
                                        </p:attrNameLst>
                                      </p:cBhvr>
                                      <p:tavLst>
                                        <p:tav tm="0">
                                          <p:val>
                                            <p:strVal val="#ppt_x"/>
                                          </p:val>
                                        </p:tav>
                                        <p:tav tm="100000">
                                          <p:val>
                                            <p:strVal val="#ppt_x"/>
                                          </p:val>
                                        </p:tav>
                                      </p:tavLst>
                                    </p:anim>
                                    <p:anim calcmode="lin" valueType="num">
                                      <p:cBhvr>
                                        <p:cTn id="24" dur="900" decel="100000" fill="hold"/>
                                        <p:tgtEl>
                                          <p:spTgt spid="14343"/>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14343"/>
                                        </p:tgtEl>
                                        <p:attrNameLst>
                                          <p:attrName>ppt_y</p:attrName>
                                        </p:attrNameLst>
                                      </p:cBhvr>
                                      <p:tavLst>
                                        <p:tav tm="0">
                                          <p:val>
                                            <p:strVal val="#ppt_y-.03"/>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5" presetClass="entr" presetSubtype="5" fill="hold" nodeType="clickEffect">
                                  <p:stCondLst>
                                    <p:cond delay="0"/>
                                  </p:stCondLst>
                                  <p:childTnLst>
                                    <p:set>
                                      <p:cBhvr>
                                        <p:cTn id="29" dur="1" fill="hold">
                                          <p:stCondLst>
                                            <p:cond delay="0"/>
                                          </p:stCondLst>
                                        </p:cTn>
                                        <p:tgtEl>
                                          <p:spTgt spid="14342"/>
                                        </p:tgtEl>
                                        <p:attrNameLst>
                                          <p:attrName>style.visibility</p:attrName>
                                        </p:attrNameLst>
                                      </p:cBhvr>
                                      <p:to>
                                        <p:strVal val="visible"/>
                                      </p:to>
                                    </p:set>
                                    <p:animEffect transition="in" filter="checkerboard(down)">
                                      <p:cBhvr>
                                        <p:cTn id="30" dur="500"/>
                                        <p:tgtEl>
                                          <p:spTgt spid="14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23528" y="476672"/>
                <a:ext cx="8568952" cy="4536503"/>
              </a:xfrm>
            </p:spPr>
            <p:txBody>
              <a:bodyPr>
                <a:normAutofit/>
              </a:bodyPr>
              <a:lstStyle/>
              <a:p>
                <a:pPr marL="0" indent="457200">
                  <a:lnSpc>
                    <a:spcPct val="100000"/>
                  </a:lnSpc>
                </a:pPr>
                <a:r>
                  <a:rPr lang="zh-CN" altLang="zh-CN" sz="2800" b="1"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定义</a:t>
                </a:r>
                <a:r>
                  <a:rPr lang="en-US" altLang="zh-CN" sz="2800" b="1"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4</a:t>
                </a:r>
                <a:r>
                  <a:rPr lang="en-US" altLang="zh-CN" sz="28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8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设</a:t>
                </a:r>
                <a14:m>
                  <m:oMath xmlns:m="http://schemas.openxmlformats.org/officeDocument/2006/math">
                    <m:r>
                      <a:rPr lang="en-US" altLang="zh-CN" sz="2800" b="0" i="1" dirty="0" smtClean="0">
                        <a:solidFill>
                          <a:schemeClr val="tx1"/>
                        </a:solidFill>
                        <a:latin typeface="Cambria Math"/>
                      </a:rPr>
                      <m:t>𝑁</m:t>
                    </m:r>
                  </m:oMath>
                </a14:m>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是一个网络，其发点为</a:t>
                </a:r>
                <a14:m>
                  <m:oMath xmlns:m="http://schemas.openxmlformats.org/officeDocument/2006/math">
                    <m:r>
                      <a:rPr lang="en-US" altLang="zh-CN" sz="2800" b="0" i="1" dirty="0" smtClean="0">
                        <a:solidFill>
                          <a:schemeClr val="tx1"/>
                        </a:solidFill>
                        <a:latin typeface="Cambria Math"/>
                      </a:rPr>
                      <m:t>𝑠</m:t>
                    </m:r>
                  </m:oMath>
                </a14:m>
                <a:r>
                  <a:rPr lang="en-US"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，收点为</a:t>
                </a:r>
                <a14:m>
                  <m:oMath xmlns:m="http://schemas.openxmlformats.org/officeDocument/2006/math">
                    <m:r>
                      <a:rPr lang="en-US" altLang="zh-CN" sz="2800" b="0" i="1" dirty="0" smtClean="0">
                        <a:solidFill>
                          <a:schemeClr val="tx1"/>
                        </a:solidFill>
                        <a:latin typeface="Cambria Math"/>
                      </a:rPr>
                      <m:t>𝑡</m:t>
                    </m:r>
                  </m:oMath>
                </a14:m>
                <a:r>
                  <a:rPr lang="zh-CN" altLang="zh-CN" sz="28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sz="2800" b="0" i="1" dirty="0" smtClean="0">
                        <a:solidFill>
                          <a:schemeClr val="tx1"/>
                        </a:solidFill>
                        <a:latin typeface="Cambria Math"/>
                      </a:rPr>
                      <m:t>𝑆</m:t>
                    </m:r>
                    <m:r>
                      <a:rPr lang="en-US" altLang="zh-CN" sz="2800" b="0" i="1" dirty="0" smtClean="0">
                        <a:solidFill>
                          <a:schemeClr val="tx1"/>
                        </a:solidFill>
                        <a:latin typeface="Cambria Math"/>
                        <a:ea typeface="Cambria Math"/>
                      </a:rPr>
                      <m:t>⊆</m:t>
                    </m:r>
                    <m:r>
                      <a:rPr lang="en-US" altLang="zh-CN" sz="2800" b="0" i="1" dirty="0" smtClean="0">
                        <a:solidFill>
                          <a:schemeClr val="tx1"/>
                        </a:solidFill>
                        <a:latin typeface="Cambria Math"/>
                        <a:ea typeface="Cambria Math"/>
                      </a:rPr>
                      <m:t>𝑉</m:t>
                    </m:r>
                  </m:oMath>
                </a14:m>
                <a:r>
                  <a:rPr lang="zh-CN" altLang="zh-CN" sz="28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acc>
                      <m:accPr>
                        <m:chr m:val="̅"/>
                        <m:ctrlPr>
                          <a:rPr lang="en-US" altLang="zh-CN" sz="2800" i="1" dirty="0">
                            <a:solidFill>
                              <a:schemeClr val="tx1"/>
                            </a:solidFill>
                            <a:latin typeface="Cambria Math"/>
                          </a:rPr>
                        </m:ctrlPr>
                      </m:accPr>
                      <m:e>
                        <m:r>
                          <a:rPr lang="en-US" altLang="zh-CN" sz="2800" i="1" dirty="0">
                            <a:solidFill>
                              <a:schemeClr val="tx1"/>
                            </a:solidFill>
                            <a:latin typeface="Cambria Math"/>
                          </a:rPr>
                          <m:t>𝑆</m:t>
                        </m:r>
                      </m:e>
                    </m:acc>
                    <m:r>
                      <a:rPr lang="en-US" altLang="zh-CN" sz="2800" i="1" dirty="0">
                        <a:solidFill>
                          <a:schemeClr val="tx1"/>
                        </a:solidFill>
                        <a:latin typeface="Cambria Math"/>
                      </a:rPr>
                      <m:t>=</m:t>
                    </m:r>
                    <m:r>
                      <a:rPr lang="en-US" altLang="zh-CN" sz="2800" i="1" dirty="0">
                        <a:solidFill>
                          <a:schemeClr val="tx1"/>
                        </a:solidFill>
                        <a:latin typeface="Cambria Math"/>
                        <a:ea typeface="Cambria Math"/>
                      </a:rPr>
                      <m:t>𝑉</m:t>
                    </m:r>
                    <m:r>
                      <a:rPr lang="en-US" altLang="zh-CN" sz="2800" i="1" dirty="0">
                        <a:solidFill>
                          <a:schemeClr val="tx1"/>
                        </a:solidFill>
                        <a:latin typeface="Cambria Math"/>
                        <a:ea typeface="Cambria Math"/>
                      </a:rPr>
                      <m:t>−</m:t>
                    </m:r>
                    <m:r>
                      <a:rPr lang="en-US" altLang="zh-CN" sz="2800" i="1" dirty="0">
                        <a:solidFill>
                          <a:schemeClr val="tx1"/>
                        </a:solidFill>
                        <a:latin typeface="Cambria Math"/>
                      </a:rPr>
                      <m:t>𝑆</m:t>
                    </m:r>
                    <m:r>
                      <a:rPr lang="en-US" altLang="zh-CN" sz="2800" b="0" i="1" dirty="0" smtClean="0">
                        <a:solidFill>
                          <a:schemeClr val="tx1"/>
                        </a:solidFill>
                        <a:latin typeface="Cambria Math"/>
                      </a:rPr>
                      <m:t>,</m:t>
                    </m:r>
                  </m:oMath>
                </a14:m>
                <a:r>
                  <a:rPr lang="zh-CN" altLang="zh-CN" sz="28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使得</a:t>
                </a:r>
                <a14:m>
                  <m:oMath xmlns:m="http://schemas.openxmlformats.org/officeDocument/2006/math">
                    <m:r>
                      <m:rPr>
                        <m:sty m:val="p"/>
                      </m:rPr>
                      <a:rPr lang="en-US" altLang="zh-CN" sz="2800" b="0" i="0" dirty="0" smtClean="0">
                        <a:solidFill>
                          <a:schemeClr val="tx1"/>
                        </a:solidFill>
                        <a:latin typeface="Cambria Math"/>
                      </a:rPr>
                      <m:t>s</m:t>
                    </m:r>
                    <m:r>
                      <a:rPr lang="en-US" altLang="zh-CN" sz="2800" b="0" i="1" dirty="0" smtClean="0">
                        <a:solidFill>
                          <a:schemeClr val="tx1"/>
                        </a:solidFill>
                        <a:latin typeface="Cambria Math"/>
                        <a:ea typeface="Cambria Math"/>
                      </a:rPr>
                      <m:t>∈</m:t>
                    </m:r>
                    <m:r>
                      <a:rPr lang="en-US" altLang="zh-CN" sz="2800" i="1" dirty="0">
                        <a:solidFill>
                          <a:schemeClr val="tx1"/>
                        </a:solidFill>
                        <a:latin typeface="Cambria Math"/>
                      </a:rPr>
                      <m:t>𝑆</m:t>
                    </m:r>
                    <m:r>
                      <a:rPr lang="en-US" altLang="zh-CN" sz="2800" i="1" dirty="0">
                        <a:solidFill>
                          <a:schemeClr val="tx1"/>
                        </a:solidFill>
                        <a:latin typeface="Cambria Math"/>
                        <a:ea typeface="Cambria Math"/>
                      </a:rPr>
                      <m:t> </m:t>
                    </m:r>
                  </m:oMath>
                </a14:m>
                <a:r>
                  <a:rPr lang="zh-CN" altLang="zh-CN" sz="28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sz="2800" b="0" i="1" dirty="0" smtClean="0">
                        <a:solidFill>
                          <a:schemeClr val="tx1"/>
                        </a:solidFill>
                        <a:latin typeface="Cambria Math"/>
                      </a:rPr>
                      <m:t>𝑡</m:t>
                    </m:r>
                    <m:r>
                      <a:rPr lang="en-US" altLang="zh-CN" sz="2800" i="1" dirty="0" smtClean="0">
                        <a:solidFill>
                          <a:schemeClr val="tx1"/>
                        </a:solidFill>
                        <a:latin typeface="Cambria Math"/>
                        <a:ea typeface="Cambria Math"/>
                      </a:rPr>
                      <m:t>∈</m:t>
                    </m:r>
                    <m:acc>
                      <m:accPr>
                        <m:chr m:val="̅"/>
                        <m:ctrlPr>
                          <a:rPr lang="en-US" altLang="zh-CN" sz="2800" b="0" i="1" dirty="0" smtClean="0">
                            <a:solidFill>
                              <a:schemeClr val="tx1"/>
                            </a:solidFill>
                            <a:latin typeface="Cambria Math"/>
                            <a:ea typeface="Cambria Math"/>
                          </a:rPr>
                        </m:ctrlPr>
                      </m:accPr>
                      <m:e>
                        <m:r>
                          <a:rPr lang="en-US" altLang="zh-CN" sz="2800" b="0" i="1" dirty="0" smtClean="0">
                            <a:solidFill>
                              <a:schemeClr val="tx1"/>
                            </a:solidFill>
                            <a:latin typeface="Cambria Math"/>
                            <a:ea typeface="Cambria Math"/>
                          </a:rPr>
                          <m:t>𝑆</m:t>
                        </m:r>
                      </m:e>
                    </m:acc>
                  </m:oMath>
                </a14:m>
                <a:r>
                  <a:rPr lang="en-US" altLang="zh-CN" sz="28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sz="2800" b="0" i="0" dirty="0" smtClean="0">
                        <a:solidFill>
                          <a:schemeClr val="tx1"/>
                        </a:solidFill>
                        <a:latin typeface="Cambria Math"/>
                      </a:rPr>
                      <m:t>(</m:t>
                    </m:r>
                    <m:r>
                      <a:rPr lang="en-US" altLang="zh-CN" sz="2800" i="1" dirty="0">
                        <a:solidFill>
                          <a:schemeClr val="tx1"/>
                        </a:solidFill>
                        <a:latin typeface="Cambria Math"/>
                      </a:rPr>
                      <m:t>𝑆</m:t>
                    </m:r>
                    <m:r>
                      <a:rPr lang="en-US" altLang="zh-CN" sz="2800" b="0" i="1" dirty="0" smtClean="0">
                        <a:solidFill>
                          <a:schemeClr val="tx1"/>
                        </a:solidFill>
                        <a:latin typeface="Cambria Math"/>
                      </a:rPr>
                      <m:t>,</m:t>
                    </m:r>
                    <m:acc>
                      <m:accPr>
                        <m:chr m:val="̅"/>
                        <m:ctrlPr>
                          <a:rPr lang="en-US" altLang="zh-CN" sz="2800" b="0" i="1" dirty="0" smtClean="0">
                            <a:solidFill>
                              <a:schemeClr val="tx1"/>
                            </a:solidFill>
                            <a:latin typeface="Cambria Math"/>
                          </a:rPr>
                        </m:ctrlPr>
                      </m:accPr>
                      <m:e>
                        <m:r>
                          <a:rPr lang="en-US" altLang="zh-CN" sz="2800" b="0" i="1" dirty="0" smtClean="0">
                            <a:solidFill>
                              <a:schemeClr val="tx1"/>
                            </a:solidFill>
                            <a:latin typeface="Cambria Math"/>
                          </a:rPr>
                          <m:t>𝑆</m:t>
                        </m:r>
                      </m:e>
                    </m:acc>
                    <m:r>
                      <a:rPr lang="en-US" altLang="zh-CN" sz="2800" b="0" i="1" dirty="0" smtClean="0">
                        <a:solidFill>
                          <a:schemeClr val="tx1"/>
                        </a:solidFill>
                        <a:latin typeface="Cambria Math"/>
                      </a:rPr>
                      <m:t>)</m:t>
                    </m:r>
                  </m:oMath>
                </a14:m>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表示起点在</a:t>
                </a:r>
                <a14:m>
                  <m:oMath xmlns:m="http://schemas.openxmlformats.org/officeDocument/2006/math">
                    <m:r>
                      <a:rPr lang="en-US" altLang="zh-CN" sz="2800" i="1" dirty="0">
                        <a:solidFill>
                          <a:schemeClr val="tx1"/>
                        </a:solidFill>
                        <a:latin typeface="Cambria Math"/>
                      </a:rPr>
                      <m:t>𝑆</m:t>
                    </m:r>
                  </m:oMath>
                </a14:m>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中，终点在</a:t>
                </a:r>
                <a14:m>
                  <m:oMath xmlns:m="http://schemas.openxmlformats.org/officeDocument/2006/math">
                    <m:acc>
                      <m:accPr>
                        <m:chr m:val="̅"/>
                        <m:ctrlPr>
                          <a:rPr lang="en-US" altLang="zh-CN" sz="2800" i="1" dirty="0" smtClean="0">
                            <a:solidFill>
                              <a:schemeClr val="tx1"/>
                            </a:solidFill>
                            <a:latin typeface="Cambria Math"/>
                          </a:rPr>
                        </m:ctrlPr>
                      </m:accPr>
                      <m:e>
                        <m:r>
                          <a:rPr lang="en-US" altLang="zh-CN" sz="2800" b="0" i="1" dirty="0" smtClean="0">
                            <a:solidFill>
                              <a:schemeClr val="tx1"/>
                            </a:solidFill>
                            <a:latin typeface="Cambria Math"/>
                          </a:rPr>
                          <m:t>𝑆</m:t>
                        </m:r>
                      </m:e>
                    </m:acc>
                  </m:oMath>
                </a14:m>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中的弧集。则称</a:t>
                </a:r>
                <a14:m>
                  <m:oMath xmlns:m="http://schemas.openxmlformats.org/officeDocument/2006/math">
                    <m:r>
                      <a:rPr lang="en-US" altLang="zh-CN" sz="2800" dirty="0">
                        <a:solidFill>
                          <a:schemeClr val="tx1"/>
                        </a:solidFill>
                        <a:latin typeface="Cambria Math"/>
                      </a:rPr>
                      <m:t>(</m:t>
                    </m:r>
                    <m:r>
                      <a:rPr lang="en-US" altLang="zh-CN" sz="2800" i="1" dirty="0">
                        <a:solidFill>
                          <a:schemeClr val="tx1"/>
                        </a:solidFill>
                        <a:latin typeface="Cambria Math"/>
                      </a:rPr>
                      <m:t>𝑆</m:t>
                    </m:r>
                    <m:r>
                      <a:rPr lang="en-US" altLang="zh-CN" sz="2800" i="1" dirty="0">
                        <a:solidFill>
                          <a:schemeClr val="tx1"/>
                        </a:solidFill>
                        <a:latin typeface="Cambria Math"/>
                      </a:rPr>
                      <m:t>,</m:t>
                    </m:r>
                    <m:acc>
                      <m:accPr>
                        <m:chr m:val="̅"/>
                        <m:ctrlPr>
                          <a:rPr lang="en-US" altLang="zh-CN" sz="2800" i="1" dirty="0">
                            <a:solidFill>
                              <a:schemeClr val="tx1"/>
                            </a:solidFill>
                            <a:latin typeface="Cambria Math"/>
                          </a:rPr>
                        </m:ctrlPr>
                      </m:accPr>
                      <m:e>
                        <m:r>
                          <a:rPr lang="en-US" altLang="zh-CN" sz="2800" i="1" dirty="0">
                            <a:solidFill>
                              <a:schemeClr val="tx1"/>
                            </a:solidFill>
                            <a:latin typeface="Cambria Math"/>
                          </a:rPr>
                          <m:t>𝑆</m:t>
                        </m:r>
                      </m:e>
                    </m:acc>
                    <m:r>
                      <a:rPr lang="en-US" altLang="zh-CN" sz="2800" i="1" dirty="0">
                        <a:solidFill>
                          <a:schemeClr val="tx1"/>
                        </a:solidFill>
                        <a:latin typeface="Cambria Math"/>
                      </a:rPr>
                      <m:t>)</m:t>
                    </m:r>
                  </m:oMath>
                </a14:m>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为网络</a:t>
                </a:r>
                <a14:m>
                  <m:oMath xmlns:m="http://schemas.openxmlformats.org/officeDocument/2006/math">
                    <m:r>
                      <a:rPr lang="en-US" altLang="zh-CN" sz="2800" b="0" i="1" dirty="0" smtClean="0">
                        <a:solidFill>
                          <a:schemeClr val="tx1"/>
                        </a:solidFill>
                        <a:latin typeface="Cambria Math"/>
                      </a:rPr>
                      <m:t>𝑁</m:t>
                    </m:r>
                  </m:oMath>
                </a14:m>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的</a:t>
                </a:r>
                <a:r>
                  <a:rPr lang="zh-CN" altLang="zh-CN" sz="2800" b="1"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截集</a:t>
                </a:r>
                <a:r>
                  <a:rPr lang="zh-CN" altLang="zh-CN" sz="28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marL="0" indent="457200">
                  <a:lnSpc>
                    <a:spcPct val="100000"/>
                  </a:lnSpc>
                </a:pPr>
                <a:r>
                  <a:rPr lang="zh-CN" altLang="zh-CN" sz="28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称</a:t>
                </a:r>
                <a:r>
                  <a:rPr lang="en-US" altLang="zh-CN" sz="28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m:rPr>
                        <m:sty m:val="p"/>
                      </m:rPr>
                      <a:rPr lang="en-US" altLang="zh-CN" sz="2800" b="0" i="0" dirty="0" smtClean="0">
                        <a:solidFill>
                          <a:schemeClr val="tx1"/>
                        </a:solidFill>
                        <a:latin typeface="Cambria Math"/>
                      </a:rPr>
                      <m:t>C</m:t>
                    </m:r>
                    <m:d>
                      <m:dPr>
                        <m:ctrlPr>
                          <a:rPr lang="en-US" altLang="zh-CN" sz="2800" b="0" i="1" dirty="0" smtClean="0">
                            <a:solidFill>
                              <a:schemeClr val="tx1"/>
                            </a:solidFill>
                            <a:latin typeface="Cambria Math"/>
                          </a:rPr>
                        </m:ctrlPr>
                      </m:dPr>
                      <m:e>
                        <m:r>
                          <a:rPr lang="en-US" altLang="zh-CN" sz="2800" i="1" dirty="0">
                            <a:solidFill>
                              <a:schemeClr val="tx1"/>
                            </a:solidFill>
                            <a:latin typeface="Cambria Math"/>
                          </a:rPr>
                          <m:t>𝑆</m:t>
                        </m:r>
                        <m:r>
                          <a:rPr lang="en-US" altLang="zh-CN" sz="2800" i="1" dirty="0">
                            <a:solidFill>
                              <a:schemeClr val="tx1"/>
                            </a:solidFill>
                            <a:latin typeface="Cambria Math"/>
                          </a:rPr>
                          <m:t>,</m:t>
                        </m:r>
                        <m:acc>
                          <m:accPr>
                            <m:chr m:val="̅"/>
                            <m:ctrlPr>
                              <a:rPr lang="en-US" altLang="zh-CN" sz="2800" i="1" dirty="0">
                                <a:solidFill>
                                  <a:schemeClr val="tx1"/>
                                </a:solidFill>
                                <a:latin typeface="Cambria Math"/>
                              </a:rPr>
                            </m:ctrlPr>
                          </m:accPr>
                          <m:e>
                            <m:r>
                              <a:rPr lang="en-US" altLang="zh-CN" sz="2800" i="1" dirty="0">
                                <a:solidFill>
                                  <a:schemeClr val="tx1"/>
                                </a:solidFill>
                                <a:latin typeface="Cambria Math"/>
                              </a:rPr>
                              <m:t>𝑆</m:t>
                            </m:r>
                          </m:e>
                        </m:acc>
                      </m:e>
                    </m:d>
                    <m:r>
                      <a:rPr lang="en-US" altLang="zh-CN" sz="2800" b="0" i="1" dirty="0" smtClean="0">
                        <a:solidFill>
                          <a:schemeClr val="tx1"/>
                        </a:solidFill>
                        <a:latin typeface="Cambria Math"/>
                      </a:rPr>
                      <m:t>=</m:t>
                    </m:r>
                    <m:nary>
                      <m:naryPr>
                        <m:chr m:val="∑"/>
                        <m:ctrlPr>
                          <a:rPr lang="en-US" altLang="zh-CN" sz="2800" b="0" i="1" dirty="0" smtClean="0">
                            <a:solidFill>
                              <a:schemeClr val="tx1"/>
                            </a:solidFill>
                            <a:latin typeface="Cambria Math"/>
                          </a:rPr>
                        </m:ctrlPr>
                      </m:naryPr>
                      <m:sub>
                        <m:eqArr>
                          <m:eqArrPr>
                            <m:ctrlPr>
                              <a:rPr lang="en-US" altLang="zh-CN" sz="2800" b="0" i="1" dirty="0" smtClean="0">
                                <a:solidFill>
                                  <a:schemeClr val="tx1"/>
                                </a:solidFill>
                                <a:latin typeface="Cambria Math"/>
                              </a:rPr>
                            </m:ctrlPr>
                          </m:eqArrPr>
                          <m:e>
                            <m:r>
                              <m:rPr>
                                <m:brk m:alnAt="23"/>
                              </m:rPr>
                              <a:rPr lang="en-US" altLang="zh-CN" sz="2800" b="0" i="1" dirty="0" smtClean="0">
                                <a:solidFill>
                                  <a:schemeClr val="tx1"/>
                                </a:solidFill>
                                <a:latin typeface="Cambria Math"/>
                              </a:rPr>
                              <m:t>&lt;</m:t>
                            </m:r>
                            <m:r>
                              <a:rPr lang="en-US" altLang="zh-CN" sz="2800" b="0" i="1" dirty="0" smtClean="0">
                                <a:solidFill>
                                  <a:schemeClr val="tx1"/>
                                </a:solidFill>
                                <a:latin typeface="Cambria Math"/>
                              </a:rPr>
                              <m:t>𝑖𝑗</m:t>
                            </m:r>
                            <m:r>
                              <a:rPr lang="en-US" altLang="zh-CN" sz="2800" b="0" i="1" dirty="0" smtClean="0">
                                <a:solidFill>
                                  <a:schemeClr val="tx1"/>
                                </a:solidFill>
                                <a:latin typeface="Cambria Math"/>
                              </a:rPr>
                              <m:t>&gt;∈</m:t>
                            </m:r>
                            <m:r>
                              <a:rPr lang="en-US" altLang="zh-CN" sz="2800" dirty="0">
                                <a:solidFill>
                                  <a:schemeClr val="tx1"/>
                                </a:solidFill>
                                <a:latin typeface="Cambria Math"/>
                              </a:rPr>
                              <m:t>(</m:t>
                            </m:r>
                            <m:r>
                              <a:rPr lang="en-US" altLang="zh-CN" sz="2800" i="1" dirty="0">
                                <a:solidFill>
                                  <a:schemeClr val="tx1"/>
                                </a:solidFill>
                                <a:latin typeface="Cambria Math"/>
                              </a:rPr>
                              <m:t>𝑆</m:t>
                            </m:r>
                            <m:r>
                              <a:rPr lang="en-US" altLang="zh-CN" sz="2800" i="1" dirty="0">
                                <a:solidFill>
                                  <a:schemeClr val="tx1"/>
                                </a:solidFill>
                                <a:latin typeface="Cambria Math"/>
                              </a:rPr>
                              <m:t>,</m:t>
                            </m:r>
                            <m:acc>
                              <m:accPr>
                                <m:chr m:val="̅"/>
                                <m:ctrlPr>
                                  <a:rPr lang="en-US" altLang="zh-CN" sz="2800" i="1" dirty="0">
                                    <a:solidFill>
                                      <a:schemeClr val="tx1"/>
                                    </a:solidFill>
                                    <a:latin typeface="Cambria Math"/>
                                  </a:rPr>
                                </m:ctrlPr>
                              </m:accPr>
                              <m:e>
                                <m:r>
                                  <a:rPr lang="en-US" altLang="zh-CN" sz="2800" i="1" dirty="0">
                                    <a:solidFill>
                                      <a:schemeClr val="tx1"/>
                                    </a:solidFill>
                                    <a:latin typeface="Cambria Math"/>
                                  </a:rPr>
                                  <m:t>𝑆</m:t>
                                </m:r>
                              </m:e>
                            </m:acc>
                            <m:r>
                              <a:rPr lang="en-US" altLang="zh-CN" sz="2800" i="1" dirty="0">
                                <a:solidFill>
                                  <a:schemeClr val="tx1"/>
                                </a:solidFill>
                                <a:latin typeface="Cambria Math"/>
                              </a:rPr>
                              <m:t>)</m:t>
                            </m:r>
                          </m:e>
                          <m:e>
                            <m:r>
                              <a:rPr lang="en-US" altLang="zh-CN" sz="2800" b="0" i="1" dirty="0" smtClean="0">
                                <a:solidFill>
                                  <a:schemeClr val="tx1"/>
                                </a:solidFill>
                                <a:latin typeface="Cambria Math"/>
                              </a:rPr>
                              <m:t>𝑖</m:t>
                            </m:r>
                            <m:r>
                              <a:rPr lang="en-US" altLang="zh-CN" sz="2800" b="0" i="1" dirty="0" smtClean="0">
                                <a:solidFill>
                                  <a:schemeClr val="tx1"/>
                                </a:solidFill>
                                <a:latin typeface="Cambria Math"/>
                                <a:ea typeface="Cambria Math"/>
                              </a:rPr>
                              <m:t>∈</m:t>
                            </m:r>
                            <m:r>
                              <a:rPr lang="en-US" altLang="zh-CN" sz="2800" i="1" dirty="0">
                                <a:solidFill>
                                  <a:schemeClr val="tx1"/>
                                </a:solidFill>
                                <a:latin typeface="Cambria Math"/>
                              </a:rPr>
                              <m:t>𝑆</m:t>
                            </m:r>
                            <m:r>
                              <a:rPr lang="en-US" altLang="zh-CN" sz="2800" i="1" dirty="0">
                                <a:solidFill>
                                  <a:schemeClr val="tx1"/>
                                </a:solidFill>
                                <a:latin typeface="Cambria Math"/>
                              </a:rPr>
                              <m:t>,</m:t>
                            </m:r>
                            <m:r>
                              <a:rPr lang="en-US" altLang="zh-CN" sz="2800" b="0" i="1" dirty="0" smtClean="0">
                                <a:solidFill>
                                  <a:schemeClr val="tx1"/>
                                </a:solidFill>
                                <a:latin typeface="Cambria Math"/>
                              </a:rPr>
                              <m:t>𝑗</m:t>
                            </m:r>
                            <m:r>
                              <a:rPr lang="en-US" altLang="zh-CN" sz="2800" b="0" i="1" dirty="0" smtClean="0">
                                <a:solidFill>
                                  <a:schemeClr val="tx1"/>
                                </a:solidFill>
                                <a:latin typeface="Cambria Math"/>
                                <a:ea typeface="Cambria Math"/>
                              </a:rPr>
                              <m:t>∈</m:t>
                            </m:r>
                            <m:acc>
                              <m:accPr>
                                <m:chr m:val="̅"/>
                                <m:ctrlPr>
                                  <a:rPr lang="en-US" altLang="zh-CN" sz="2800" i="1" dirty="0">
                                    <a:solidFill>
                                      <a:schemeClr val="tx1"/>
                                    </a:solidFill>
                                    <a:latin typeface="Cambria Math"/>
                                  </a:rPr>
                                </m:ctrlPr>
                              </m:accPr>
                              <m:e>
                                <m:r>
                                  <a:rPr lang="en-US" altLang="zh-CN" sz="2800" i="1" dirty="0">
                                    <a:solidFill>
                                      <a:schemeClr val="tx1"/>
                                    </a:solidFill>
                                    <a:latin typeface="Cambria Math"/>
                                  </a:rPr>
                                  <m:t>𝑆</m:t>
                                </m:r>
                              </m:e>
                            </m:acc>
                            <m:r>
                              <a:rPr lang="en-US" altLang="zh-CN" sz="2800" i="1" dirty="0">
                                <a:solidFill>
                                  <a:schemeClr val="tx1"/>
                                </a:solidFill>
                                <a:latin typeface="Cambria Math"/>
                              </a:rPr>
                              <m:t>)</m:t>
                            </m:r>
                          </m:e>
                        </m:eqArr>
                      </m:sub>
                      <m:sup/>
                      <m:e>
                        <m:sSub>
                          <m:sSubPr>
                            <m:ctrlPr>
                              <a:rPr lang="en-US" altLang="zh-CN" sz="2800" b="0" i="1" dirty="0" smtClean="0">
                                <a:solidFill>
                                  <a:schemeClr val="tx1"/>
                                </a:solidFill>
                                <a:latin typeface="Cambria Math"/>
                              </a:rPr>
                            </m:ctrlPr>
                          </m:sSubPr>
                          <m:e>
                            <m:r>
                              <a:rPr lang="en-US" altLang="zh-CN" sz="2800" b="0" i="1" dirty="0" smtClean="0">
                                <a:solidFill>
                                  <a:schemeClr val="tx1"/>
                                </a:solidFill>
                                <a:latin typeface="Cambria Math"/>
                              </a:rPr>
                              <m:t>𝐶</m:t>
                            </m:r>
                          </m:e>
                          <m:sub>
                            <m:r>
                              <a:rPr lang="en-US" altLang="zh-CN" sz="2800" b="0" i="1" dirty="0" smtClean="0">
                                <a:solidFill>
                                  <a:schemeClr val="tx1"/>
                                </a:solidFill>
                                <a:latin typeface="Cambria Math"/>
                              </a:rPr>
                              <m:t>𝑖𝑗</m:t>
                            </m:r>
                          </m:sub>
                        </m:sSub>
                      </m:e>
                    </m:nary>
                  </m:oMath>
                </a14:m>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为截集</a:t>
                </a:r>
                <a14:m>
                  <m:oMath xmlns:m="http://schemas.openxmlformats.org/officeDocument/2006/math">
                    <m:r>
                      <a:rPr lang="en-US" altLang="zh-CN" sz="2800" dirty="0">
                        <a:solidFill>
                          <a:schemeClr val="tx1"/>
                        </a:solidFill>
                        <a:latin typeface="Cambria Math"/>
                      </a:rPr>
                      <m:t>(</m:t>
                    </m:r>
                    <m:r>
                      <a:rPr lang="en-US" altLang="zh-CN" sz="2800" i="1" dirty="0">
                        <a:solidFill>
                          <a:schemeClr val="tx1"/>
                        </a:solidFill>
                        <a:latin typeface="Cambria Math"/>
                      </a:rPr>
                      <m:t>𝑆</m:t>
                    </m:r>
                    <m:r>
                      <a:rPr lang="en-US" altLang="zh-CN" sz="2800" i="1" dirty="0">
                        <a:solidFill>
                          <a:schemeClr val="tx1"/>
                        </a:solidFill>
                        <a:latin typeface="Cambria Math"/>
                      </a:rPr>
                      <m:t>,</m:t>
                    </m:r>
                    <m:acc>
                      <m:accPr>
                        <m:chr m:val="̅"/>
                        <m:ctrlPr>
                          <a:rPr lang="en-US" altLang="zh-CN" sz="2800" i="1" dirty="0">
                            <a:solidFill>
                              <a:schemeClr val="tx1"/>
                            </a:solidFill>
                            <a:latin typeface="Cambria Math"/>
                          </a:rPr>
                        </m:ctrlPr>
                      </m:accPr>
                      <m:e>
                        <m:r>
                          <a:rPr lang="en-US" altLang="zh-CN" sz="2800" i="1" dirty="0">
                            <a:solidFill>
                              <a:schemeClr val="tx1"/>
                            </a:solidFill>
                            <a:latin typeface="Cambria Math"/>
                          </a:rPr>
                          <m:t>𝑆</m:t>
                        </m:r>
                      </m:e>
                    </m:acc>
                    <m:r>
                      <a:rPr lang="en-US" altLang="zh-CN" sz="2800" i="1" dirty="0">
                        <a:solidFill>
                          <a:schemeClr val="tx1"/>
                        </a:solidFill>
                        <a:latin typeface="Cambria Math"/>
                      </a:rPr>
                      <m:t>)</m:t>
                    </m:r>
                  </m:oMath>
                </a14:m>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的</a:t>
                </a:r>
                <a:r>
                  <a:rPr lang="zh-CN" altLang="zh-CN" sz="2800" b="1"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容量</a:t>
                </a:r>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，简称</a:t>
                </a:r>
                <a:r>
                  <a:rPr lang="zh-CN" altLang="zh-CN" sz="2800" b="1"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截量</a:t>
                </a:r>
                <a:r>
                  <a:rPr lang="zh-CN" altLang="zh-CN" sz="28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marL="0" indent="457200">
                  <a:lnSpc>
                    <a:spcPct val="100000"/>
                  </a:lnSpc>
                </a:pPr>
                <a:r>
                  <a:rPr lang="zh-CN" altLang="zh-CN" sz="28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具有</a:t>
                </a:r>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最小容量的截集称为</a:t>
                </a:r>
                <a:r>
                  <a:rPr lang="zh-CN" altLang="zh-CN" sz="2800" b="1"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最小截集</a:t>
                </a:r>
                <a:r>
                  <a:rPr lang="zh-CN" altLang="zh-CN" sz="28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323528" y="476672"/>
                <a:ext cx="8568952" cy="4536503"/>
              </a:xfrm>
              <a:blipFill rotWithShape="1">
                <a:blip r:embed="rId2"/>
                <a:stretch>
                  <a:fillRect l="-1422" t="-1613" r="-1138"/>
                </a:stretch>
              </a:blipFill>
            </p:spPr>
            <p:txBody>
              <a:bodyPr/>
              <a:lstStyle/>
              <a:p>
                <a:r>
                  <a:rPr lang="zh-CN" altLang="en-US">
                    <a:noFill/>
                  </a:rPr>
                  <a:t> </a:t>
                </a:r>
              </a:p>
            </p:txBody>
          </p:sp>
        </mc:Fallback>
      </mc:AlternateContent>
      <p:sp>
        <p:nvSpPr>
          <p:cNvPr id="2" name="日期占位符 1"/>
          <p:cNvSpPr>
            <a:spLocks noGrp="1"/>
          </p:cNvSpPr>
          <p:nvPr>
            <p:ph type="dt" sz="half" idx="10"/>
          </p:nvPr>
        </p:nvSpPr>
        <p:spPr/>
        <p:txBody>
          <a:bodyPr/>
          <a:lstStyle/>
          <a:p>
            <a:fld id="{752B66CB-A6C5-413F-9B17-E754BBD2CBED}" type="datetime3">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2016年7月13日星期三</a:t>
            </a:fld>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5" name="页脚占位符 4"/>
          <p:cNvSpPr>
            <a:spLocks noGrp="1"/>
          </p:cNvSpPr>
          <p:nvPr>
            <p:ph type="ftr" sz="quarter" idx="11"/>
          </p:nvPr>
        </p:nvSpPr>
        <p:spPr/>
        <p:txBody>
          <a:bodyPr/>
          <a:lstStyle/>
          <a:p>
            <a:r>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重庆邮电大学                      理学院           </a:t>
            </a:r>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80</a:t>
            </a:fld>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2627784" y="4365104"/>
            <a:ext cx="3024336" cy="2088232"/>
          </a:xfrm>
          <a:prstGeom prst="rect">
            <a:avLst/>
          </a:prstGeom>
          <a:noFill/>
          <a:ln>
            <a:noFill/>
          </a:ln>
        </p:spPr>
      </p:pic>
    </p:spTree>
    <p:extLst>
      <p:ext uri="{BB962C8B-B14F-4D97-AF65-F5344CB8AC3E}">
        <p14:creationId xmlns:p14="http://schemas.microsoft.com/office/powerpoint/2010/main" val="4131711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内容占位符 6"/>
          <p:cNvGraphicFramePr>
            <a:graphicFrameLocks noGrp="1" noChangeAspect="1"/>
          </p:cNvGraphicFramePr>
          <p:nvPr>
            <p:ph idx="1"/>
            <p:extLst>
              <p:ext uri="{D42A27DB-BD31-4B8C-83A1-F6EECF244321}">
                <p14:modId xmlns:p14="http://schemas.microsoft.com/office/powerpoint/2010/main" val="3081581961"/>
              </p:ext>
            </p:extLst>
          </p:nvPr>
        </p:nvGraphicFramePr>
        <p:xfrm>
          <a:off x="250825" y="695325"/>
          <a:ext cx="8497888" cy="5680075"/>
        </p:xfrm>
        <a:graphic>
          <a:graphicData uri="http://schemas.openxmlformats.org/presentationml/2006/ole">
            <mc:AlternateContent xmlns:mc="http://schemas.openxmlformats.org/markup-compatibility/2006">
              <mc:Choice xmlns:v="urn:schemas-microsoft-com:vml" Requires="v">
                <p:oleObj spid="_x0000_s121877" name="文档" r:id="rId3" imgW="4595108" imgH="3071990" progId="Word.Document.12">
                  <p:embed/>
                </p:oleObj>
              </mc:Choice>
              <mc:Fallback>
                <p:oleObj name="文档" r:id="rId3" imgW="4595108" imgH="3071990" progId="Word.Document.12">
                  <p:embed/>
                  <p:pic>
                    <p:nvPicPr>
                      <p:cNvPr id="0" name=""/>
                      <p:cNvPicPr>
                        <a:picLocks noChangeAspect="1" noChangeArrowheads="1"/>
                      </p:cNvPicPr>
                      <p:nvPr/>
                    </p:nvPicPr>
                    <p:blipFill>
                      <a:blip r:embed="rId4"/>
                      <a:srcRect/>
                      <a:stretch>
                        <a:fillRect/>
                      </a:stretch>
                    </p:blipFill>
                    <p:spPr bwMode="auto">
                      <a:xfrm>
                        <a:off x="250825" y="695325"/>
                        <a:ext cx="8497888" cy="5680075"/>
                      </a:xfrm>
                      <a:prstGeom prst="rect">
                        <a:avLst/>
                      </a:prstGeom>
                      <a:noFill/>
                      <a:ln>
                        <a:noFill/>
                      </a:ln>
                    </p:spPr>
                  </p:pic>
                </p:oleObj>
              </mc:Fallback>
            </mc:AlternateContent>
          </a:graphicData>
        </a:graphic>
      </p:graphicFrame>
      <p:sp>
        <p:nvSpPr>
          <p:cNvPr id="4" name="日期占位符 3"/>
          <p:cNvSpPr>
            <a:spLocks noGrp="1"/>
          </p:cNvSpPr>
          <p:nvPr>
            <p:ph type="dt" sz="half" idx="10"/>
          </p:nvPr>
        </p:nvSpPr>
        <p:spPr/>
        <p:txBody>
          <a:bodyPr/>
          <a:lstStyle/>
          <a:p>
            <a:fld id="{5A385D11-C186-4700-B9EA-FECC4963AC5B}" type="datetime3">
              <a:rPr lang="zh-CN" altLang="en-US" smtClean="0"/>
              <a:t>2016年7月13日星期三</a:t>
            </a:fld>
            <a:endParaRPr lang="zh-CN" altLang="en-US"/>
          </a:p>
        </p:txBody>
      </p:sp>
      <p:sp>
        <p:nvSpPr>
          <p:cNvPr id="5" name="页脚占位符 4"/>
          <p:cNvSpPr>
            <a:spLocks noGrp="1"/>
          </p:cNvSpPr>
          <p:nvPr>
            <p:ph type="ftr" sz="quarter" idx="11"/>
          </p:nvPr>
        </p:nvSpPr>
        <p:spPr/>
        <p:txBody>
          <a:bodyPr/>
          <a:lstStyle/>
          <a:p>
            <a:r>
              <a:rPr lang="zh-CN" altLang="en-US" smtClean="0"/>
              <a:t>重庆邮电大学                      理学院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81</a:t>
            </a:fld>
            <a:endParaRPr lang="zh-CN" altLang="en-US"/>
          </a:p>
        </p:txBody>
      </p:sp>
    </p:spTree>
    <p:extLst>
      <p:ext uri="{BB962C8B-B14F-4D97-AF65-F5344CB8AC3E}">
        <p14:creationId xmlns:p14="http://schemas.microsoft.com/office/powerpoint/2010/main" val="1969016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内容占位符 2"/>
              <p:cNvSpPr txBox="1">
                <a:spLocks/>
              </p:cNvSpPr>
              <p:nvPr/>
            </p:nvSpPr>
            <p:spPr>
              <a:xfrm>
                <a:off x="34718" y="1052736"/>
                <a:ext cx="8308387" cy="180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504000"/>
                <a:r>
                  <a:rPr lang="zh-CN" altLang="zh-CN" sz="2800" b="1"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定理</a:t>
                </a:r>
                <a:r>
                  <a:rPr lang="en-US" altLang="zh-CN" sz="2800" b="1"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2    </a:t>
                </a:r>
                <a:r>
                  <a:rPr lang="zh-CN" altLang="zh-CN" sz="28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设</a:t>
                </a:r>
                <a14:m>
                  <m:oMath xmlns:m="http://schemas.openxmlformats.org/officeDocument/2006/math">
                    <m:r>
                      <a:rPr lang="en-US" altLang="zh-CN" sz="2800" b="0" i="1" dirty="0" smtClean="0">
                        <a:solidFill>
                          <a:schemeClr val="tx1"/>
                        </a:solidFill>
                        <a:latin typeface="Cambria Math"/>
                      </a:rPr>
                      <m:t>𝐹</m:t>
                    </m:r>
                  </m:oMath>
                </a14:m>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是网络</a:t>
                </a:r>
                <a14:m>
                  <m:oMath xmlns:m="http://schemas.openxmlformats.org/officeDocument/2006/math">
                    <m:r>
                      <a:rPr lang="en-US" altLang="zh-CN" sz="2800" i="1" dirty="0">
                        <a:solidFill>
                          <a:schemeClr val="tx1"/>
                        </a:solidFill>
                        <a:latin typeface="Cambria Math"/>
                      </a:rPr>
                      <m:t>𝑁</m:t>
                    </m:r>
                    <m:r>
                      <a:rPr lang="en-US" altLang="zh-CN" sz="2800" b="0" i="1" dirty="0" smtClean="0">
                        <a:solidFill>
                          <a:schemeClr val="tx1"/>
                        </a:solidFill>
                        <a:latin typeface="Cambria Math"/>
                      </a:rPr>
                      <m:t>=&lt;</m:t>
                    </m:r>
                    <m:r>
                      <a:rPr lang="en-US" altLang="zh-CN" sz="2800" b="0" i="1" dirty="0" smtClean="0">
                        <a:solidFill>
                          <a:schemeClr val="tx1"/>
                        </a:solidFill>
                        <a:latin typeface="Cambria Math"/>
                      </a:rPr>
                      <m:t>𝑁</m:t>
                    </m:r>
                    <m:r>
                      <a:rPr lang="en-US" altLang="zh-CN" sz="2800" b="0" i="1" dirty="0" smtClean="0">
                        <a:solidFill>
                          <a:schemeClr val="tx1"/>
                        </a:solidFill>
                        <a:latin typeface="Cambria Math"/>
                      </a:rPr>
                      <m:t>,</m:t>
                    </m:r>
                    <m:r>
                      <a:rPr lang="en-US" altLang="zh-CN" sz="2800" b="0" i="1" dirty="0" smtClean="0">
                        <a:solidFill>
                          <a:schemeClr val="tx1"/>
                        </a:solidFill>
                        <a:latin typeface="Cambria Math"/>
                      </a:rPr>
                      <m:t>𝐸</m:t>
                    </m:r>
                    <m:r>
                      <a:rPr lang="en-US" altLang="zh-CN" sz="2800" b="0" i="1" dirty="0" smtClean="0">
                        <a:solidFill>
                          <a:schemeClr val="tx1"/>
                        </a:solidFill>
                        <a:latin typeface="Cambria Math"/>
                      </a:rPr>
                      <m:t>,</m:t>
                    </m:r>
                    <m:r>
                      <a:rPr lang="en-US" altLang="zh-CN" sz="2800" b="0" i="1" dirty="0" smtClean="0">
                        <a:solidFill>
                          <a:schemeClr val="tx1"/>
                        </a:solidFill>
                        <a:latin typeface="Cambria Math"/>
                      </a:rPr>
                      <m:t>𝐶</m:t>
                    </m:r>
                    <m:r>
                      <a:rPr lang="en-US" altLang="zh-CN" sz="2800" b="0" i="1" dirty="0" smtClean="0">
                        <a:solidFill>
                          <a:schemeClr val="tx1"/>
                        </a:solidFill>
                        <a:latin typeface="Cambria Math"/>
                      </a:rPr>
                      <m:t>&gt;</m:t>
                    </m:r>
                  </m:oMath>
                </a14:m>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的</a:t>
                </a:r>
                <a:r>
                  <a:rPr lang="zh-CN" altLang="zh-CN" sz="28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流</a:t>
                </a:r>
                <a:r>
                  <a:rPr lang="zh-CN" altLang="en-US" sz="28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sz="2800" dirty="0">
                        <a:solidFill>
                          <a:schemeClr val="tx1"/>
                        </a:solidFill>
                        <a:latin typeface="Cambria Math"/>
                      </a:rPr>
                      <m:t>(</m:t>
                    </m:r>
                    <m:r>
                      <a:rPr lang="en-US" altLang="zh-CN" sz="2800" i="1" dirty="0">
                        <a:solidFill>
                          <a:schemeClr val="tx1"/>
                        </a:solidFill>
                        <a:latin typeface="Cambria Math"/>
                      </a:rPr>
                      <m:t>𝑆</m:t>
                    </m:r>
                    <m:r>
                      <a:rPr lang="en-US" altLang="zh-CN" sz="2800" i="1" dirty="0">
                        <a:solidFill>
                          <a:schemeClr val="tx1"/>
                        </a:solidFill>
                        <a:latin typeface="Cambria Math"/>
                      </a:rPr>
                      <m:t>,</m:t>
                    </m:r>
                    <m:acc>
                      <m:accPr>
                        <m:chr m:val="̅"/>
                        <m:ctrlPr>
                          <a:rPr lang="en-US" altLang="zh-CN" sz="2800" i="1" dirty="0">
                            <a:solidFill>
                              <a:schemeClr val="tx1"/>
                            </a:solidFill>
                            <a:latin typeface="Cambria Math"/>
                          </a:rPr>
                        </m:ctrlPr>
                      </m:accPr>
                      <m:e>
                        <m:r>
                          <a:rPr lang="en-US" altLang="zh-CN" sz="2800" i="1" dirty="0">
                            <a:solidFill>
                              <a:schemeClr val="tx1"/>
                            </a:solidFill>
                            <a:latin typeface="Cambria Math"/>
                          </a:rPr>
                          <m:t>𝑆</m:t>
                        </m:r>
                      </m:e>
                    </m:acc>
                    <m:r>
                      <a:rPr lang="en-US" altLang="zh-CN" sz="2800" i="1" dirty="0">
                        <a:solidFill>
                          <a:schemeClr val="tx1"/>
                        </a:solidFill>
                        <a:latin typeface="Cambria Math"/>
                      </a:rPr>
                      <m:t>)</m:t>
                    </m:r>
                  </m:oMath>
                </a14:m>
                <a:r>
                  <a:rPr lang="zh-CN" altLang="zh-CN" sz="28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是</a:t>
                </a:r>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网络</a:t>
                </a:r>
                <a14:m>
                  <m:oMath xmlns:m="http://schemas.openxmlformats.org/officeDocument/2006/math">
                    <m:r>
                      <a:rPr lang="en-US" altLang="zh-CN" sz="2800" b="0" i="1" dirty="0" smtClean="0">
                        <a:solidFill>
                          <a:schemeClr val="tx1"/>
                        </a:solidFill>
                        <a:latin typeface="Cambria Math"/>
                      </a:rPr>
                      <m:t>𝑁</m:t>
                    </m:r>
                  </m:oMath>
                </a14:m>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的截集，则</a:t>
                </a:r>
                <a14:m>
                  <m:oMath xmlns:m="http://schemas.openxmlformats.org/officeDocument/2006/math">
                    <m:r>
                      <a:rPr lang="en-US" altLang="zh-CN" sz="2800" dirty="0">
                        <a:solidFill>
                          <a:schemeClr val="tx1"/>
                        </a:solidFill>
                        <a:latin typeface="Cambria Math"/>
                      </a:rPr>
                      <m:t>(</m:t>
                    </m:r>
                    <m:r>
                      <a:rPr lang="en-US" altLang="zh-CN" sz="2800" i="1" dirty="0">
                        <a:solidFill>
                          <a:schemeClr val="tx1"/>
                        </a:solidFill>
                        <a:latin typeface="Cambria Math"/>
                      </a:rPr>
                      <m:t>𝑆</m:t>
                    </m:r>
                    <m:r>
                      <a:rPr lang="en-US" altLang="zh-CN" sz="2800" i="1" dirty="0">
                        <a:solidFill>
                          <a:schemeClr val="tx1"/>
                        </a:solidFill>
                        <a:latin typeface="Cambria Math"/>
                      </a:rPr>
                      <m:t>,</m:t>
                    </m:r>
                    <m:acc>
                      <m:accPr>
                        <m:chr m:val="̅"/>
                        <m:ctrlPr>
                          <a:rPr lang="en-US" altLang="zh-CN" sz="2800" i="1" dirty="0">
                            <a:solidFill>
                              <a:schemeClr val="tx1"/>
                            </a:solidFill>
                            <a:latin typeface="Cambria Math"/>
                          </a:rPr>
                        </m:ctrlPr>
                      </m:accPr>
                      <m:e>
                        <m:r>
                          <a:rPr lang="en-US" altLang="zh-CN" sz="2800" i="1" dirty="0">
                            <a:solidFill>
                              <a:schemeClr val="tx1"/>
                            </a:solidFill>
                            <a:latin typeface="Cambria Math"/>
                          </a:rPr>
                          <m:t>𝑆</m:t>
                        </m:r>
                      </m:e>
                    </m:acc>
                    <m:r>
                      <a:rPr lang="en-US" altLang="zh-CN" sz="2800" i="1" dirty="0">
                        <a:solidFill>
                          <a:schemeClr val="tx1"/>
                        </a:solidFill>
                        <a:latin typeface="Cambria Math"/>
                      </a:rPr>
                      <m:t>)</m:t>
                    </m:r>
                  </m:oMath>
                </a14:m>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的容量</a:t>
                </a:r>
                <a:r>
                  <a:rPr lang="zh-CN" altLang="zh-CN" sz="2800" b="1" dirty="0" smtClean="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大于或等于</a:t>
                </a:r>
                <a14:m>
                  <m:oMath xmlns:m="http://schemas.openxmlformats.org/officeDocument/2006/math">
                    <m:r>
                      <a:rPr lang="en-US" altLang="zh-CN" sz="2800" b="1" i="1" dirty="0" smtClean="0">
                        <a:solidFill>
                          <a:srgbClr val="0000FF"/>
                        </a:solidFill>
                        <a:latin typeface="Cambria Math"/>
                      </a:rPr>
                      <m:t>𝑭</m:t>
                    </m:r>
                  </m:oMath>
                </a14:m>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的值，即</a:t>
                </a:r>
                <a14:m>
                  <m:oMath xmlns:m="http://schemas.openxmlformats.org/officeDocument/2006/math">
                    <m:r>
                      <a:rPr lang="en-US" altLang="zh-CN" sz="2800" b="0" i="1" dirty="0" smtClean="0">
                        <a:solidFill>
                          <a:schemeClr val="tx1"/>
                        </a:solidFill>
                        <a:latin typeface="Cambria Math"/>
                      </a:rPr>
                      <m:t>𝑉</m:t>
                    </m:r>
                    <m:r>
                      <a:rPr lang="en-US" altLang="zh-CN" sz="2800" i="1" dirty="0">
                        <a:solidFill>
                          <a:schemeClr val="tx1"/>
                        </a:solidFill>
                        <a:latin typeface="Cambria Math"/>
                      </a:rPr>
                      <m:t>(</m:t>
                    </m:r>
                    <m:r>
                      <a:rPr lang="en-US" altLang="zh-CN" sz="2800" b="0" i="1" dirty="0" smtClean="0">
                        <a:solidFill>
                          <a:schemeClr val="tx1"/>
                        </a:solidFill>
                        <a:latin typeface="Cambria Math"/>
                      </a:rPr>
                      <m:t>𝐹</m:t>
                    </m:r>
                    <m:r>
                      <a:rPr lang="en-US" altLang="zh-CN" sz="2800" b="0" i="1" dirty="0" smtClean="0">
                        <a:solidFill>
                          <a:schemeClr val="tx1"/>
                        </a:solidFill>
                        <a:latin typeface="Cambria Math"/>
                      </a:rPr>
                      <m:t>)≤</m:t>
                    </m:r>
                    <m:r>
                      <a:rPr lang="en-US" altLang="zh-CN" sz="2800" b="0" i="1" dirty="0" smtClean="0">
                        <a:solidFill>
                          <a:schemeClr val="tx1"/>
                        </a:solidFill>
                        <a:latin typeface="Cambria Math"/>
                        <a:ea typeface="Cambria Math"/>
                      </a:rPr>
                      <m:t>𝐶</m:t>
                    </m:r>
                    <m:r>
                      <a:rPr lang="en-US" altLang="zh-CN" sz="2800" b="0" i="1" dirty="0" smtClean="0">
                        <a:solidFill>
                          <a:schemeClr val="tx1"/>
                        </a:solidFill>
                        <a:latin typeface="Cambria Math"/>
                        <a:ea typeface="Cambria Math"/>
                      </a:rPr>
                      <m:t>(</m:t>
                    </m:r>
                    <m:r>
                      <a:rPr lang="en-US" altLang="zh-CN" sz="2800" i="1" dirty="0">
                        <a:solidFill>
                          <a:schemeClr val="tx1"/>
                        </a:solidFill>
                        <a:latin typeface="Cambria Math"/>
                      </a:rPr>
                      <m:t>𝑆</m:t>
                    </m:r>
                    <m:r>
                      <a:rPr lang="en-US" altLang="zh-CN" sz="2800" i="1" dirty="0">
                        <a:solidFill>
                          <a:schemeClr val="tx1"/>
                        </a:solidFill>
                        <a:latin typeface="Cambria Math"/>
                      </a:rPr>
                      <m:t>,</m:t>
                    </m:r>
                    <m:acc>
                      <m:accPr>
                        <m:chr m:val="̅"/>
                        <m:ctrlPr>
                          <a:rPr lang="en-US" altLang="zh-CN" sz="2800" i="1" dirty="0">
                            <a:solidFill>
                              <a:schemeClr val="tx1"/>
                            </a:solidFill>
                            <a:latin typeface="Cambria Math"/>
                          </a:rPr>
                        </m:ctrlPr>
                      </m:accPr>
                      <m:e>
                        <m:r>
                          <a:rPr lang="en-US" altLang="zh-CN" sz="2800" i="1" dirty="0">
                            <a:solidFill>
                              <a:schemeClr val="tx1"/>
                            </a:solidFill>
                            <a:latin typeface="Cambria Math"/>
                          </a:rPr>
                          <m:t>𝑆</m:t>
                        </m:r>
                      </m:e>
                    </m:acc>
                    <m:r>
                      <a:rPr lang="en-US" altLang="zh-CN" sz="2800" i="1" dirty="0">
                        <a:solidFill>
                          <a:schemeClr val="tx1"/>
                        </a:solidFill>
                        <a:latin typeface="Cambria Math"/>
                      </a:rPr>
                      <m:t>) </m:t>
                    </m:r>
                  </m:oMath>
                </a14:m>
                <a:r>
                  <a:rPr lang="zh-CN" altLang="zh-CN" sz="28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p:sp>
            <p:nvSpPr>
              <p:cNvPr id="4" name="内容占位符 2"/>
              <p:cNvSpPr txBox="1">
                <a:spLocks noRot="1" noChangeAspect="1" noMove="1" noResize="1" noEditPoints="1" noAdjustHandles="1" noChangeArrowheads="1" noChangeShapeType="1" noTextEdit="1"/>
              </p:cNvSpPr>
              <p:nvPr/>
            </p:nvSpPr>
            <p:spPr>
              <a:xfrm>
                <a:off x="34718" y="1052736"/>
                <a:ext cx="8308387" cy="1800200"/>
              </a:xfrm>
              <a:prstGeom prst="rect">
                <a:avLst/>
              </a:prstGeom>
              <a:blipFill rotWithShape="1">
                <a:blip r:embed="rId2"/>
                <a:stretch>
                  <a:fillRect l="-1541" t="-3729" r="-1027"/>
                </a:stretch>
              </a:blipFill>
            </p:spPr>
            <p:txBody>
              <a:bodyPr/>
              <a:lstStyle/>
              <a:p>
                <a:r>
                  <a:rPr lang="zh-CN" altLang="en-US">
                    <a:noFill/>
                  </a:rPr>
                  <a:t> </a:t>
                </a:r>
              </a:p>
            </p:txBody>
          </p:sp>
        </mc:Fallback>
      </mc:AlternateContent>
      <p:sp>
        <p:nvSpPr>
          <p:cNvPr id="2" name="日期占位符 1"/>
          <p:cNvSpPr>
            <a:spLocks noGrp="1"/>
          </p:cNvSpPr>
          <p:nvPr>
            <p:ph type="dt" sz="half" idx="10"/>
          </p:nvPr>
        </p:nvSpPr>
        <p:spPr/>
        <p:txBody>
          <a:bodyPr/>
          <a:lstStyle/>
          <a:p>
            <a:fld id="{FC034D40-5E4A-4F63-946A-218AD99DEA3E}" type="datetime3">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2016年7月13日星期三</a:t>
            </a:fld>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5" name="页脚占位符 4"/>
          <p:cNvSpPr>
            <a:spLocks noGrp="1"/>
          </p:cNvSpPr>
          <p:nvPr>
            <p:ph type="ftr" sz="quarter" idx="11"/>
          </p:nvPr>
        </p:nvSpPr>
        <p:spPr/>
        <p:txBody>
          <a:bodyPr/>
          <a:lstStyle/>
          <a:p>
            <a:r>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重庆邮电大学                      理学院           </a:t>
            </a:r>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82</a:t>
            </a:fld>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7" name="内容占位符 2"/>
              <p:cNvSpPr>
                <a:spLocks noGrp="1"/>
              </p:cNvSpPr>
              <p:nvPr>
                <p:ph idx="1"/>
              </p:nvPr>
            </p:nvSpPr>
            <p:spPr>
              <a:xfrm>
                <a:off x="34718" y="2636912"/>
                <a:ext cx="9109282" cy="3888432"/>
              </a:xfrm>
            </p:spPr>
            <p:txBody>
              <a:bodyPr>
                <a:noAutofit/>
              </a:bodyPr>
              <a:lstStyle/>
              <a:p>
                <a:pPr marL="0" indent="457200">
                  <a:lnSpc>
                    <a:spcPct val="120000"/>
                  </a:lnSpc>
                </a:pPr>
                <a:r>
                  <a:rPr lang="zh-CN" altLang="zh-CN" sz="2800" b="1"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定理</a:t>
                </a:r>
                <a:r>
                  <a:rPr lang="en-US" altLang="zh-CN" sz="2800" b="1"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3    </a:t>
                </a:r>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设</a:t>
                </a:r>
                <a14:m>
                  <m:oMath xmlns:m="http://schemas.openxmlformats.org/officeDocument/2006/math">
                    <m:r>
                      <a:rPr lang="en-US" altLang="zh-CN" sz="2800" i="1" dirty="0">
                        <a:solidFill>
                          <a:schemeClr val="tx1"/>
                        </a:solidFill>
                        <a:latin typeface="Cambria Math"/>
                      </a:rPr>
                      <m:t>𝐹</m:t>
                    </m:r>
                  </m:oMath>
                </a14:m>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是网络</a:t>
                </a:r>
                <a14:m>
                  <m:oMath xmlns:m="http://schemas.openxmlformats.org/officeDocument/2006/math">
                    <m:r>
                      <a:rPr lang="en-US" altLang="zh-CN" sz="2800" i="1" dirty="0">
                        <a:solidFill>
                          <a:schemeClr val="tx1"/>
                        </a:solidFill>
                        <a:latin typeface="Cambria Math"/>
                      </a:rPr>
                      <m:t>𝑁</m:t>
                    </m:r>
                    <m:r>
                      <a:rPr lang="en-US" altLang="zh-CN" sz="2800" i="1" dirty="0">
                        <a:solidFill>
                          <a:schemeClr val="tx1"/>
                        </a:solidFill>
                        <a:latin typeface="Cambria Math"/>
                      </a:rPr>
                      <m:t>=&lt;</m:t>
                    </m:r>
                    <m:r>
                      <a:rPr lang="en-US" altLang="zh-CN" sz="2800" i="1" dirty="0">
                        <a:solidFill>
                          <a:schemeClr val="tx1"/>
                        </a:solidFill>
                        <a:latin typeface="Cambria Math"/>
                      </a:rPr>
                      <m:t>𝑁</m:t>
                    </m:r>
                    <m:r>
                      <a:rPr lang="en-US" altLang="zh-CN" sz="2800" i="1" dirty="0">
                        <a:solidFill>
                          <a:schemeClr val="tx1"/>
                        </a:solidFill>
                        <a:latin typeface="Cambria Math"/>
                      </a:rPr>
                      <m:t>,</m:t>
                    </m:r>
                    <m:r>
                      <a:rPr lang="en-US" altLang="zh-CN" sz="2800" i="1" dirty="0">
                        <a:solidFill>
                          <a:schemeClr val="tx1"/>
                        </a:solidFill>
                        <a:latin typeface="Cambria Math"/>
                      </a:rPr>
                      <m:t>𝐸</m:t>
                    </m:r>
                    <m:r>
                      <a:rPr lang="en-US" altLang="zh-CN" sz="2800" i="1" dirty="0">
                        <a:solidFill>
                          <a:schemeClr val="tx1"/>
                        </a:solidFill>
                        <a:latin typeface="Cambria Math"/>
                      </a:rPr>
                      <m:t>,</m:t>
                    </m:r>
                    <m:r>
                      <a:rPr lang="en-US" altLang="zh-CN" sz="2800" i="1" dirty="0">
                        <a:solidFill>
                          <a:schemeClr val="tx1"/>
                        </a:solidFill>
                        <a:latin typeface="Cambria Math"/>
                      </a:rPr>
                      <m:t>𝐶</m:t>
                    </m:r>
                    <m:r>
                      <a:rPr lang="en-US" altLang="zh-CN" sz="2800" i="1" dirty="0">
                        <a:solidFill>
                          <a:schemeClr val="tx1"/>
                        </a:solidFill>
                        <a:latin typeface="Cambria Math"/>
                      </a:rPr>
                      <m:t>&gt;</m:t>
                    </m:r>
                  </m:oMath>
                </a14:m>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的流</a:t>
                </a:r>
                <a:r>
                  <a:rPr lang="zh-CN" altLang="en-US"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sz="2800" dirty="0">
                        <a:solidFill>
                          <a:schemeClr val="tx1"/>
                        </a:solidFill>
                        <a:latin typeface="Cambria Math"/>
                      </a:rPr>
                      <m:t>(</m:t>
                    </m:r>
                    <m:r>
                      <a:rPr lang="en-US" altLang="zh-CN" sz="2800" i="1" dirty="0">
                        <a:solidFill>
                          <a:schemeClr val="tx1"/>
                        </a:solidFill>
                        <a:latin typeface="Cambria Math"/>
                      </a:rPr>
                      <m:t>𝑆</m:t>
                    </m:r>
                    <m:r>
                      <a:rPr lang="en-US" altLang="zh-CN" sz="2800" i="1" dirty="0">
                        <a:solidFill>
                          <a:schemeClr val="tx1"/>
                        </a:solidFill>
                        <a:latin typeface="Cambria Math"/>
                      </a:rPr>
                      <m:t>,</m:t>
                    </m:r>
                    <m:acc>
                      <m:accPr>
                        <m:chr m:val="̅"/>
                        <m:ctrlPr>
                          <a:rPr lang="en-US" altLang="zh-CN" sz="2800" i="1" dirty="0">
                            <a:solidFill>
                              <a:schemeClr val="tx1"/>
                            </a:solidFill>
                            <a:latin typeface="Cambria Math"/>
                          </a:rPr>
                        </m:ctrlPr>
                      </m:accPr>
                      <m:e>
                        <m:r>
                          <a:rPr lang="en-US" altLang="zh-CN" sz="2800" i="1" dirty="0">
                            <a:solidFill>
                              <a:schemeClr val="tx1"/>
                            </a:solidFill>
                            <a:latin typeface="Cambria Math"/>
                          </a:rPr>
                          <m:t>𝑆</m:t>
                        </m:r>
                      </m:e>
                    </m:acc>
                    <m:r>
                      <a:rPr lang="en-US" altLang="zh-CN" sz="2800" i="1" dirty="0">
                        <a:solidFill>
                          <a:schemeClr val="tx1"/>
                        </a:solidFill>
                        <a:latin typeface="Cambria Math"/>
                      </a:rPr>
                      <m:t>)</m:t>
                    </m:r>
                  </m:oMath>
                </a14:m>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是网络</a:t>
                </a:r>
                <a14:m>
                  <m:oMath xmlns:m="http://schemas.openxmlformats.org/officeDocument/2006/math">
                    <m:r>
                      <a:rPr lang="en-US" altLang="zh-CN" sz="2800" i="1" dirty="0">
                        <a:solidFill>
                          <a:schemeClr val="tx1"/>
                        </a:solidFill>
                        <a:latin typeface="Cambria Math"/>
                      </a:rPr>
                      <m:t>𝑁</m:t>
                    </m:r>
                  </m:oMath>
                </a14:m>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的截</a:t>
                </a:r>
                <a:r>
                  <a:rPr lang="zh-CN" altLang="zh-CN" sz="28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集</a:t>
                </a:r>
                <a:r>
                  <a:rPr lang="en-US"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8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marL="0" indent="457200">
                  <a:lnSpc>
                    <a:spcPct val="120000"/>
                  </a:lnSpc>
                  <a:buNone/>
                </a:pPr>
                <a:r>
                  <a:rPr lang="zh-CN" altLang="en-US" sz="28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8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若</a:t>
                </a:r>
                <a14:m>
                  <m:oMath xmlns:m="http://schemas.openxmlformats.org/officeDocument/2006/math">
                    <m:r>
                      <a:rPr lang="en-US" altLang="zh-CN" sz="2800" i="1" dirty="0">
                        <a:solidFill>
                          <a:schemeClr val="tx1"/>
                        </a:solidFill>
                        <a:latin typeface="Cambria Math"/>
                      </a:rPr>
                      <m:t>𝐶</m:t>
                    </m:r>
                    <m:d>
                      <m:dPr>
                        <m:ctrlPr>
                          <a:rPr lang="en-US" altLang="zh-CN" sz="2800" i="1" dirty="0">
                            <a:solidFill>
                              <a:schemeClr val="tx1"/>
                            </a:solidFill>
                            <a:latin typeface="Cambria Math"/>
                          </a:rPr>
                        </m:ctrlPr>
                      </m:dPr>
                      <m:e>
                        <m:r>
                          <a:rPr lang="en-US" altLang="zh-CN" sz="2800" i="1" dirty="0">
                            <a:solidFill>
                              <a:schemeClr val="tx1"/>
                            </a:solidFill>
                            <a:latin typeface="Cambria Math"/>
                          </a:rPr>
                          <m:t>𝑆</m:t>
                        </m:r>
                        <m:r>
                          <a:rPr lang="en-US" altLang="zh-CN" sz="2800" i="1" dirty="0">
                            <a:solidFill>
                              <a:schemeClr val="tx1"/>
                            </a:solidFill>
                            <a:latin typeface="Cambria Math"/>
                          </a:rPr>
                          <m:t>,</m:t>
                        </m:r>
                        <m:acc>
                          <m:accPr>
                            <m:chr m:val="̅"/>
                            <m:ctrlPr>
                              <a:rPr lang="en-US" altLang="zh-CN" sz="2800" i="1" dirty="0">
                                <a:solidFill>
                                  <a:schemeClr val="tx1"/>
                                </a:solidFill>
                                <a:latin typeface="Cambria Math"/>
                              </a:rPr>
                            </m:ctrlPr>
                          </m:accPr>
                          <m:e>
                            <m:r>
                              <a:rPr lang="en-US" altLang="zh-CN" sz="2800" i="1" dirty="0">
                                <a:solidFill>
                                  <a:schemeClr val="tx1"/>
                                </a:solidFill>
                                <a:latin typeface="Cambria Math"/>
                              </a:rPr>
                              <m:t>𝑆</m:t>
                            </m:r>
                          </m:e>
                        </m:acc>
                      </m:e>
                    </m:d>
                    <m:r>
                      <a:rPr lang="en-US" altLang="zh-CN" sz="2800" b="0" i="1" dirty="0" smtClean="0">
                        <a:solidFill>
                          <a:schemeClr val="tx1"/>
                        </a:solidFill>
                        <a:latin typeface="Cambria Math"/>
                      </a:rPr>
                      <m:t>=</m:t>
                    </m:r>
                    <m:r>
                      <a:rPr lang="en-US" altLang="zh-CN" sz="2800" b="0" i="1" dirty="0" smtClean="0">
                        <a:solidFill>
                          <a:schemeClr val="tx1"/>
                        </a:solidFill>
                        <a:latin typeface="Cambria Math"/>
                      </a:rPr>
                      <m:t>𝑉</m:t>
                    </m:r>
                    <m:r>
                      <a:rPr lang="en-US" altLang="zh-CN" sz="2800" b="0" i="1" dirty="0" smtClean="0">
                        <a:solidFill>
                          <a:schemeClr val="tx1"/>
                        </a:solidFill>
                        <a:latin typeface="Cambria Math"/>
                      </a:rPr>
                      <m:t>(</m:t>
                    </m:r>
                    <m:r>
                      <a:rPr lang="en-US" altLang="zh-CN" sz="2800" b="0" i="1" dirty="0" smtClean="0">
                        <a:solidFill>
                          <a:schemeClr val="tx1"/>
                        </a:solidFill>
                        <a:latin typeface="Cambria Math"/>
                      </a:rPr>
                      <m:t>𝐹</m:t>
                    </m:r>
                    <m:r>
                      <a:rPr lang="en-US" altLang="zh-CN" sz="2800" b="0" i="1" dirty="0" smtClean="0">
                        <a:solidFill>
                          <a:schemeClr val="tx1"/>
                        </a:solidFill>
                        <a:latin typeface="Cambria Math"/>
                      </a:rPr>
                      <m:t>)</m:t>
                    </m:r>
                  </m:oMath>
                </a14:m>
                <a:r>
                  <a:rPr lang="zh-CN" altLang="en-US" sz="28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，则流</a:t>
                </a:r>
                <a14:m>
                  <m:oMath xmlns:m="http://schemas.openxmlformats.org/officeDocument/2006/math">
                    <m:r>
                      <a:rPr lang="en-US" altLang="zh-CN" sz="2800" i="1" dirty="0">
                        <a:solidFill>
                          <a:schemeClr val="tx1"/>
                        </a:solidFill>
                        <a:latin typeface="Cambria Math"/>
                      </a:rPr>
                      <m:t>𝐹</m:t>
                    </m:r>
                  </m:oMath>
                </a14:m>
                <a:r>
                  <a:rPr lang="zh-CN" altLang="en-US" sz="28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最大且</a:t>
                </a:r>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截集</a:t>
                </a:r>
                <a14:m>
                  <m:oMath xmlns:m="http://schemas.openxmlformats.org/officeDocument/2006/math">
                    <m:r>
                      <a:rPr lang="en-US" altLang="zh-CN" sz="2800" dirty="0">
                        <a:solidFill>
                          <a:schemeClr val="tx1"/>
                        </a:solidFill>
                        <a:latin typeface="Cambria Math"/>
                      </a:rPr>
                      <m:t>(</m:t>
                    </m:r>
                    <m:r>
                      <a:rPr lang="en-US" altLang="zh-CN" sz="2800" i="1" dirty="0">
                        <a:solidFill>
                          <a:schemeClr val="tx1"/>
                        </a:solidFill>
                        <a:latin typeface="Cambria Math"/>
                      </a:rPr>
                      <m:t>𝑆</m:t>
                    </m:r>
                    <m:r>
                      <a:rPr lang="en-US" altLang="zh-CN" sz="2800" i="1" dirty="0">
                        <a:solidFill>
                          <a:schemeClr val="tx1"/>
                        </a:solidFill>
                        <a:latin typeface="Cambria Math"/>
                      </a:rPr>
                      <m:t>,</m:t>
                    </m:r>
                    <m:acc>
                      <m:accPr>
                        <m:chr m:val="̅"/>
                        <m:ctrlPr>
                          <a:rPr lang="en-US" altLang="zh-CN" sz="2800" i="1" dirty="0">
                            <a:solidFill>
                              <a:schemeClr val="tx1"/>
                            </a:solidFill>
                            <a:latin typeface="Cambria Math"/>
                          </a:rPr>
                        </m:ctrlPr>
                      </m:accPr>
                      <m:e>
                        <m:r>
                          <a:rPr lang="en-US" altLang="zh-CN" sz="2800" i="1" dirty="0">
                            <a:solidFill>
                              <a:schemeClr val="tx1"/>
                            </a:solidFill>
                            <a:latin typeface="Cambria Math"/>
                          </a:rPr>
                          <m:t>𝑆</m:t>
                        </m:r>
                      </m:e>
                    </m:acc>
                    <m:r>
                      <a:rPr lang="en-US" altLang="zh-CN" sz="2800" i="1" dirty="0">
                        <a:solidFill>
                          <a:schemeClr val="tx1"/>
                        </a:solidFill>
                        <a:latin typeface="Cambria Math"/>
                      </a:rPr>
                      <m:t>)</m:t>
                    </m:r>
                  </m:oMath>
                </a14:m>
                <a:r>
                  <a:rPr lang="zh-CN" altLang="en-US" sz="28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最小；</a:t>
                </a:r>
                <a:endParaRPr lang="en-US" altLang="zh-CN" sz="28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marL="0" indent="457200">
                  <a:lnSpc>
                    <a:spcPct val="120000"/>
                  </a:lnSpc>
                  <a:buNone/>
                </a:pPr>
                <a:r>
                  <a:rPr lang="zh-CN" altLang="en-US" sz="28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2</a:t>
                </a:r>
                <a:r>
                  <a:rPr lang="zh-CN" altLang="en-US" sz="28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r>
                      <a:rPr lang="en-US" altLang="zh-CN" sz="2800" i="1" dirty="0">
                        <a:solidFill>
                          <a:schemeClr val="tx1"/>
                        </a:solidFill>
                        <a:latin typeface="Cambria Math"/>
                      </a:rPr>
                      <m:t>𝑉</m:t>
                    </m:r>
                    <m:d>
                      <m:dPr>
                        <m:ctrlPr>
                          <a:rPr lang="en-US" altLang="zh-CN" sz="2800" i="1" dirty="0">
                            <a:solidFill>
                              <a:schemeClr val="tx1"/>
                            </a:solidFill>
                            <a:latin typeface="Cambria Math"/>
                          </a:rPr>
                        </m:ctrlPr>
                      </m:dPr>
                      <m:e>
                        <m:r>
                          <a:rPr lang="en-US" altLang="zh-CN" sz="2800" i="1" dirty="0">
                            <a:solidFill>
                              <a:schemeClr val="tx1"/>
                            </a:solidFill>
                            <a:latin typeface="Cambria Math"/>
                          </a:rPr>
                          <m:t>𝐹</m:t>
                        </m:r>
                      </m:e>
                    </m:d>
                    <m:r>
                      <a:rPr lang="en-US" altLang="zh-CN" sz="2800" b="0" i="1" dirty="0" smtClean="0">
                        <a:solidFill>
                          <a:schemeClr val="tx1"/>
                        </a:solidFill>
                        <a:latin typeface="Cambria Math"/>
                      </a:rPr>
                      <m:t>=</m:t>
                    </m:r>
                    <m:r>
                      <a:rPr lang="en-US" altLang="zh-CN" sz="2800" i="1" dirty="0">
                        <a:solidFill>
                          <a:schemeClr val="tx1"/>
                        </a:solidFill>
                        <a:latin typeface="Cambria Math"/>
                        <a:ea typeface="Cambria Math"/>
                      </a:rPr>
                      <m:t>𝐶</m:t>
                    </m:r>
                    <m:r>
                      <a:rPr lang="en-US" altLang="zh-CN" sz="2800" i="1" dirty="0">
                        <a:solidFill>
                          <a:schemeClr val="tx1"/>
                        </a:solidFill>
                        <a:latin typeface="Cambria Math"/>
                        <a:ea typeface="Cambria Math"/>
                      </a:rPr>
                      <m:t>(</m:t>
                    </m:r>
                    <m:r>
                      <a:rPr lang="en-US" altLang="zh-CN" sz="2800" i="1" dirty="0">
                        <a:solidFill>
                          <a:schemeClr val="tx1"/>
                        </a:solidFill>
                        <a:latin typeface="Cambria Math"/>
                      </a:rPr>
                      <m:t>𝑆</m:t>
                    </m:r>
                    <m:r>
                      <a:rPr lang="en-US" altLang="zh-CN" sz="2800" i="1" dirty="0">
                        <a:solidFill>
                          <a:schemeClr val="tx1"/>
                        </a:solidFill>
                        <a:latin typeface="Cambria Math"/>
                      </a:rPr>
                      <m:t>,</m:t>
                    </m:r>
                    <m:acc>
                      <m:accPr>
                        <m:chr m:val="̅"/>
                        <m:ctrlPr>
                          <a:rPr lang="en-US" altLang="zh-CN" sz="2800" i="1" dirty="0">
                            <a:solidFill>
                              <a:schemeClr val="tx1"/>
                            </a:solidFill>
                            <a:latin typeface="Cambria Math"/>
                          </a:rPr>
                        </m:ctrlPr>
                      </m:accPr>
                      <m:e>
                        <m:r>
                          <a:rPr lang="en-US" altLang="zh-CN" sz="2800" i="1" dirty="0">
                            <a:solidFill>
                              <a:schemeClr val="tx1"/>
                            </a:solidFill>
                            <a:latin typeface="Cambria Math"/>
                          </a:rPr>
                          <m:t>𝑆</m:t>
                        </m:r>
                      </m:e>
                    </m:acc>
                    <m:r>
                      <a:rPr lang="en-US" altLang="zh-CN" sz="2800" i="1" dirty="0">
                        <a:solidFill>
                          <a:schemeClr val="tx1"/>
                        </a:solidFill>
                        <a:latin typeface="Cambria Math"/>
                      </a:rPr>
                      <m:t>) </m:t>
                    </m:r>
                  </m:oMath>
                </a14:m>
                <a:r>
                  <a:rPr lang="zh-CN" altLang="en-US" sz="28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当且仅当</a:t>
                </a:r>
                <a14:m>
                  <m:oMath xmlns:m="http://schemas.openxmlformats.org/officeDocument/2006/math">
                    <m:d>
                      <m:dPr>
                        <m:begChr m:val="{"/>
                        <m:endChr m:val=""/>
                        <m:ctrlPr>
                          <a:rPr lang="en-US" altLang="zh-CN" sz="2800" i="1" dirty="0" smtClean="0">
                            <a:solidFill>
                              <a:schemeClr val="tx1"/>
                            </a:solidFill>
                            <a:latin typeface="Cambria Math"/>
                          </a:rPr>
                        </m:ctrlPr>
                      </m:dPr>
                      <m:e>
                        <m:eqArr>
                          <m:eqArrPr>
                            <m:ctrlPr>
                              <a:rPr lang="en-US" altLang="zh-CN" sz="2800" i="1" dirty="0" smtClean="0">
                                <a:solidFill>
                                  <a:schemeClr val="tx1"/>
                                </a:solidFill>
                                <a:latin typeface="Cambria Math"/>
                              </a:rPr>
                            </m:ctrlPr>
                          </m:eqArrPr>
                          <m:e>
                            <m:sSub>
                              <m:sSubPr>
                                <m:ctrlPr>
                                  <a:rPr lang="en-US" altLang="zh-CN" sz="2800" i="1" dirty="0" smtClean="0">
                                    <a:solidFill>
                                      <a:schemeClr val="tx1"/>
                                    </a:solidFill>
                                    <a:latin typeface="Cambria Math"/>
                                  </a:rPr>
                                </m:ctrlPr>
                              </m:sSubPr>
                              <m:e>
                                <m:r>
                                  <a:rPr lang="en-US" altLang="zh-CN" sz="2800" b="0" i="1" dirty="0" smtClean="0">
                                    <a:solidFill>
                                      <a:schemeClr val="tx1"/>
                                    </a:solidFill>
                                    <a:latin typeface="Cambria Math"/>
                                  </a:rPr>
                                  <m:t>𝐹</m:t>
                                </m:r>
                              </m:e>
                              <m:sub>
                                <m:r>
                                  <a:rPr lang="en-US" altLang="zh-CN" sz="2800" b="0" i="1" dirty="0" smtClean="0">
                                    <a:solidFill>
                                      <a:schemeClr val="tx1"/>
                                    </a:solidFill>
                                    <a:latin typeface="Cambria Math"/>
                                  </a:rPr>
                                  <m:t>𝑖𝑗</m:t>
                                </m:r>
                              </m:sub>
                            </m:sSub>
                            <m:r>
                              <a:rPr lang="en-US" altLang="zh-CN" sz="2800" b="0" i="1" dirty="0" smtClean="0">
                                <a:solidFill>
                                  <a:schemeClr val="tx1"/>
                                </a:solidFill>
                                <a:latin typeface="Cambria Math"/>
                              </a:rPr>
                              <m:t>=</m:t>
                            </m:r>
                            <m:sSub>
                              <m:sSubPr>
                                <m:ctrlPr>
                                  <a:rPr lang="en-US" altLang="zh-CN" sz="2800" b="0" i="1" dirty="0" smtClean="0">
                                    <a:solidFill>
                                      <a:schemeClr val="tx1"/>
                                    </a:solidFill>
                                    <a:latin typeface="Cambria Math"/>
                                  </a:rPr>
                                </m:ctrlPr>
                              </m:sSubPr>
                              <m:e>
                                <m:r>
                                  <a:rPr lang="en-US" altLang="zh-CN" sz="2800" b="0" i="1" dirty="0" smtClean="0">
                                    <a:solidFill>
                                      <a:schemeClr val="tx1"/>
                                    </a:solidFill>
                                    <a:latin typeface="Cambria Math"/>
                                  </a:rPr>
                                  <m:t>𝐶</m:t>
                                </m:r>
                              </m:e>
                              <m:sub>
                                <m:r>
                                  <a:rPr lang="en-US" altLang="zh-CN" sz="2800" b="0" i="1" dirty="0" smtClean="0">
                                    <a:solidFill>
                                      <a:schemeClr val="tx1"/>
                                    </a:solidFill>
                                    <a:latin typeface="Cambria Math"/>
                                  </a:rPr>
                                  <m:t>𝑖𝑗</m:t>
                                </m:r>
                              </m:sub>
                            </m:sSub>
                            <m:r>
                              <a:rPr lang="en-US" altLang="zh-CN" sz="2800" b="0" i="1" dirty="0" smtClean="0">
                                <a:solidFill>
                                  <a:schemeClr val="tx1"/>
                                </a:solidFill>
                                <a:latin typeface="Cambria Math"/>
                              </a:rPr>
                              <m:t>,</m:t>
                            </m:r>
                            <m:r>
                              <a:rPr lang="en-US" altLang="zh-CN" sz="2800" b="0" i="1" dirty="0" smtClean="0">
                                <a:solidFill>
                                  <a:schemeClr val="tx1"/>
                                </a:solidFill>
                                <a:latin typeface="Cambria Math"/>
                              </a:rPr>
                              <m:t>𝑖</m:t>
                            </m:r>
                            <m:r>
                              <a:rPr lang="en-US" altLang="zh-CN" sz="2800" b="0" i="1" dirty="0" smtClean="0">
                                <a:solidFill>
                                  <a:schemeClr val="tx1"/>
                                </a:solidFill>
                                <a:latin typeface="Cambria Math"/>
                                <a:ea typeface="Cambria Math"/>
                              </a:rPr>
                              <m:t>∈</m:t>
                            </m:r>
                            <m:r>
                              <a:rPr lang="en-US" altLang="zh-CN" sz="2800" b="0" i="1" dirty="0" smtClean="0">
                                <a:solidFill>
                                  <a:schemeClr val="tx1"/>
                                </a:solidFill>
                                <a:latin typeface="Cambria Math"/>
                                <a:ea typeface="Cambria Math"/>
                              </a:rPr>
                              <m:t>𝑆</m:t>
                            </m:r>
                            <m:r>
                              <a:rPr lang="en-US" altLang="zh-CN" sz="2800" b="0" i="1" dirty="0" smtClean="0">
                                <a:solidFill>
                                  <a:schemeClr val="tx1"/>
                                </a:solidFill>
                                <a:latin typeface="Cambria Math"/>
                                <a:ea typeface="Cambria Math"/>
                              </a:rPr>
                              <m:t>,</m:t>
                            </m:r>
                            <m:r>
                              <a:rPr lang="en-US" altLang="zh-CN" sz="2800" b="0" i="1" dirty="0" smtClean="0">
                                <a:solidFill>
                                  <a:schemeClr val="tx1"/>
                                </a:solidFill>
                                <a:latin typeface="Cambria Math"/>
                                <a:ea typeface="Cambria Math"/>
                              </a:rPr>
                              <m:t>𝑗</m:t>
                            </m:r>
                            <m:r>
                              <a:rPr lang="en-US" altLang="zh-CN" sz="2800" b="0" i="1" dirty="0" smtClean="0">
                                <a:solidFill>
                                  <a:schemeClr val="tx1"/>
                                </a:solidFill>
                                <a:latin typeface="Cambria Math"/>
                                <a:ea typeface="Cambria Math"/>
                              </a:rPr>
                              <m:t>∈</m:t>
                            </m:r>
                            <m:acc>
                              <m:accPr>
                                <m:chr m:val="̅"/>
                                <m:ctrlPr>
                                  <a:rPr lang="en-US" altLang="zh-CN" sz="2800" b="0" i="1" dirty="0" smtClean="0">
                                    <a:solidFill>
                                      <a:schemeClr val="tx1"/>
                                    </a:solidFill>
                                    <a:latin typeface="Cambria Math"/>
                                    <a:ea typeface="Cambria Math"/>
                                  </a:rPr>
                                </m:ctrlPr>
                              </m:accPr>
                              <m:e>
                                <m:r>
                                  <a:rPr lang="en-US" altLang="zh-CN" sz="2800" b="0" i="1" dirty="0" smtClean="0">
                                    <a:solidFill>
                                      <a:schemeClr val="tx1"/>
                                    </a:solidFill>
                                    <a:latin typeface="Cambria Math"/>
                                    <a:ea typeface="Cambria Math"/>
                                  </a:rPr>
                                  <m:t>𝑆</m:t>
                                </m:r>
                              </m:e>
                            </m:acc>
                          </m:e>
                          <m:e>
                            <m:sSub>
                              <m:sSubPr>
                                <m:ctrlPr>
                                  <a:rPr lang="en-US" altLang="zh-CN" sz="2800" i="1" dirty="0" smtClean="0">
                                    <a:solidFill>
                                      <a:schemeClr val="tx1"/>
                                    </a:solidFill>
                                    <a:latin typeface="Cambria Math"/>
                                  </a:rPr>
                                </m:ctrlPr>
                              </m:sSubPr>
                              <m:e>
                                <m:r>
                                  <a:rPr lang="en-US" altLang="zh-CN" sz="2800" b="0" i="1" dirty="0" smtClean="0">
                                    <a:solidFill>
                                      <a:schemeClr val="tx1"/>
                                    </a:solidFill>
                                    <a:latin typeface="Cambria Math"/>
                                  </a:rPr>
                                  <m:t>𝐹</m:t>
                                </m:r>
                              </m:e>
                              <m:sub>
                                <m:r>
                                  <a:rPr lang="en-US" altLang="zh-CN" sz="2800" b="0" i="1" dirty="0" smtClean="0">
                                    <a:solidFill>
                                      <a:schemeClr val="tx1"/>
                                    </a:solidFill>
                                    <a:latin typeface="Cambria Math"/>
                                  </a:rPr>
                                  <m:t>𝑖𝑗</m:t>
                                </m:r>
                              </m:sub>
                            </m:sSub>
                            <m:r>
                              <a:rPr lang="en-US" altLang="zh-CN" sz="2800" b="0" i="1" dirty="0" smtClean="0">
                                <a:solidFill>
                                  <a:schemeClr val="tx1"/>
                                </a:solidFill>
                                <a:latin typeface="Cambria Math"/>
                              </a:rPr>
                              <m:t>=0,</m:t>
                            </m:r>
                            <m:r>
                              <a:rPr lang="en-US" altLang="zh-CN" sz="2800" i="1" dirty="0">
                                <a:solidFill>
                                  <a:schemeClr val="tx1"/>
                                </a:solidFill>
                                <a:latin typeface="Cambria Math"/>
                              </a:rPr>
                              <m:t>𝑖</m:t>
                            </m:r>
                            <m:r>
                              <a:rPr lang="en-US" altLang="zh-CN" sz="2800" i="1" dirty="0">
                                <a:solidFill>
                                  <a:schemeClr val="tx1"/>
                                </a:solidFill>
                                <a:latin typeface="Cambria Math"/>
                                <a:ea typeface="Cambria Math"/>
                              </a:rPr>
                              <m:t>∈</m:t>
                            </m:r>
                            <m:acc>
                              <m:accPr>
                                <m:chr m:val="̅"/>
                                <m:ctrlPr>
                                  <a:rPr lang="en-US" altLang="zh-CN" sz="2800" i="1" dirty="0">
                                    <a:solidFill>
                                      <a:schemeClr val="tx1"/>
                                    </a:solidFill>
                                    <a:latin typeface="Cambria Math"/>
                                    <a:ea typeface="Cambria Math"/>
                                  </a:rPr>
                                </m:ctrlPr>
                              </m:accPr>
                              <m:e>
                                <m:r>
                                  <a:rPr lang="en-US" altLang="zh-CN" sz="2800" i="1" dirty="0">
                                    <a:solidFill>
                                      <a:schemeClr val="tx1"/>
                                    </a:solidFill>
                                    <a:latin typeface="Cambria Math"/>
                                    <a:ea typeface="Cambria Math"/>
                                  </a:rPr>
                                  <m:t>𝑆</m:t>
                                </m:r>
                              </m:e>
                            </m:acc>
                            <m:r>
                              <a:rPr lang="en-US" altLang="zh-CN" sz="2800" i="1" dirty="0">
                                <a:solidFill>
                                  <a:schemeClr val="tx1"/>
                                </a:solidFill>
                                <a:latin typeface="Cambria Math"/>
                                <a:ea typeface="Cambria Math"/>
                              </a:rPr>
                              <m:t>,</m:t>
                            </m:r>
                            <m:r>
                              <a:rPr lang="en-US" altLang="zh-CN" sz="2800" i="1" dirty="0">
                                <a:solidFill>
                                  <a:schemeClr val="tx1"/>
                                </a:solidFill>
                                <a:latin typeface="Cambria Math"/>
                                <a:ea typeface="Cambria Math"/>
                              </a:rPr>
                              <m:t>𝑗</m:t>
                            </m:r>
                            <m:r>
                              <a:rPr lang="en-US" altLang="zh-CN" sz="2800" i="1" dirty="0">
                                <a:solidFill>
                                  <a:schemeClr val="tx1"/>
                                </a:solidFill>
                                <a:latin typeface="Cambria Math"/>
                                <a:ea typeface="Cambria Math"/>
                              </a:rPr>
                              <m:t>∈</m:t>
                            </m:r>
                            <m:r>
                              <a:rPr lang="en-US" altLang="zh-CN" sz="2800" i="1" dirty="0">
                                <a:solidFill>
                                  <a:schemeClr val="tx1"/>
                                </a:solidFill>
                                <a:latin typeface="Cambria Math"/>
                                <a:ea typeface="Cambria Math"/>
                              </a:rPr>
                              <m:t>𝑆</m:t>
                            </m:r>
                          </m:e>
                        </m:eqArr>
                      </m:e>
                    </m:d>
                  </m:oMath>
                </a14:m>
                <a:r>
                  <a:rPr lang="en-US" altLang="zh-CN" sz="28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p:sp>
            <p:nvSpPr>
              <p:cNvPr id="7" name="内容占位符 2"/>
              <p:cNvSpPr>
                <a:spLocks noGrp="1" noRot="1" noChangeAspect="1" noMove="1" noResize="1" noEditPoints="1" noAdjustHandles="1" noChangeArrowheads="1" noChangeShapeType="1" noTextEdit="1"/>
              </p:cNvSpPr>
              <p:nvPr>
                <p:ph idx="1"/>
              </p:nvPr>
            </p:nvSpPr>
            <p:spPr>
              <a:xfrm>
                <a:off x="34718" y="2636912"/>
                <a:ext cx="9109282" cy="3888432"/>
              </a:xfrm>
              <a:blipFill rotWithShape="1">
                <a:blip r:embed="rId3"/>
                <a:stretch>
                  <a:fillRect l="-1205" t="-471" r="-528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41076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wipe(left)">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wipe(left)">
                                      <p:cBhvr>
                                        <p:cTn id="22"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0" name="内容占位符 2"/>
              <p:cNvSpPr txBox="1">
                <a:spLocks/>
              </p:cNvSpPr>
              <p:nvPr/>
            </p:nvSpPr>
            <p:spPr>
              <a:xfrm>
                <a:off x="173828" y="727042"/>
                <a:ext cx="8862667" cy="335002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504000">
                  <a:lnSpc>
                    <a:spcPct val="120000"/>
                  </a:lnSpc>
                </a:pPr>
                <a:r>
                  <a:rPr lang="zh-CN" altLang="zh-CN" sz="24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如图</a:t>
                </a:r>
                <a:r>
                  <a:rPr lang="en-US" altLang="zh-CN" sz="24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4.1.4</a:t>
                </a:r>
                <a:r>
                  <a:rPr lang="zh-CN" altLang="zh-CN" sz="24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所示网络</a:t>
                </a:r>
                <a14:m>
                  <m:oMath xmlns:m="http://schemas.openxmlformats.org/officeDocument/2006/math">
                    <m:r>
                      <a:rPr lang="en-US" altLang="zh-CN" sz="2400" i="1" dirty="0">
                        <a:solidFill>
                          <a:schemeClr val="tx1"/>
                        </a:solidFill>
                        <a:latin typeface="Cambria Math"/>
                      </a:rPr>
                      <m:t>𝑁</m:t>
                    </m:r>
                  </m:oMath>
                </a14:m>
                <a:r>
                  <a:rPr lang="zh-CN" altLang="zh-CN" sz="24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，每条边上标的前后两个数分别表示该边的容量和当前流过该边的流量，该网络流</a:t>
                </a:r>
                <a14:m>
                  <m:oMath xmlns:m="http://schemas.openxmlformats.org/officeDocument/2006/math">
                    <m:r>
                      <a:rPr lang="en-US" altLang="zh-CN" sz="2400" i="1" dirty="0">
                        <a:solidFill>
                          <a:schemeClr val="tx1"/>
                        </a:solidFill>
                        <a:latin typeface="Cambria Math"/>
                      </a:rPr>
                      <m:t>𝑁</m:t>
                    </m:r>
                  </m:oMath>
                </a14:m>
                <a:r>
                  <a:rPr lang="zh-CN" altLang="zh-CN" sz="24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的流</a:t>
                </a:r>
                <a14:m>
                  <m:oMath xmlns:m="http://schemas.openxmlformats.org/officeDocument/2006/math">
                    <m:r>
                      <a:rPr lang="en-US" altLang="zh-CN" sz="2400" b="0" i="1" dirty="0" smtClean="0">
                        <a:solidFill>
                          <a:schemeClr val="tx1"/>
                        </a:solidFill>
                        <a:latin typeface="Cambria Math"/>
                      </a:rPr>
                      <m:t>𝐹</m:t>
                    </m:r>
                  </m:oMath>
                </a14:m>
                <a:r>
                  <a:rPr lang="zh-CN" altLang="zh-CN" sz="24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是一个可行流</a:t>
                </a:r>
                <a:r>
                  <a:rPr lang="en-US" altLang="zh-CN" sz="24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4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其流量</a:t>
                </a:r>
                <a14:m>
                  <m:oMath xmlns:m="http://schemas.openxmlformats.org/officeDocument/2006/math">
                    <m:r>
                      <a:rPr lang="en-US" altLang="zh-CN" sz="2400" b="0" i="1" dirty="0" smtClean="0">
                        <a:solidFill>
                          <a:schemeClr val="tx1"/>
                        </a:solidFill>
                        <a:latin typeface="Cambria Math"/>
                      </a:rPr>
                      <m:t>𝑉</m:t>
                    </m:r>
                    <m:d>
                      <m:dPr>
                        <m:ctrlPr>
                          <a:rPr lang="en-US" altLang="zh-CN" sz="2400" b="0" i="1" dirty="0" smtClean="0">
                            <a:solidFill>
                              <a:schemeClr val="tx1"/>
                            </a:solidFill>
                            <a:latin typeface="Cambria Math"/>
                          </a:rPr>
                        </m:ctrlPr>
                      </m:dPr>
                      <m:e>
                        <m:r>
                          <a:rPr lang="en-US" altLang="zh-CN" sz="2400" b="0" i="1" dirty="0" smtClean="0">
                            <a:solidFill>
                              <a:schemeClr val="tx1"/>
                            </a:solidFill>
                            <a:latin typeface="Cambria Math"/>
                          </a:rPr>
                          <m:t>𝐹</m:t>
                        </m:r>
                      </m:e>
                    </m:d>
                    <m:r>
                      <a:rPr lang="en-US" altLang="zh-CN" sz="2400" b="0" i="1" dirty="0" smtClean="0">
                        <a:solidFill>
                          <a:schemeClr val="tx1"/>
                        </a:solidFill>
                        <a:latin typeface="Cambria Math"/>
                      </a:rPr>
                      <m:t>=10</m:t>
                    </m:r>
                    <m:r>
                      <a:rPr lang="en-US" altLang="zh-CN" sz="2400" i="1" dirty="0">
                        <a:solidFill>
                          <a:schemeClr val="tx1"/>
                        </a:solidFill>
                        <a:latin typeface="Cambria Math"/>
                      </a:rPr>
                      <m:t> </m:t>
                    </m:r>
                  </m:oMath>
                </a14:m>
                <a:r>
                  <a:rPr lang="zh-CN" altLang="zh-CN" sz="24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。若取</a:t>
                </a:r>
                <a14:m>
                  <m:oMath xmlns:m="http://schemas.openxmlformats.org/officeDocument/2006/math">
                    <m:r>
                      <a:rPr lang="en-US" altLang="zh-CN" sz="2400" b="0" i="1" dirty="0" smtClean="0">
                        <a:solidFill>
                          <a:schemeClr val="tx1"/>
                        </a:solidFill>
                        <a:latin typeface="Cambria Math"/>
                      </a:rPr>
                      <m:t>𝑆</m:t>
                    </m:r>
                    <m:r>
                      <a:rPr lang="en-US" altLang="zh-CN" sz="2400" b="0" i="1" dirty="0" smtClean="0">
                        <a:solidFill>
                          <a:schemeClr val="tx1"/>
                        </a:solidFill>
                        <a:latin typeface="Cambria Math"/>
                      </a:rPr>
                      <m:t>={</m:t>
                    </m:r>
                    <m:r>
                      <a:rPr lang="en-US" altLang="zh-CN" sz="2400" b="0" i="1" dirty="0" smtClean="0">
                        <a:solidFill>
                          <a:schemeClr val="tx1"/>
                        </a:solidFill>
                        <a:latin typeface="Cambria Math"/>
                      </a:rPr>
                      <m:t>𝑠</m:t>
                    </m:r>
                    <m:r>
                      <a:rPr lang="en-US" altLang="zh-CN" sz="2400" b="0" i="1" dirty="0" smtClean="0">
                        <a:solidFill>
                          <a:schemeClr val="tx1"/>
                        </a:solidFill>
                        <a:latin typeface="Cambria Math"/>
                      </a:rPr>
                      <m:t>,</m:t>
                    </m:r>
                    <m:sSub>
                      <m:sSubPr>
                        <m:ctrlPr>
                          <a:rPr lang="en-US" altLang="zh-CN" sz="2400" b="0" i="1" dirty="0" smtClean="0">
                            <a:solidFill>
                              <a:schemeClr val="tx1"/>
                            </a:solidFill>
                            <a:latin typeface="Cambria Math"/>
                          </a:rPr>
                        </m:ctrlPr>
                      </m:sSubPr>
                      <m:e>
                        <m:r>
                          <a:rPr lang="en-US" altLang="zh-CN" sz="2400" b="0" i="1" dirty="0" smtClean="0">
                            <a:solidFill>
                              <a:schemeClr val="tx1"/>
                            </a:solidFill>
                            <a:latin typeface="Cambria Math"/>
                          </a:rPr>
                          <m:t>𝑣</m:t>
                        </m:r>
                      </m:e>
                      <m:sub>
                        <m:r>
                          <a:rPr lang="en-US" altLang="zh-CN" sz="2400" b="0" i="1" dirty="0" smtClean="0">
                            <a:solidFill>
                              <a:schemeClr val="tx1"/>
                            </a:solidFill>
                            <a:latin typeface="Cambria Math"/>
                          </a:rPr>
                          <m:t>1</m:t>
                        </m:r>
                      </m:sub>
                    </m:sSub>
                    <m:r>
                      <a:rPr lang="en-US" altLang="zh-CN" sz="2400" b="0" i="1" dirty="0" smtClean="0">
                        <a:solidFill>
                          <a:schemeClr val="tx1"/>
                        </a:solidFill>
                        <a:latin typeface="Cambria Math"/>
                      </a:rPr>
                      <m:t>,</m:t>
                    </m:r>
                    <m:sSub>
                      <m:sSubPr>
                        <m:ctrlPr>
                          <a:rPr lang="en-US" altLang="zh-CN" sz="2400" b="0" i="1" dirty="0" smtClean="0">
                            <a:solidFill>
                              <a:schemeClr val="tx1"/>
                            </a:solidFill>
                            <a:latin typeface="Cambria Math"/>
                          </a:rPr>
                        </m:ctrlPr>
                      </m:sSubPr>
                      <m:e>
                        <m:r>
                          <a:rPr lang="en-US" altLang="zh-CN" sz="2400" b="0" i="1" dirty="0" smtClean="0">
                            <a:solidFill>
                              <a:schemeClr val="tx1"/>
                            </a:solidFill>
                            <a:latin typeface="Cambria Math"/>
                          </a:rPr>
                          <m:t>𝑣</m:t>
                        </m:r>
                      </m:e>
                      <m:sub>
                        <m:r>
                          <a:rPr lang="en-US" altLang="zh-CN" sz="2400" b="0" i="1" dirty="0" smtClean="0">
                            <a:solidFill>
                              <a:schemeClr val="tx1"/>
                            </a:solidFill>
                            <a:latin typeface="Cambria Math"/>
                          </a:rPr>
                          <m:t>4</m:t>
                        </m:r>
                      </m:sub>
                    </m:sSub>
                    <m:r>
                      <a:rPr lang="en-US" altLang="zh-CN" sz="2400" b="0" i="1" dirty="0" smtClean="0">
                        <a:solidFill>
                          <a:schemeClr val="tx1"/>
                        </a:solidFill>
                        <a:latin typeface="Cambria Math"/>
                      </a:rPr>
                      <m:t>}</m:t>
                    </m:r>
                  </m:oMath>
                </a14:m>
                <a:r>
                  <a:rPr lang="en-US" altLang="zh-CN" sz="2400"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，则</a:t>
                </a:r>
                <a14:m>
                  <m:oMath xmlns:m="http://schemas.openxmlformats.org/officeDocument/2006/math">
                    <m:r>
                      <a:rPr lang="en-US" altLang="zh-CN" sz="2400" dirty="0">
                        <a:solidFill>
                          <a:schemeClr val="tx1"/>
                        </a:solidFill>
                        <a:latin typeface="Cambria Math"/>
                      </a:rPr>
                      <m:t>(</m:t>
                    </m:r>
                    <m:r>
                      <a:rPr lang="en-US" altLang="zh-CN" sz="2400" i="1" dirty="0">
                        <a:solidFill>
                          <a:schemeClr val="tx1"/>
                        </a:solidFill>
                        <a:latin typeface="Cambria Math"/>
                      </a:rPr>
                      <m:t>𝑆</m:t>
                    </m:r>
                    <m:r>
                      <a:rPr lang="en-US" altLang="zh-CN" sz="2400" i="1" dirty="0">
                        <a:solidFill>
                          <a:schemeClr val="tx1"/>
                        </a:solidFill>
                        <a:latin typeface="Cambria Math"/>
                      </a:rPr>
                      <m:t>,</m:t>
                    </m:r>
                    <m:acc>
                      <m:accPr>
                        <m:chr m:val="̅"/>
                        <m:ctrlPr>
                          <a:rPr lang="en-US" altLang="zh-CN" sz="2400" i="1" dirty="0">
                            <a:solidFill>
                              <a:schemeClr val="tx1"/>
                            </a:solidFill>
                            <a:latin typeface="Cambria Math"/>
                          </a:rPr>
                        </m:ctrlPr>
                      </m:accPr>
                      <m:e>
                        <m:r>
                          <a:rPr lang="en-US" altLang="zh-CN" sz="2400" i="1" dirty="0">
                            <a:solidFill>
                              <a:schemeClr val="tx1"/>
                            </a:solidFill>
                            <a:latin typeface="Cambria Math"/>
                          </a:rPr>
                          <m:t>𝑆</m:t>
                        </m:r>
                      </m:e>
                    </m:acc>
                    <m:r>
                      <a:rPr lang="en-US" altLang="zh-CN" sz="2400" i="1" dirty="0">
                        <a:solidFill>
                          <a:schemeClr val="tx1"/>
                        </a:solidFill>
                        <a:latin typeface="Cambria Math"/>
                      </a:rPr>
                      <m:t>)</m:t>
                    </m:r>
                  </m:oMath>
                </a14:m>
                <a:r>
                  <a:rPr lang="zh-CN" altLang="zh-CN" sz="24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是网络的一个截集，其截量为：</a:t>
                </a:r>
                <a:r>
                  <a:rPr lang="en-US" altLang="zh-CN" sz="24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a:t>
                </a:r>
                <a:endParaRPr lang="en-US" altLang="zh-CN" sz="24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marL="0" indent="504000">
                  <a:lnSpc>
                    <a:spcPct val="120000"/>
                  </a:lnSpc>
                </a:pPr>
                <a14:m>
                  <m:oMath xmlns:m="http://schemas.openxmlformats.org/officeDocument/2006/math">
                    <m:r>
                      <a:rPr lang="en-US" altLang="zh-CN" sz="2400" b="0" i="1" dirty="0" smtClean="0">
                        <a:solidFill>
                          <a:schemeClr val="tx1"/>
                        </a:solidFill>
                        <a:latin typeface="Cambria Math"/>
                      </a:rPr>
                      <m:t>𝐶</m:t>
                    </m:r>
                    <m:d>
                      <m:dPr>
                        <m:ctrlPr>
                          <a:rPr lang="en-US" altLang="zh-CN" sz="2400" b="0" i="1" dirty="0">
                            <a:solidFill>
                              <a:schemeClr val="tx1"/>
                            </a:solidFill>
                            <a:latin typeface="Cambria Math"/>
                          </a:rPr>
                        </m:ctrlPr>
                      </m:dPr>
                      <m:e>
                        <m:r>
                          <a:rPr lang="en-US" altLang="zh-CN" sz="2400" i="1" dirty="0">
                            <a:solidFill>
                              <a:schemeClr val="tx1"/>
                            </a:solidFill>
                            <a:latin typeface="Cambria Math"/>
                          </a:rPr>
                          <m:t>𝑆</m:t>
                        </m:r>
                        <m:r>
                          <a:rPr lang="en-US" altLang="zh-CN" sz="2400" i="1" dirty="0">
                            <a:solidFill>
                              <a:schemeClr val="tx1"/>
                            </a:solidFill>
                            <a:latin typeface="Cambria Math"/>
                          </a:rPr>
                          <m:t>,</m:t>
                        </m:r>
                        <m:acc>
                          <m:accPr>
                            <m:chr m:val="̅"/>
                            <m:ctrlPr>
                              <a:rPr lang="en-US" altLang="zh-CN" sz="2400" i="1" dirty="0">
                                <a:solidFill>
                                  <a:schemeClr val="tx1"/>
                                </a:solidFill>
                                <a:latin typeface="Cambria Math"/>
                              </a:rPr>
                            </m:ctrlPr>
                          </m:accPr>
                          <m:e>
                            <m:r>
                              <a:rPr lang="en-US" altLang="zh-CN" sz="2400" i="1" dirty="0">
                                <a:solidFill>
                                  <a:schemeClr val="tx1"/>
                                </a:solidFill>
                                <a:latin typeface="Cambria Math"/>
                              </a:rPr>
                              <m:t>𝑆</m:t>
                            </m:r>
                          </m:e>
                        </m:acc>
                      </m:e>
                    </m:d>
                    <m:r>
                      <a:rPr lang="en-US" altLang="zh-CN" sz="2400" b="0" i="1" dirty="0" smtClean="0">
                        <a:solidFill>
                          <a:schemeClr val="tx1"/>
                        </a:solidFill>
                        <a:latin typeface="Cambria Math"/>
                      </a:rPr>
                      <m:t>=</m:t>
                    </m:r>
                    <m:r>
                      <a:rPr lang="en-US" altLang="zh-CN" sz="2400" b="0" i="1" dirty="0" smtClean="0">
                        <a:solidFill>
                          <a:schemeClr val="tx1"/>
                        </a:solidFill>
                        <a:latin typeface="Cambria Math"/>
                      </a:rPr>
                      <m:t>𝐶</m:t>
                    </m:r>
                    <m:d>
                      <m:dPr>
                        <m:ctrlPr>
                          <a:rPr lang="en-US" altLang="zh-CN" sz="2400" b="0" i="1" dirty="0" smtClean="0">
                            <a:solidFill>
                              <a:schemeClr val="tx1"/>
                            </a:solidFill>
                            <a:latin typeface="Cambria Math"/>
                          </a:rPr>
                        </m:ctrlPr>
                      </m:dPr>
                      <m:e>
                        <m:r>
                          <a:rPr lang="en-US" altLang="zh-CN" sz="2400" b="0" i="1" dirty="0" smtClean="0">
                            <a:solidFill>
                              <a:schemeClr val="tx1"/>
                            </a:solidFill>
                            <a:latin typeface="Cambria Math"/>
                          </a:rPr>
                          <m:t>&lt;</m:t>
                        </m:r>
                        <m:sSub>
                          <m:sSubPr>
                            <m:ctrlPr>
                              <a:rPr lang="en-US" altLang="zh-CN" sz="2400" i="1" dirty="0">
                                <a:solidFill>
                                  <a:schemeClr val="tx1"/>
                                </a:solidFill>
                                <a:latin typeface="Cambria Math"/>
                              </a:rPr>
                            </m:ctrlPr>
                          </m:sSubPr>
                          <m:e>
                            <m:r>
                              <a:rPr lang="en-US" altLang="zh-CN" sz="2400" i="1" dirty="0">
                                <a:solidFill>
                                  <a:schemeClr val="tx1"/>
                                </a:solidFill>
                                <a:latin typeface="Cambria Math"/>
                              </a:rPr>
                              <m:t>𝑣</m:t>
                            </m:r>
                          </m:e>
                          <m:sub>
                            <m:r>
                              <a:rPr lang="en-US" altLang="zh-CN" sz="2400" i="1" dirty="0">
                                <a:solidFill>
                                  <a:schemeClr val="tx1"/>
                                </a:solidFill>
                                <a:latin typeface="Cambria Math"/>
                              </a:rPr>
                              <m:t>1</m:t>
                            </m:r>
                          </m:sub>
                        </m:sSub>
                        <m:r>
                          <a:rPr lang="en-US" altLang="zh-CN" sz="2400" i="1" dirty="0">
                            <a:solidFill>
                              <a:schemeClr val="tx1"/>
                            </a:solidFill>
                            <a:latin typeface="Cambria Math"/>
                          </a:rPr>
                          <m:t>,</m:t>
                        </m:r>
                        <m:sSub>
                          <m:sSubPr>
                            <m:ctrlPr>
                              <a:rPr lang="en-US" altLang="zh-CN" sz="2400" i="1" dirty="0">
                                <a:solidFill>
                                  <a:schemeClr val="tx1"/>
                                </a:solidFill>
                                <a:latin typeface="Cambria Math"/>
                              </a:rPr>
                            </m:ctrlPr>
                          </m:sSubPr>
                          <m:e>
                            <m:r>
                              <a:rPr lang="en-US" altLang="zh-CN" sz="2400" i="1" dirty="0">
                                <a:solidFill>
                                  <a:schemeClr val="tx1"/>
                                </a:solidFill>
                                <a:latin typeface="Cambria Math"/>
                              </a:rPr>
                              <m:t>𝑣</m:t>
                            </m:r>
                          </m:e>
                          <m:sub>
                            <m:r>
                              <a:rPr lang="en-US" altLang="zh-CN" sz="2400" b="0" i="1" dirty="0" smtClean="0">
                                <a:solidFill>
                                  <a:schemeClr val="tx1"/>
                                </a:solidFill>
                                <a:latin typeface="Cambria Math"/>
                              </a:rPr>
                              <m:t>2</m:t>
                            </m:r>
                          </m:sub>
                        </m:sSub>
                        <m:r>
                          <a:rPr lang="en-US" altLang="zh-CN" sz="2400" b="0" i="1" dirty="0" smtClean="0">
                            <a:solidFill>
                              <a:schemeClr val="tx1"/>
                            </a:solidFill>
                            <a:latin typeface="Cambria Math"/>
                          </a:rPr>
                          <m:t>&gt;</m:t>
                        </m:r>
                      </m:e>
                    </m:d>
                    <m:r>
                      <a:rPr lang="en-US" altLang="zh-CN" sz="2400" b="0" i="1" dirty="0" smtClean="0">
                        <a:solidFill>
                          <a:schemeClr val="tx1"/>
                        </a:solidFill>
                        <a:latin typeface="Cambria Math"/>
                      </a:rPr>
                      <m:t>+</m:t>
                    </m:r>
                    <m:r>
                      <a:rPr lang="en-US" altLang="zh-CN" sz="2400" b="0" i="1" dirty="0" smtClean="0">
                        <a:solidFill>
                          <a:schemeClr val="tx1"/>
                        </a:solidFill>
                        <a:latin typeface="Cambria Math"/>
                      </a:rPr>
                      <m:t>𝐶</m:t>
                    </m:r>
                    <m:d>
                      <m:dPr>
                        <m:ctrlPr>
                          <a:rPr lang="en-US" altLang="zh-CN" sz="2400" b="0" i="1" dirty="0" smtClean="0">
                            <a:solidFill>
                              <a:schemeClr val="tx1"/>
                            </a:solidFill>
                            <a:latin typeface="Cambria Math"/>
                          </a:rPr>
                        </m:ctrlPr>
                      </m:dPr>
                      <m:e>
                        <m:r>
                          <a:rPr lang="en-US" altLang="zh-CN" sz="2400" b="0" i="1" dirty="0" smtClean="0">
                            <a:solidFill>
                              <a:schemeClr val="tx1"/>
                            </a:solidFill>
                            <a:latin typeface="Cambria Math"/>
                          </a:rPr>
                          <m:t>&lt;</m:t>
                        </m:r>
                        <m:sSub>
                          <m:sSubPr>
                            <m:ctrlPr>
                              <a:rPr lang="en-US" altLang="zh-CN" sz="2400" i="1" dirty="0">
                                <a:solidFill>
                                  <a:schemeClr val="tx1"/>
                                </a:solidFill>
                                <a:latin typeface="Cambria Math"/>
                              </a:rPr>
                            </m:ctrlPr>
                          </m:sSubPr>
                          <m:e>
                            <m:r>
                              <a:rPr lang="en-US" altLang="zh-CN" sz="2400" i="1" dirty="0">
                                <a:solidFill>
                                  <a:schemeClr val="tx1"/>
                                </a:solidFill>
                                <a:latin typeface="Cambria Math"/>
                              </a:rPr>
                              <m:t>𝑣</m:t>
                            </m:r>
                          </m:e>
                          <m:sub>
                            <m:r>
                              <a:rPr lang="en-US" altLang="zh-CN" sz="2400" b="0" i="1" dirty="0" smtClean="0">
                                <a:solidFill>
                                  <a:schemeClr val="tx1"/>
                                </a:solidFill>
                                <a:latin typeface="Cambria Math"/>
                              </a:rPr>
                              <m:t>4</m:t>
                            </m:r>
                          </m:sub>
                        </m:sSub>
                        <m:r>
                          <a:rPr lang="en-US" altLang="zh-CN" sz="2400" i="1" dirty="0">
                            <a:solidFill>
                              <a:schemeClr val="tx1"/>
                            </a:solidFill>
                            <a:latin typeface="Cambria Math"/>
                          </a:rPr>
                          <m:t>,</m:t>
                        </m:r>
                        <m:sSub>
                          <m:sSubPr>
                            <m:ctrlPr>
                              <a:rPr lang="en-US" altLang="zh-CN" sz="2400" i="1" dirty="0">
                                <a:solidFill>
                                  <a:schemeClr val="tx1"/>
                                </a:solidFill>
                                <a:latin typeface="Cambria Math"/>
                              </a:rPr>
                            </m:ctrlPr>
                          </m:sSubPr>
                          <m:e>
                            <m:r>
                              <a:rPr lang="en-US" altLang="zh-CN" sz="2400" i="1" dirty="0">
                                <a:solidFill>
                                  <a:schemeClr val="tx1"/>
                                </a:solidFill>
                                <a:latin typeface="Cambria Math"/>
                              </a:rPr>
                              <m:t>𝑣</m:t>
                            </m:r>
                          </m:e>
                          <m:sub>
                            <m:r>
                              <a:rPr lang="en-US" altLang="zh-CN" sz="2400" b="0" i="1" dirty="0" smtClean="0">
                                <a:solidFill>
                                  <a:schemeClr val="tx1"/>
                                </a:solidFill>
                                <a:latin typeface="Cambria Math"/>
                              </a:rPr>
                              <m:t>3</m:t>
                            </m:r>
                          </m:sub>
                        </m:sSub>
                        <m:r>
                          <a:rPr lang="en-US" altLang="zh-CN" sz="2400" b="0" i="1" dirty="0" smtClean="0">
                            <a:solidFill>
                              <a:schemeClr val="tx1"/>
                            </a:solidFill>
                            <a:latin typeface="Cambria Math"/>
                          </a:rPr>
                          <m:t>&gt;</m:t>
                        </m:r>
                      </m:e>
                    </m:d>
                    <m:r>
                      <a:rPr lang="en-US" altLang="zh-CN" sz="2400" b="0" i="1" dirty="0" smtClean="0">
                        <a:solidFill>
                          <a:schemeClr val="tx1"/>
                        </a:solidFill>
                        <a:latin typeface="Cambria Math"/>
                      </a:rPr>
                      <m:t>=10</m:t>
                    </m:r>
                    <m:r>
                      <a:rPr lang="en-US" altLang="zh-CN" sz="2400" i="1" dirty="0" smtClean="0">
                        <a:solidFill>
                          <a:schemeClr val="tx1"/>
                        </a:solidFill>
                        <a:latin typeface="Cambria Math"/>
                      </a:rPr>
                      <m:t> </m:t>
                    </m:r>
                  </m:oMath>
                </a14:m>
                <a:r>
                  <a:rPr lang="zh-CN" altLang="zh-CN" sz="24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4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marL="0" indent="504000">
                  <a:lnSpc>
                    <a:spcPct val="120000"/>
                  </a:lnSpc>
                </a:pPr>
                <a:r>
                  <a:rPr lang="zh-CN" altLang="zh-CN" sz="24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此时</a:t>
                </a:r>
                <a:r>
                  <a:rPr lang="zh-CN" altLang="zh-CN" sz="24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，流的值和截集的容量都为</a:t>
                </a:r>
                <a:r>
                  <a:rPr lang="en-US" altLang="zh-CN" sz="24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10</a:t>
                </a:r>
                <a:r>
                  <a:rPr lang="zh-CN" altLang="zh-CN" sz="24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，所以，流量最大且截集最小。</a:t>
                </a:r>
              </a:p>
            </p:txBody>
          </p:sp>
        </mc:Choice>
        <mc:Fallback>
          <p:sp>
            <p:nvSpPr>
              <p:cNvPr id="20" name="内容占位符 2"/>
              <p:cNvSpPr txBox="1">
                <a:spLocks noRot="1" noChangeAspect="1" noMove="1" noResize="1" noEditPoints="1" noAdjustHandles="1" noChangeArrowheads="1" noChangeShapeType="1" noTextEdit="1"/>
              </p:cNvSpPr>
              <p:nvPr/>
            </p:nvSpPr>
            <p:spPr>
              <a:xfrm>
                <a:off x="173828" y="727042"/>
                <a:ext cx="8862667" cy="3350029"/>
              </a:xfrm>
              <a:prstGeom prst="rect">
                <a:avLst/>
              </a:prstGeom>
              <a:blipFill rotWithShape="1">
                <a:blip r:embed="rId3"/>
                <a:stretch>
                  <a:fillRect l="-1101" t="-364" r="-964" b="-2182"/>
                </a:stretch>
              </a:blipFill>
            </p:spPr>
            <p:txBody>
              <a:bodyPr/>
              <a:lstStyle/>
              <a:p>
                <a:r>
                  <a:rPr lang="zh-CN" altLang="en-US">
                    <a:noFill/>
                  </a:rPr>
                  <a:t> </a:t>
                </a:r>
              </a:p>
            </p:txBody>
          </p:sp>
        </mc:Fallback>
      </mc:AlternateContent>
      <p:sp>
        <p:nvSpPr>
          <p:cNvPr id="2" name="日期占位符 1"/>
          <p:cNvSpPr>
            <a:spLocks noGrp="1"/>
          </p:cNvSpPr>
          <p:nvPr>
            <p:ph type="dt" sz="half" idx="10"/>
          </p:nvPr>
        </p:nvSpPr>
        <p:spPr/>
        <p:txBody>
          <a:bodyPr/>
          <a:lstStyle/>
          <a:p>
            <a:fld id="{CE20094E-73C5-4E22-B548-67DDC389200E}" type="datetime3">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2016年7月13日星期三</a:t>
            </a:fld>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页脚占位符 2"/>
          <p:cNvSpPr>
            <a:spLocks noGrp="1"/>
          </p:cNvSpPr>
          <p:nvPr>
            <p:ph type="ftr" sz="quarter" idx="11"/>
          </p:nvPr>
        </p:nvSpPr>
        <p:spPr/>
        <p:txBody>
          <a:bodyPr/>
          <a:lstStyle/>
          <a:p>
            <a:r>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重庆邮电大学                      理学院           </a:t>
            </a:r>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83</a:t>
            </a:fld>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graphicFrame>
        <p:nvGraphicFramePr>
          <p:cNvPr id="22" name="内容占位符 21"/>
          <p:cNvGraphicFramePr>
            <a:graphicFrameLocks noGrp="1" noChangeAspect="1"/>
          </p:cNvGraphicFramePr>
          <p:nvPr>
            <p:ph idx="1"/>
            <p:extLst>
              <p:ext uri="{D42A27DB-BD31-4B8C-83A1-F6EECF244321}">
                <p14:modId xmlns:p14="http://schemas.microsoft.com/office/powerpoint/2010/main" val="485426656"/>
              </p:ext>
            </p:extLst>
          </p:nvPr>
        </p:nvGraphicFramePr>
        <p:xfrm>
          <a:off x="2770188" y="3065463"/>
          <a:ext cx="4898156" cy="3830629"/>
        </p:xfrm>
        <a:graphic>
          <a:graphicData uri="http://schemas.openxmlformats.org/presentationml/2006/ole">
            <mc:AlternateContent xmlns:mc="http://schemas.openxmlformats.org/markup-compatibility/2006">
              <mc:Choice xmlns:v="urn:schemas-microsoft-com:vml" Requires="v">
                <p:oleObj spid="_x0000_s122902" name="文档" r:id="rId4" imgW="2790744" imgH="2182916" progId="Word.Document.12">
                  <p:embed/>
                </p:oleObj>
              </mc:Choice>
              <mc:Fallback>
                <p:oleObj name="文档" r:id="rId4" imgW="2790744" imgH="2182916" progId="Word.Document.12">
                  <p:embed/>
                  <p:pic>
                    <p:nvPicPr>
                      <p:cNvPr id="0" name=""/>
                      <p:cNvPicPr/>
                      <p:nvPr/>
                    </p:nvPicPr>
                    <p:blipFill>
                      <a:blip r:embed="rId5"/>
                      <a:stretch>
                        <a:fillRect/>
                      </a:stretch>
                    </p:blipFill>
                    <p:spPr>
                      <a:xfrm>
                        <a:off x="2770188" y="3065463"/>
                        <a:ext cx="4898156" cy="3830629"/>
                      </a:xfrm>
                      <a:prstGeom prst="rect">
                        <a:avLst/>
                      </a:prstGeom>
                    </p:spPr>
                  </p:pic>
                </p:oleObj>
              </mc:Fallback>
            </mc:AlternateContent>
          </a:graphicData>
        </a:graphic>
      </p:graphicFrame>
    </p:spTree>
    <p:extLst>
      <p:ext uri="{BB962C8B-B14F-4D97-AF65-F5344CB8AC3E}">
        <p14:creationId xmlns:p14="http://schemas.microsoft.com/office/powerpoint/2010/main" val="1080132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91264" cy="1061959"/>
          </a:xfrm>
        </p:spPr>
        <p:txBody>
          <a:bodyPr/>
          <a:lstStyle/>
          <a:p>
            <a:r>
              <a:rPr lang="zh-CN" altLang="en-US" dirty="0" smtClean="0">
                <a:latin typeface="华文楷体" panose="02010600040101010101" pitchFamily="2" charset="-122"/>
                <a:ea typeface="华文楷体" panose="02010600040101010101" pitchFamily="2" charset="-122"/>
              </a:rPr>
              <a:t>（二）</a:t>
            </a:r>
            <a:r>
              <a:rPr lang="en-US" altLang="zh-CN" dirty="0" smtClean="0">
                <a:latin typeface="华文楷体" panose="02010600040101010101" pitchFamily="2" charset="-122"/>
                <a:ea typeface="华文楷体" panose="02010600040101010101" pitchFamily="2" charset="-122"/>
              </a:rPr>
              <a:t>  </a:t>
            </a:r>
            <a:r>
              <a:rPr lang="zh-CN" altLang="en-US" dirty="0" smtClean="0">
                <a:latin typeface="华文楷体" panose="02010600040101010101" pitchFamily="2" charset="-122"/>
                <a:ea typeface="华文楷体" panose="02010600040101010101" pitchFamily="2" charset="-122"/>
              </a:rPr>
              <a:t>最大流及其算法</a:t>
            </a:r>
            <a:endParaRPr lang="zh-CN" altLang="en-US" dirty="0">
              <a:latin typeface="华文楷体" panose="02010600040101010101" pitchFamily="2" charset="-122"/>
              <a:ea typeface="华文楷体" panose="02010600040101010101" pitchFamily="2" charset="-122"/>
            </a:endParaRPr>
          </a:p>
        </p:txBody>
      </p:sp>
      <p:sp>
        <p:nvSpPr>
          <p:cNvPr id="3" name="内容占位符 2"/>
          <p:cNvSpPr>
            <a:spLocks noGrp="1"/>
          </p:cNvSpPr>
          <p:nvPr>
            <p:ph idx="1"/>
          </p:nvPr>
        </p:nvSpPr>
        <p:spPr>
          <a:xfrm>
            <a:off x="107504" y="1484784"/>
            <a:ext cx="9036496" cy="4896544"/>
          </a:xfrm>
        </p:spPr>
        <p:txBody>
          <a:bodyPr>
            <a:noAutofit/>
          </a:bodyPr>
          <a:lstStyle/>
          <a:p>
            <a:pPr marL="0" indent="457200">
              <a:lnSpc>
                <a:spcPct val="160000"/>
              </a:lnSpc>
            </a:pPr>
            <a:r>
              <a:rPr lang="zh-CN" altLang="zh-CN" dirty="0">
                <a:latin typeface="华文楷体" panose="02010600040101010101" pitchFamily="2" charset="-122"/>
                <a:ea typeface="华文楷体" panose="02010600040101010101" pitchFamily="2" charset="-122"/>
              </a:rPr>
              <a:t>就只有一个发点和一个收点的网络而言，</a:t>
            </a:r>
            <a:r>
              <a:rPr lang="zh-CN" altLang="zh-CN" b="1" dirty="0">
                <a:solidFill>
                  <a:srgbClr val="0000FF"/>
                </a:solidFill>
                <a:latin typeface="华文楷体" panose="02010600040101010101" pitchFamily="2" charset="-122"/>
                <a:ea typeface="华文楷体" panose="02010600040101010101" pitchFamily="2" charset="-122"/>
              </a:rPr>
              <a:t>最大流问题</a:t>
            </a:r>
            <a:r>
              <a:rPr lang="zh-CN" altLang="zh-CN" dirty="0">
                <a:latin typeface="华文楷体" panose="02010600040101010101" pitchFamily="2" charset="-122"/>
                <a:ea typeface="华文楷体" panose="02010600040101010101" pitchFamily="2" charset="-122"/>
              </a:rPr>
              <a:t>就是在一个有容量的网络中从发点到收点找出一条可以运送最大数量的单位流量的路径，而且不得超过弧的容量</a:t>
            </a:r>
            <a:r>
              <a:rPr lang="zh-CN" altLang="zh-CN" dirty="0" smtClean="0">
                <a:latin typeface="华文楷体" panose="02010600040101010101" pitchFamily="2" charset="-122"/>
                <a:ea typeface="华文楷体" panose="02010600040101010101" pitchFamily="2" charset="-122"/>
              </a:rPr>
              <a:t>。</a:t>
            </a:r>
            <a:endParaRPr lang="zh-CN" altLang="zh-CN" dirty="0">
              <a:latin typeface="华文楷体" panose="02010600040101010101" pitchFamily="2" charset="-122"/>
              <a:ea typeface="华文楷体" panose="02010600040101010101" pitchFamily="2" charset="-122"/>
            </a:endParaRPr>
          </a:p>
        </p:txBody>
      </p:sp>
      <p:sp>
        <p:nvSpPr>
          <p:cNvPr id="5" name="日期占位符 4"/>
          <p:cNvSpPr>
            <a:spLocks noGrp="1"/>
          </p:cNvSpPr>
          <p:nvPr>
            <p:ph type="dt" sz="half" idx="10"/>
          </p:nvPr>
        </p:nvSpPr>
        <p:spPr/>
        <p:txBody>
          <a:bodyPr/>
          <a:lstStyle/>
          <a:p>
            <a:fld id="{E7C2EA78-D2C2-4A10-BA36-AA6B9F527B54}" type="datetime3">
              <a:rPr lang="zh-CN" altLang="en-US" smtClean="0"/>
              <a:t>2016年7月13日星期三</a:t>
            </a:fld>
            <a:endParaRPr lang="zh-CN" altLang="en-US"/>
          </a:p>
        </p:txBody>
      </p:sp>
      <p:sp>
        <p:nvSpPr>
          <p:cNvPr id="6" name="页脚占位符 5"/>
          <p:cNvSpPr>
            <a:spLocks noGrp="1"/>
          </p:cNvSpPr>
          <p:nvPr>
            <p:ph type="ftr" sz="quarter" idx="11"/>
          </p:nvPr>
        </p:nvSpPr>
        <p:spPr/>
        <p:txBody>
          <a:bodyPr/>
          <a:lstStyle/>
          <a:p>
            <a:r>
              <a:rPr lang="zh-CN" altLang="en-US" dirty="0" smtClean="0"/>
              <a:t>重庆邮电大学                      理学院           </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t>84</a:t>
            </a:fld>
            <a:endParaRPr lang="zh-CN" altLang="en-US"/>
          </a:p>
        </p:txBody>
      </p:sp>
    </p:spTree>
    <p:extLst>
      <p:ext uri="{BB962C8B-B14F-4D97-AF65-F5344CB8AC3E}">
        <p14:creationId xmlns:p14="http://schemas.microsoft.com/office/powerpoint/2010/main" val="57553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E7C2EA78-D2C2-4A10-BA36-AA6B9F527B54}" type="datetime3">
              <a:rPr lang="zh-CN" altLang="en-US" smtClean="0"/>
              <a:t>2016年7月13日星期三</a:t>
            </a:fld>
            <a:endParaRPr lang="zh-CN" altLang="en-US"/>
          </a:p>
        </p:txBody>
      </p:sp>
      <p:sp>
        <p:nvSpPr>
          <p:cNvPr id="6" name="页脚占位符 5"/>
          <p:cNvSpPr>
            <a:spLocks noGrp="1"/>
          </p:cNvSpPr>
          <p:nvPr>
            <p:ph type="ftr" sz="quarter" idx="11"/>
          </p:nvPr>
        </p:nvSpPr>
        <p:spPr/>
        <p:txBody>
          <a:bodyPr/>
          <a:lstStyle/>
          <a:p>
            <a:r>
              <a:rPr lang="zh-CN" altLang="en-US" dirty="0" smtClean="0"/>
              <a:t>重庆邮电大学                      理学院           </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t>85</a:t>
            </a:fld>
            <a:endParaRPr lang="zh-CN" altLang="en-US"/>
          </a:p>
        </p:txBody>
      </p:sp>
      <p:sp>
        <p:nvSpPr>
          <p:cNvPr id="4" name="内容占位符 2"/>
          <p:cNvSpPr txBox="1">
            <a:spLocks/>
          </p:cNvSpPr>
          <p:nvPr/>
        </p:nvSpPr>
        <p:spPr>
          <a:xfrm>
            <a:off x="20418" y="476672"/>
            <a:ext cx="8892480" cy="56166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457200">
              <a:lnSpc>
                <a:spcPct val="150000"/>
              </a:lnSpc>
            </a:pPr>
            <a:r>
              <a:rPr lang="zh-CN" altLang="zh-CN" dirty="0" smtClean="0">
                <a:latin typeface="华文楷体" panose="02010600040101010101" pitchFamily="2" charset="-122"/>
                <a:ea typeface="华文楷体" panose="02010600040101010101" pitchFamily="2" charset="-122"/>
              </a:rPr>
              <a:t>最大流问题的算法是由</a:t>
            </a:r>
            <a:r>
              <a:rPr lang="en-US" altLang="zh-CN" dirty="0" smtClean="0">
                <a:latin typeface="华文楷体" panose="02010600040101010101" pitchFamily="2" charset="-122"/>
                <a:ea typeface="华文楷体" panose="02010600040101010101" pitchFamily="2" charset="-122"/>
              </a:rPr>
              <a:t>Ford</a:t>
            </a:r>
            <a:r>
              <a:rPr lang="zh-CN" altLang="zh-CN" dirty="0" smtClean="0">
                <a:latin typeface="华文楷体" panose="02010600040101010101" pitchFamily="2" charset="-122"/>
                <a:ea typeface="华文楷体" panose="02010600040101010101" pitchFamily="2" charset="-122"/>
              </a:rPr>
              <a:t>和</a:t>
            </a:r>
            <a:r>
              <a:rPr lang="en-US" altLang="zh-CN" dirty="0" smtClean="0">
                <a:latin typeface="华文楷体" panose="02010600040101010101" pitchFamily="2" charset="-122"/>
                <a:ea typeface="华文楷体" panose="02010600040101010101" pitchFamily="2" charset="-122"/>
              </a:rPr>
              <a:t>Fulkerson</a:t>
            </a:r>
            <a:r>
              <a:rPr lang="zh-CN" altLang="zh-CN" dirty="0" smtClean="0">
                <a:latin typeface="华文楷体" panose="02010600040101010101" pitchFamily="2" charset="-122"/>
                <a:ea typeface="华文楷体" panose="02010600040101010101" pitchFamily="2" charset="-122"/>
              </a:rPr>
              <a:t>于</a:t>
            </a:r>
            <a:r>
              <a:rPr lang="en-US" altLang="zh-CN" dirty="0" smtClean="0">
                <a:latin typeface="华文楷体" panose="02010600040101010101" pitchFamily="2" charset="-122"/>
                <a:ea typeface="华文楷体" panose="02010600040101010101" pitchFamily="2" charset="-122"/>
              </a:rPr>
              <a:t>1957</a:t>
            </a:r>
            <a:r>
              <a:rPr lang="zh-CN" altLang="zh-CN" dirty="0" smtClean="0">
                <a:latin typeface="华文楷体" panose="02010600040101010101" pitchFamily="2" charset="-122"/>
                <a:ea typeface="华文楷体" panose="02010600040101010101" pitchFamily="2" charset="-122"/>
              </a:rPr>
              <a:t>最早提出的，其基本概念比较简单，即从某个初始流开始，重复地增加流的值到不能再改进为止，则最后所得的流将是一个最大流。为此，不妨将每条边上的流量设置为</a:t>
            </a:r>
            <a:r>
              <a:rPr lang="en-US" altLang="zh-CN" dirty="0" smtClean="0">
                <a:latin typeface="华文楷体" panose="02010600040101010101" pitchFamily="2" charset="-122"/>
                <a:ea typeface="华文楷体" panose="02010600040101010101" pitchFamily="2" charset="-122"/>
              </a:rPr>
              <a:t>0</a:t>
            </a:r>
            <a:r>
              <a:rPr lang="zh-CN" altLang="zh-CN" dirty="0" smtClean="0">
                <a:latin typeface="华文楷体" panose="02010600040101010101" pitchFamily="2" charset="-122"/>
                <a:ea typeface="华文楷体" panose="02010600040101010101" pitchFamily="2" charset="-122"/>
              </a:rPr>
              <a:t>作为初始流量。为了增加给定流量的值，我们必须找出从发点到收点的一条路并沿这条路增加流量。</a:t>
            </a:r>
            <a:endParaRPr lang="zh-CN" altLang="zh-CN"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115746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idx="1"/>
              </p:nvPr>
            </p:nvSpPr>
            <p:spPr>
              <a:xfrm>
                <a:off x="107504" y="908720"/>
                <a:ext cx="8928992" cy="5328592"/>
              </a:xfrm>
            </p:spPr>
            <p:txBody>
              <a:bodyPr>
                <a:noAutofit/>
              </a:bodyPr>
              <a:lstStyle/>
              <a:p>
                <a:pPr marL="0" indent="504000">
                  <a:lnSpc>
                    <a:spcPct val="100000"/>
                  </a:lnSpc>
                  <a:spcBef>
                    <a:spcPts val="600"/>
                  </a:spcBef>
                </a:pPr>
                <a:r>
                  <a:rPr lang="zh-CN" altLang="zh-CN" dirty="0" smtClean="0">
                    <a:latin typeface="华文楷体" panose="02010600040101010101" pitchFamily="2" charset="-122"/>
                    <a:ea typeface="华文楷体" panose="02010600040101010101" pitchFamily="2" charset="-122"/>
                  </a:rPr>
                  <a:t>设</a:t>
                </a:r>
                <a14:m>
                  <m:oMath xmlns:m="http://schemas.openxmlformats.org/officeDocument/2006/math">
                    <m:r>
                      <a:rPr lang="en-US" altLang="zh-CN" i="1" dirty="0">
                        <a:latin typeface="Cambria Math"/>
                      </a:rPr>
                      <m:t>𝑁</m:t>
                    </m:r>
                    <m:r>
                      <a:rPr lang="en-US" altLang="zh-CN" b="0" i="1" dirty="0" smtClean="0">
                        <a:latin typeface="Cambria Math"/>
                      </a:rPr>
                      <m:t>=&lt;</m:t>
                    </m:r>
                    <m:r>
                      <a:rPr lang="en-US" altLang="zh-CN" b="0" i="1" dirty="0" smtClean="0">
                        <a:latin typeface="Cambria Math"/>
                      </a:rPr>
                      <m:t>𝑁</m:t>
                    </m:r>
                    <m:r>
                      <a:rPr lang="en-US" altLang="zh-CN" b="0" i="1" dirty="0" smtClean="0">
                        <a:latin typeface="Cambria Math"/>
                      </a:rPr>
                      <m:t>,</m:t>
                    </m:r>
                    <m:r>
                      <a:rPr lang="en-US" altLang="zh-CN" b="0" i="1" dirty="0" smtClean="0">
                        <a:latin typeface="Cambria Math"/>
                      </a:rPr>
                      <m:t>𝐸</m:t>
                    </m:r>
                    <m:r>
                      <a:rPr lang="en-US" altLang="zh-CN" b="0" i="1" dirty="0" smtClean="0">
                        <a:latin typeface="Cambria Math"/>
                      </a:rPr>
                      <m:t>,</m:t>
                    </m:r>
                    <m:r>
                      <a:rPr lang="en-US" altLang="zh-CN" b="0" i="1" dirty="0" smtClean="0">
                        <a:latin typeface="Cambria Math"/>
                      </a:rPr>
                      <m:t>𝐶</m:t>
                    </m:r>
                    <m:r>
                      <a:rPr lang="en-US" altLang="zh-CN" b="0" i="1" dirty="0" smtClean="0">
                        <a:latin typeface="Cambria Math"/>
                      </a:rPr>
                      <m:t>&gt;</m:t>
                    </m:r>
                  </m:oMath>
                </a14:m>
                <a:r>
                  <a:rPr lang="zh-CN" altLang="zh-CN" dirty="0">
                    <a:latin typeface="华文楷体" panose="02010600040101010101" pitchFamily="2" charset="-122"/>
                    <a:ea typeface="华文楷体" panose="02010600040101010101" pitchFamily="2" charset="-122"/>
                  </a:rPr>
                  <a:t>是具有发点</a:t>
                </a:r>
                <a14:m>
                  <m:oMath xmlns:m="http://schemas.openxmlformats.org/officeDocument/2006/math">
                    <m:r>
                      <a:rPr lang="en-US" altLang="zh-CN" b="0" i="1" dirty="0" smtClean="0">
                        <a:latin typeface="Cambria Math"/>
                      </a:rPr>
                      <m:t>𝑠</m:t>
                    </m:r>
                  </m:oMath>
                </a14:m>
                <a:r>
                  <a:rPr lang="en-US" altLang="zh-CN" dirty="0">
                    <a:latin typeface="华文楷体" panose="02010600040101010101" pitchFamily="2" charset="-122"/>
                    <a:ea typeface="华文楷体" panose="02010600040101010101" pitchFamily="2" charset="-122"/>
                  </a:rPr>
                  <a:t> </a:t>
                </a:r>
                <a:r>
                  <a:rPr lang="zh-CN" altLang="zh-CN" dirty="0">
                    <a:latin typeface="华文楷体" panose="02010600040101010101" pitchFamily="2" charset="-122"/>
                    <a:ea typeface="华文楷体" panose="02010600040101010101" pitchFamily="2" charset="-122"/>
                  </a:rPr>
                  <a:t>、收点</a:t>
                </a:r>
                <a14:m>
                  <m:oMath xmlns:m="http://schemas.openxmlformats.org/officeDocument/2006/math">
                    <m:r>
                      <a:rPr lang="en-US" altLang="zh-CN" b="0" i="1" dirty="0" smtClean="0">
                        <a:latin typeface="Cambria Math"/>
                      </a:rPr>
                      <m:t>𝑡</m:t>
                    </m:r>
                  </m:oMath>
                </a14:m>
                <a:r>
                  <a:rPr lang="zh-CN" altLang="zh-CN" dirty="0">
                    <a:latin typeface="华文楷体" panose="02010600040101010101" pitchFamily="2" charset="-122"/>
                    <a:ea typeface="华文楷体" panose="02010600040101010101" pitchFamily="2" charset="-122"/>
                  </a:rPr>
                  <a:t>和容量</a:t>
                </a:r>
                <a14:m>
                  <m:oMath xmlns:m="http://schemas.openxmlformats.org/officeDocument/2006/math">
                    <m:r>
                      <a:rPr lang="en-US" altLang="zh-CN" b="0" i="1" dirty="0" smtClean="0">
                        <a:latin typeface="Cambria Math"/>
                      </a:rPr>
                      <m:t>𝐶</m:t>
                    </m:r>
                  </m:oMath>
                </a14:m>
                <a:r>
                  <a:rPr lang="zh-CN" altLang="zh-CN" dirty="0">
                    <a:latin typeface="华文楷体" panose="02010600040101010101" pitchFamily="2" charset="-122"/>
                    <a:ea typeface="华文楷体" panose="02010600040101010101" pitchFamily="2" charset="-122"/>
                  </a:rPr>
                  <a:t>的一个网络</a:t>
                </a:r>
                <a:r>
                  <a:rPr lang="zh-CN" altLang="zh-CN" dirty="0" smtClean="0">
                    <a:latin typeface="华文楷体" panose="02010600040101010101" pitchFamily="2" charset="-122"/>
                    <a:ea typeface="华文楷体" panose="02010600040101010101" pitchFamily="2" charset="-122"/>
                  </a:rPr>
                  <a:t>，</a:t>
                </a:r>
                <a14:m>
                  <m:oMath xmlns:m="http://schemas.openxmlformats.org/officeDocument/2006/math">
                    <m:r>
                      <a:rPr lang="en-US" altLang="zh-CN" b="0" i="1" smtClean="0">
                        <a:latin typeface="Cambria Math"/>
                      </a:rPr>
                      <m:t>𝑃</m:t>
                    </m:r>
                    <m:r>
                      <a:rPr lang="en-US" altLang="zh-CN" b="0" i="1" smtClean="0">
                        <a:latin typeface="Cambria Math"/>
                      </a:rPr>
                      <m:t>=</m:t>
                    </m:r>
                    <m:r>
                      <a:rPr lang="en-US" altLang="zh-CN" b="0" i="1" smtClean="0">
                        <a:latin typeface="Cambria Math"/>
                      </a:rPr>
                      <m:t>𝑠</m:t>
                    </m:r>
                    <m:sSub>
                      <m:sSubPr>
                        <m:ctrlPr>
                          <a:rPr lang="en-US" altLang="zh-CN" b="0" i="1" smtClean="0">
                            <a:latin typeface="Cambria Math"/>
                          </a:rPr>
                        </m:ctrlPr>
                      </m:sSubPr>
                      <m:e>
                        <m:r>
                          <a:rPr lang="en-US" altLang="zh-CN" b="0" i="1" smtClean="0">
                            <a:latin typeface="Cambria Math"/>
                          </a:rPr>
                          <m:t>𝑒</m:t>
                        </m:r>
                      </m:e>
                      <m:sub>
                        <m:r>
                          <a:rPr lang="en-US" altLang="zh-CN" b="0" i="1" smtClean="0">
                            <a:latin typeface="Cambria Math"/>
                          </a:rPr>
                          <m:t>1</m:t>
                        </m:r>
                      </m:sub>
                    </m:sSub>
                    <m:sSub>
                      <m:sSubPr>
                        <m:ctrlPr>
                          <a:rPr lang="en-US" altLang="zh-CN" i="1">
                            <a:latin typeface="Cambria Math"/>
                          </a:rPr>
                        </m:ctrlPr>
                      </m:sSubPr>
                      <m:e>
                        <m:r>
                          <a:rPr lang="en-US" altLang="zh-CN" i="1">
                            <a:latin typeface="Cambria Math"/>
                          </a:rPr>
                          <m:t>𝑣</m:t>
                        </m:r>
                      </m:e>
                      <m:sub>
                        <m:r>
                          <a:rPr lang="en-US" altLang="zh-CN" b="0" i="1" smtClean="0">
                            <a:latin typeface="Cambria Math"/>
                          </a:rPr>
                          <m:t>1</m:t>
                        </m:r>
                      </m:sub>
                    </m:sSub>
                    <m:sSub>
                      <m:sSubPr>
                        <m:ctrlPr>
                          <a:rPr lang="en-US" altLang="zh-CN" i="1">
                            <a:latin typeface="Cambria Math"/>
                          </a:rPr>
                        </m:ctrlPr>
                      </m:sSubPr>
                      <m:e>
                        <m:r>
                          <a:rPr lang="en-US" altLang="zh-CN" i="1">
                            <a:latin typeface="Cambria Math"/>
                          </a:rPr>
                          <m:t>𝑒</m:t>
                        </m:r>
                      </m:e>
                      <m:sub>
                        <m:r>
                          <a:rPr lang="en-US" altLang="zh-CN" b="0" i="1" smtClean="0">
                            <a:latin typeface="Cambria Math"/>
                          </a:rPr>
                          <m:t>2</m:t>
                        </m:r>
                      </m:sub>
                    </m:sSub>
                    <m:sSub>
                      <m:sSubPr>
                        <m:ctrlPr>
                          <a:rPr lang="en-US" altLang="zh-CN" i="1">
                            <a:latin typeface="Cambria Math"/>
                          </a:rPr>
                        </m:ctrlPr>
                      </m:sSubPr>
                      <m:e>
                        <m:r>
                          <a:rPr lang="en-US" altLang="zh-CN" i="1">
                            <a:latin typeface="Cambria Math"/>
                          </a:rPr>
                          <m:t>𝑣</m:t>
                        </m:r>
                      </m:e>
                      <m:sub>
                        <m:r>
                          <a:rPr lang="en-US" altLang="zh-CN" b="0" i="1" smtClean="0">
                            <a:latin typeface="Cambria Math"/>
                          </a:rPr>
                          <m:t>2</m:t>
                        </m:r>
                      </m:sub>
                    </m:sSub>
                    <m:r>
                      <a:rPr lang="en-US" altLang="zh-CN" i="1" smtClean="0">
                        <a:latin typeface="Cambria Math"/>
                        <a:ea typeface="Cambria Math"/>
                      </a:rPr>
                      <m:t>⋯</m:t>
                    </m:r>
                    <m:sSub>
                      <m:sSubPr>
                        <m:ctrlPr>
                          <a:rPr lang="en-US" altLang="zh-CN" i="1">
                            <a:latin typeface="Cambria Math"/>
                          </a:rPr>
                        </m:ctrlPr>
                      </m:sSubPr>
                      <m:e>
                        <m:r>
                          <a:rPr lang="en-US" altLang="zh-CN" i="1">
                            <a:latin typeface="Cambria Math"/>
                          </a:rPr>
                          <m:t>𝑣</m:t>
                        </m:r>
                      </m:e>
                      <m:sub>
                        <m:r>
                          <a:rPr lang="en-US" altLang="zh-CN" b="0" i="1" smtClean="0">
                            <a:latin typeface="Cambria Math"/>
                          </a:rPr>
                          <m:t>𝑛</m:t>
                        </m:r>
                        <m:r>
                          <a:rPr lang="en-US" altLang="zh-CN" b="0" i="1" smtClean="0">
                            <a:latin typeface="Cambria Math"/>
                          </a:rPr>
                          <m:t>−1</m:t>
                        </m:r>
                      </m:sub>
                    </m:sSub>
                    <m:sSub>
                      <m:sSubPr>
                        <m:ctrlPr>
                          <a:rPr lang="en-US" altLang="zh-CN" i="1">
                            <a:latin typeface="Cambria Math"/>
                          </a:rPr>
                        </m:ctrlPr>
                      </m:sSubPr>
                      <m:e>
                        <m:r>
                          <a:rPr lang="en-US" altLang="zh-CN" i="1">
                            <a:latin typeface="Cambria Math"/>
                          </a:rPr>
                          <m:t>𝑒</m:t>
                        </m:r>
                      </m:e>
                      <m:sub>
                        <m:r>
                          <a:rPr lang="en-US" altLang="zh-CN" b="0" i="1" smtClean="0">
                            <a:latin typeface="Cambria Math"/>
                          </a:rPr>
                          <m:t>𝑛</m:t>
                        </m:r>
                      </m:sub>
                    </m:sSub>
                    <m:r>
                      <a:rPr lang="en-US" altLang="zh-CN" i="1" smtClean="0">
                        <a:latin typeface="Cambria Math"/>
                      </a:rPr>
                      <m:t>𝑡</m:t>
                    </m:r>
                  </m:oMath>
                </a14:m>
                <a:r>
                  <a:rPr lang="zh-CN" altLang="zh-CN" dirty="0" smtClean="0">
                    <a:latin typeface="华文楷体" panose="02010600040101010101" pitchFamily="2" charset="-122"/>
                    <a:ea typeface="华文楷体" panose="02010600040101010101" pitchFamily="2" charset="-122"/>
                  </a:rPr>
                  <a:t>是</a:t>
                </a:r>
                <a:r>
                  <a:rPr lang="zh-CN" altLang="zh-CN" dirty="0" smtClean="0">
                    <a:latin typeface="华文楷体" panose="02010600040101010101" pitchFamily="2" charset="-122"/>
                    <a:ea typeface="华文楷体" panose="02010600040101010101" pitchFamily="2" charset="-122"/>
                  </a:rPr>
                  <a:t>网络</a:t>
                </a:r>
                <a14:m>
                  <m:oMath xmlns:m="http://schemas.openxmlformats.org/officeDocument/2006/math">
                    <m:r>
                      <a:rPr lang="en-US" altLang="zh-CN" b="0" i="1" smtClean="0">
                        <a:latin typeface="Cambria Math"/>
                      </a:rPr>
                      <m:t>𝑁</m:t>
                    </m:r>
                  </m:oMath>
                </a14:m>
                <a:r>
                  <a:rPr lang="zh-CN" altLang="zh-CN" dirty="0" smtClean="0">
                    <a:latin typeface="华文楷体" panose="02010600040101010101" pitchFamily="2" charset="-122"/>
                    <a:ea typeface="华文楷体" panose="02010600040101010101" pitchFamily="2" charset="-122"/>
                  </a:rPr>
                  <a:t>中</a:t>
                </a:r>
                <a:r>
                  <a:rPr lang="zh-CN" altLang="zh-CN" dirty="0">
                    <a:latin typeface="华文楷体" panose="02010600040101010101" pitchFamily="2" charset="-122"/>
                    <a:ea typeface="华文楷体" panose="02010600040101010101" pitchFamily="2" charset="-122"/>
                  </a:rPr>
                  <a:t>从</a:t>
                </a:r>
                <a14:m>
                  <m:oMath xmlns:m="http://schemas.openxmlformats.org/officeDocument/2006/math">
                    <m:r>
                      <a:rPr lang="en-US" altLang="zh-CN" i="1">
                        <a:latin typeface="Cambria Math"/>
                      </a:rPr>
                      <m:t>𝑠</m:t>
                    </m:r>
                  </m:oMath>
                </a14:m>
                <a:r>
                  <a:rPr lang="zh-CN" altLang="zh-CN" dirty="0">
                    <a:latin typeface="华文楷体" panose="02010600040101010101" pitchFamily="2" charset="-122"/>
                    <a:ea typeface="华文楷体" panose="02010600040101010101" pitchFamily="2" charset="-122"/>
                  </a:rPr>
                  <a:t>到</a:t>
                </a:r>
                <a14:m>
                  <m:oMath xmlns:m="http://schemas.openxmlformats.org/officeDocument/2006/math">
                    <m:r>
                      <a:rPr lang="en-US" altLang="zh-CN" b="0" i="1" smtClean="0">
                        <a:latin typeface="Cambria Math"/>
                      </a:rPr>
                      <m:t>𝑡</m:t>
                    </m:r>
                  </m:oMath>
                </a14:m>
                <a:r>
                  <a:rPr lang="zh-CN" altLang="zh-CN" dirty="0">
                    <a:latin typeface="华文楷体" panose="02010600040101010101" pitchFamily="2" charset="-122"/>
                    <a:ea typeface="华文楷体" panose="02010600040101010101" pitchFamily="2" charset="-122"/>
                  </a:rPr>
                  <a:t>的一条路</a:t>
                </a:r>
                <a:r>
                  <a:rPr lang="zh-CN" altLang="zh-CN" dirty="0" smtClean="0">
                    <a:latin typeface="华文楷体" panose="02010600040101010101" pitchFamily="2" charset="-122"/>
                    <a:ea typeface="华文楷体" panose="02010600040101010101" pitchFamily="2" charset="-122"/>
                  </a:rPr>
                  <a:t>。</a:t>
                </a:r>
                <a:endParaRPr lang="en-US" altLang="zh-CN" dirty="0" smtClean="0">
                  <a:latin typeface="华文楷体" panose="02010600040101010101" pitchFamily="2" charset="-122"/>
                  <a:ea typeface="华文楷体" panose="02010600040101010101" pitchFamily="2" charset="-122"/>
                </a:endParaRPr>
              </a:p>
              <a:p>
                <a:pPr marL="0" indent="504000">
                  <a:lnSpc>
                    <a:spcPct val="100000"/>
                  </a:lnSpc>
                  <a:spcBef>
                    <a:spcPts val="600"/>
                  </a:spcBef>
                </a:pPr>
                <a:r>
                  <a:rPr lang="zh-CN" altLang="zh-CN" dirty="0" smtClean="0">
                    <a:latin typeface="华文楷体" panose="02010600040101010101" pitchFamily="2" charset="-122"/>
                    <a:ea typeface="华文楷体" panose="02010600040101010101" pitchFamily="2" charset="-122"/>
                  </a:rPr>
                  <a:t>规定</a:t>
                </a:r>
                <a:r>
                  <a:rPr lang="zh-CN" altLang="zh-CN" dirty="0" smtClean="0">
                    <a:latin typeface="华文楷体" panose="02010600040101010101" pitchFamily="2" charset="-122"/>
                    <a:ea typeface="华文楷体" panose="02010600040101010101" pitchFamily="2" charset="-122"/>
                  </a:rPr>
                  <a:t>路的</a:t>
                </a:r>
                <a:r>
                  <a:rPr lang="zh-CN" altLang="zh-CN" dirty="0">
                    <a:latin typeface="华文楷体" panose="02010600040101010101" pitchFamily="2" charset="-122"/>
                    <a:ea typeface="华文楷体" panose="02010600040101010101" pitchFamily="2" charset="-122"/>
                  </a:rPr>
                  <a:t>方向由发点</a:t>
                </a:r>
                <a14:m>
                  <m:oMath xmlns:m="http://schemas.openxmlformats.org/officeDocument/2006/math">
                    <m:r>
                      <a:rPr lang="en-US" altLang="zh-CN" i="1">
                        <a:latin typeface="Cambria Math"/>
                      </a:rPr>
                      <m:t>𝑠</m:t>
                    </m:r>
                  </m:oMath>
                </a14:m>
                <a:r>
                  <a:rPr lang="zh-CN" altLang="zh-CN" dirty="0">
                    <a:latin typeface="华文楷体" panose="02010600040101010101" pitchFamily="2" charset="-122"/>
                    <a:ea typeface="华文楷体" panose="02010600040101010101" pitchFamily="2" charset="-122"/>
                  </a:rPr>
                  <a:t>指向收点</a:t>
                </a:r>
                <a14:m>
                  <m:oMath xmlns:m="http://schemas.openxmlformats.org/officeDocument/2006/math">
                    <m:r>
                      <a:rPr lang="en-US" altLang="zh-CN" b="0" i="1" smtClean="0">
                        <a:latin typeface="Cambria Math"/>
                      </a:rPr>
                      <m:t>𝑡</m:t>
                    </m:r>
                    <m:r>
                      <a:rPr lang="en-US" altLang="zh-CN" i="1">
                        <a:latin typeface="Cambria Math"/>
                      </a:rPr>
                      <m:t> </m:t>
                    </m:r>
                  </m:oMath>
                </a14:m>
                <a:r>
                  <a:rPr lang="zh-CN" altLang="zh-CN" dirty="0">
                    <a:latin typeface="华文楷体" panose="02010600040101010101" pitchFamily="2" charset="-122"/>
                    <a:ea typeface="华文楷体" panose="02010600040101010101" pitchFamily="2" charset="-122"/>
                  </a:rPr>
                  <a:t>，则</a:t>
                </a:r>
                <a14:m>
                  <m:oMath xmlns:m="http://schemas.openxmlformats.org/officeDocument/2006/math">
                    <m:r>
                      <a:rPr lang="en-US" altLang="zh-CN" b="0" i="1" smtClean="0">
                        <a:latin typeface="Cambria Math"/>
                      </a:rPr>
                      <m:t>𝑃</m:t>
                    </m:r>
                  </m:oMath>
                </a14:m>
                <a:r>
                  <a:rPr lang="zh-CN" altLang="zh-CN" dirty="0">
                    <a:latin typeface="华文楷体" panose="02010600040101010101" pitchFamily="2" charset="-122"/>
                    <a:ea typeface="华文楷体" panose="02010600040101010101" pitchFamily="2" charset="-122"/>
                  </a:rPr>
                  <a:t>中与规定方向一致的弧称为</a:t>
                </a:r>
                <a:r>
                  <a:rPr lang="zh-CN" altLang="zh-CN" b="1" dirty="0">
                    <a:solidFill>
                      <a:srgbClr val="0000FF"/>
                    </a:solidFill>
                    <a:latin typeface="华文楷体" panose="02010600040101010101" pitchFamily="2" charset="-122"/>
                    <a:ea typeface="华文楷体" panose="02010600040101010101" pitchFamily="2" charset="-122"/>
                  </a:rPr>
                  <a:t>正向弧</a:t>
                </a:r>
                <a:r>
                  <a:rPr lang="zh-CN" altLang="zh-CN" dirty="0" smtClean="0">
                    <a:latin typeface="华文楷体" panose="02010600040101010101" pitchFamily="2" charset="-122"/>
                    <a:ea typeface="华文楷体" panose="02010600040101010101" pitchFamily="2" charset="-122"/>
                  </a:rPr>
                  <a:t>，所有</a:t>
                </a:r>
                <a:r>
                  <a:rPr lang="zh-CN" altLang="zh-CN" dirty="0">
                    <a:latin typeface="华文楷体" panose="02010600040101010101" pitchFamily="2" charset="-122"/>
                    <a:ea typeface="华文楷体" panose="02010600040101010101" pitchFamily="2" charset="-122"/>
                  </a:rPr>
                  <a:t>正向弧的集合记为</a:t>
                </a:r>
                <a14:m>
                  <m:oMath xmlns:m="http://schemas.openxmlformats.org/officeDocument/2006/math">
                    <m:sSup>
                      <m:sSupPr>
                        <m:ctrlPr>
                          <a:rPr lang="en-US" altLang="zh-CN" i="1" smtClean="0">
                            <a:latin typeface="Cambria Math"/>
                          </a:rPr>
                        </m:ctrlPr>
                      </m:sSupPr>
                      <m:e>
                        <m:r>
                          <a:rPr lang="en-US" altLang="zh-CN" b="0" i="1" smtClean="0">
                            <a:latin typeface="Cambria Math"/>
                          </a:rPr>
                          <m:t>𝑃</m:t>
                        </m:r>
                      </m:e>
                      <m:sup>
                        <m:r>
                          <a:rPr lang="en-US" altLang="zh-CN" b="0" i="1" smtClean="0">
                            <a:latin typeface="Cambria Math"/>
                          </a:rPr>
                          <m:t>+</m:t>
                        </m:r>
                      </m:sup>
                    </m:sSup>
                  </m:oMath>
                </a14:m>
                <a:r>
                  <a:rPr lang="en-US" altLang="zh-CN" dirty="0" smtClean="0">
                    <a:latin typeface="华文楷体" panose="02010600040101010101" pitchFamily="2" charset="-122"/>
                    <a:ea typeface="华文楷体" panose="02010600040101010101" pitchFamily="2" charset="-122"/>
                  </a:rPr>
                  <a:t>.</a:t>
                </a:r>
              </a:p>
              <a:p>
                <a:pPr marL="0" indent="504000">
                  <a:lnSpc>
                    <a:spcPct val="100000"/>
                  </a:lnSpc>
                  <a:spcBef>
                    <a:spcPts val="600"/>
                  </a:spcBef>
                </a:pPr>
                <a14:m>
                  <m:oMath xmlns:m="http://schemas.openxmlformats.org/officeDocument/2006/math">
                    <m:r>
                      <a:rPr lang="en-US" altLang="zh-CN" i="1">
                        <a:latin typeface="Cambria Math"/>
                      </a:rPr>
                      <m:t>𝑃</m:t>
                    </m:r>
                  </m:oMath>
                </a14:m>
                <a:r>
                  <a:rPr lang="zh-CN" altLang="zh-CN" dirty="0">
                    <a:latin typeface="华文楷体" panose="02010600040101010101" pitchFamily="2" charset="-122"/>
                    <a:ea typeface="华文楷体" panose="02010600040101010101" pitchFamily="2" charset="-122"/>
                  </a:rPr>
                  <a:t>中与规定方向相反的弧称为</a:t>
                </a:r>
                <a:r>
                  <a:rPr lang="zh-CN" altLang="zh-CN" b="1" dirty="0">
                    <a:solidFill>
                      <a:srgbClr val="0000FF"/>
                    </a:solidFill>
                    <a:latin typeface="华文楷体" panose="02010600040101010101" pitchFamily="2" charset="-122"/>
                    <a:ea typeface="华文楷体" panose="02010600040101010101" pitchFamily="2" charset="-122"/>
                  </a:rPr>
                  <a:t>反向弧</a:t>
                </a:r>
                <a:r>
                  <a:rPr lang="zh-CN" altLang="zh-CN" dirty="0">
                    <a:latin typeface="华文楷体" panose="02010600040101010101" pitchFamily="2" charset="-122"/>
                    <a:ea typeface="华文楷体" panose="02010600040101010101" pitchFamily="2" charset="-122"/>
                  </a:rPr>
                  <a:t>，所有反向弧的集合记为</a:t>
                </a:r>
                <a14:m>
                  <m:oMath xmlns:m="http://schemas.openxmlformats.org/officeDocument/2006/math">
                    <m:sSup>
                      <m:sSupPr>
                        <m:ctrlPr>
                          <a:rPr lang="en-US" altLang="zh-CN" i="1" smtClean="0">
                            <a:latin typeface="Cambria Math"/>
                          </a:rPr>
                        </m:ctrlPr>
                      </m:sSupPr>
                      <m:e>
                        <m:r>
                          <a:rPr lang="en-US" altLang="zh-CN" b="0" i="1" smtClean="0">
                            <a:latin typeface="Cambria Math"/>
                          </a:rPr>
                          <m:t>𝑃</m:t>
                        </m:r>
                      </m:e>
                      <m:sup>
                        <m:r>
                          <a:rPr lang="en-US" altLang="zh-CN" b="0" i="1" smtClean="0">
                            <a:latin typeface="Cambria Math"/>
                          </a:rPr>
                          <m:t>−</m:t>
                        </m:r>
                      </m:sup>
                    </m:sSup>
                  </m:oMath>
                </a14:m>
                <a:r>
                  <a:rPr lang="en-US" altLang="zh-CN" dirty="0">
                    <a:latin typeface="华文楷体" panose="02010600040101010101" pitchFamily="2" charset="-122"/>
                    <a:ea typeface="华文楷体" panose="02010600040101010101" pitchFamily="2" charset="-122"/>
                  </a:rPr>
                  <a:t> </a:t>
                </a:r>
                <a:r>
                  <a:rPr lang="zh-CN" altLang="zh-CN" dirty="0">
                    <a:latin typeface="华文楷体" panose="02010600040101010101" pitchFamily="2" charset="-122"/>
                    <a:ea typeface="华文楷体" panose="02010600040101010101" pitchFamily="2" charset="-122"/>
                  </a:rPr>
                  <a:t>。显然，</a:t>
                </a:r>
                <a:r>
                  <a:rPr lang="en-US" altLang="zh-CN" dirty="0">
                    <a:latin typeface="华文楷体" panose="02010600040101010101" pitchFamily="2" charset="-122"/>
                    <a:ea typeface="华文楷体" panose="02010600040101010101" pitchFamily="2" charset="-122"/>
                  </a:rPr>
                  <a:t> </a:t>
                </a:r>
                <a14:m>
                  <m:oMath xmlns:m="http://schemas.openxmlformats.org/officeDocument/2006/math">
                    <m:sSup>
                      <m:sSupPr>
                        <m:ctrlPr>
                          <a:rPr lang="en-US" altLang="zh-CN" i="1">
                            <a:latin typeface="Cambria Math"/>
                          </a:rPr>
                        </m:ctrlPr>
                      </m:sSupPr>
                      <m:e>
                        <m:r>
                          <a:rPr lang="en-US" altLang="zh-CN" i="1">
                            <a:latin typeface="Cambria Math"/>
                          </a:rPr>
                          <m:t>𝑃</m:t>
                        </m:r>
                      </m:e>
                      <m:sup>
                        <m:r>
                          <a:rPr lang="en-US" altLang="zh-CN" i="1">
                            <a:latin typeface="Cambria Math"/>
                          </a:rPr>
                          <m:t>+</m:t>
                        </m:r>
                      </m:sup>
                    </m:sSup>
                  </m:oMath>
                </a14:m>
                <a:r>
                  <a:rPr lang="zh-CN" altLang="zh-CN" dirty="0">
                    <a:latin typeface="华文楷体" panose="02010600040101010101" pitchFamily="2" charset="-122"/>
                    <a:ea typeface="华文楷体" panose="02010600040101010101" pitchFamily="2" charset="-122"/>
                  </a:rPr>
                  <a:t>和</a:t>
                </a:r>
                <a14:m>
                  <m:oMath xmlns:m="http://schemas.openxmlformats.org/officeDocument/2006/math">
                    <m:sSup>
                      <m:sSupPr>
                        <m:ctrlPr>
                          <a:rPr lang="en-US" altLang="zh-CN" i="1">
                            <a:latin typeface="Cambria Math"/>
                          </a:rPr>
                        </m:ctrlPr>
                      </m:sSupPr>
                      <m:e>
                        <m:r>
                          <a:rPr lang="en-US" altLang="zh-CN" i="1">
                            <a:latin typeface="Cambria Math"/>
                          </a:rPr>
                          <m:t>𝑃</m:t>
                        </m:r>
                      </m:e>
                      <m:sup>
                        <m:r>
                          <a:rPr lang="en-US" altLang="zh-CN" i="1">
                            <a:latin typeface="Cambria Math"/>
                          </a:rPr>
                          <m:t>−</m:t>
                        </m:r>
                      </m:sup>
                    </m:sSup>
                  </m:oMath>
                </a14:m>
                <a:r>
                  <a:rPr lang="zh-CN" altLang="zh-CN" dirty="0">
                    <a:latin typeface="华文楷体" panose="02010600040101010101" pitchFamily="2" charset="-122"/>
                    <a:ea typeface="华文楷体" panose="02010600040101010101" pitchFamily="2" charset="-122"/>
                  </a:rPr>
                  <a:t>中可能有一个是空集</a:t>
                </a:r>
                <a:r>
                  <a:rPr lang="zh-CN" altLang="zh-CN" dirty="0" smtClean="0">
                    <a:latin typeface="华文楷体" panose="02010600040101010101" pitchFamily="2" charset="-122"/>
                    <a:ea typeface="华文楷体" panose="02010600040101010101" pitchFamily="2" charset="-122"/>
                  </a:rPr>
                  <a:t>。</a:t>
                </a:r>
                <a:endParaRPr lang="zh-CN" altLang="zh-CN" dirty="0">
                  <a:latin typeface="华文楷体" panose="02010600040101010101" pitchFamily="2" charset="-122"/>
                  <a:ea typeface="华文楷体" panose="02010600040101010101" pitchFamily="2"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107504" y="908720"/>
                <a:ext cx="8928992" cy="5328592"/>
              </a:xfrm>
              <a:blipFill rotWithShape="1">
                <a:blip r:embed="rId2"/>
                <a:stretch>
                  <a:fillRect l="-1776" t="-1487" r="-205"/>
                </a:stretch>
              </a:blipFill>
            </p:spPr>
            <p:txBody>
              <a:bodyPr/>
              <a:lstStyle/>
              <a:p>
                <a:r>
                  <a:rPr lang="zh-CN" altLang="en-US">
                    <a:noFill/>
                  </a:rPr>
                  <a:t> </a:t>
                </a:r>
              </a:p>
            </p:txBody>
          </p:sp>
        </mc:Fallback>
      </mc:AlternateContent>
      <p:sp>
        <p:nvSpPr>
          <p:cNvPr id="2" name="日期占位符 1"/>
          <p:cNvSpPr>
            <a:spLocks noGrp="1"/>
          </p:cNvSpPr>
          <p:nvPr>
            <p:ph type="dt" sz="half" idx="10"/>
          </p:nvPr>
        </p:nvSpPr>
        <p:spPr/>
        <p:txBody>
          <a:bodyPr/>
          <a:lstStyle/>
          <a:p>
            <a:fld id="{1C2F6DAC-754A-4FC1-A212-98C4CBBDB3D4}" type="datetime3">
              <a:rPr lang="zh-CN" altLang="en-US" smtClean="0"/>
              <a:t>2016年7月13日星期三</a:t>
            </a:fld>
            <a:endParaRPr lang="zh-CN" altLang="en-US"/>
          </a:p>
        </p:txBody>
      </p:sp>
      <p:sp>
        <p:nvSpPr>
          <p:cNvPr id="4" name="页脚占位符 3"/>
          <p:cNvSpPr>
            <a:spLocks noGrp="1"/>
          </p:cNvSpPr>
          <p:nvPr>
            <p:ph type="ftr" sz="quarter" idx="11"/>
          </p:nvPr>
        </p:nvSpPr>
        <p:spPr/>
        <p:txBody>
          <a:bodyPr/>
          <a:lstStyle/>
          <a:p>
            <a:r>
              <a:rPr lang="zh-CN" altLang="en-US" smtClean="0"/>
              <a:t>重庆邮电大学                      理学院           </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86</a:t>
            </a:fld>
            <a:endParaRPr lang="zh-CN" altLang="en-US"/>
          </a:p>
        </p:txBody>
      </p:sp>
    </p:spTree>
    <p:extLst>
      <p:ext uri="{BB962C8B-B14F-4D97-AF65-F5344CB8AC3E}">
        <p14:creationId xmlns:p14="http://schemas.microsoft.com/office/powerpoint/2010/main" val="3188486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9163" y="260648"/>
                <a:ext cx="9027333" cy="4320480"/>
              </a:xfrm>
            </p:spPr>
            <p:txBody>
              <a:bodyPr>
                <a:noAutofit/>
              </a:bodyPr>
              <a:lstStyle/>
              <a:p>
                <a:pPr marL="0" indent="504000">
                  <a:lnSpc>
                    <a:spcPct val="100000"/>
                  </a:lnSpc>
                  <a:spcBef>
                    <a:spcPts val="600"/>
                  </a:spcBef>
                </a:pPr>
                <a:r>
                  <a:rPr lang="zh-CN" altLang="zh-CN" sz="2800" b="1"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定义</a:t>
                </a:r>
                <a:r>
                  <a:rPr lang="en-US" altLang="zh-CN" sz="28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1</a:t>
                </a:r>
                <a:r>
                  <a:rPr lang="en-US"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设</a:t>
                </a:r>
                <a14:m>
                  <m:oMath xmlns:m="http://schemas.openxmlformats.org/officeDocument/2006/math">
                    <m:r>
                      <a:rPr lang="en-US" altLang="zh-CN" sz="2800" i="1" dirty="0">
                        <a:solidFill>
                          <a:schemeClr val="tx1"/>
                        </a:solidFill>
                        <a:latin typeface="Cambria Math"/>
                      </a:rPr>
                      <m:t>𝐹</m:t>
                    </m:r>
                  </m:oMath>
                </a14:m>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是网络</a:t>
                </a:r>
                <a14:m>
                  <m:oMath xmlns:m="http://schemas.openxmlformats.org/officeDocument/2006/math">
                    <m:r>
                      <a:rPr lang="en-US" altLang="zh-CN" sz="2800" i="1" dirty="0">
                        <a:solidFill>
                          <a:schemeClr val="tx1"/>
                        </a:solidFill>
                        <a:latin typeface="Cambria Math"/>
                      </a:rPr>
                      <m:t>𝑁</m:t>
                    </m:r>
                    <m:r>
                      <a:rPr lang="en-US" altLang="zh-CN" sz="2800" i="1" dirty="0">
                        <a:solidFill>
                          <a:schemeClr val="tx1"/>
                        </a:solidFill>
                        <a:latin typeface="Cambria Math"/>
                      </a:rPr>
                      <m:t>=&lt;</m:t>
                    </m:r>
                    <m:r>
                      <a:rPr lang="en-US" altLang="zh-CN" sz="2800" i="1" dirty="0">
                        <a:solidFill>
                          <a:schemeClr val="tx1"/>
                        </a:solidFill>
                        <a:latin typeface="Cambria Math"/>
                      </a:rPr>
                      <m:t>𝑁</m:t>
                    </m:r>
                    <m:r>
                      <a:rPr lang="en-US" altLang="zh-CN" sz="2800" i="1" dirty="0">
                        <a:solidFill>
                          <a:schemeClr val="tx1"/>
                        </a:solidFill>
                        <a:latin typeface="Cambria Math"/>
                      </a:rPr>
                      <m:t>,</m:t>
                    </m:r>
                    <m:r>
                      <a:rPr lang="en-US" altLang="zh-CN" sz="2800" i="1" dirty="0">
                        <a:solidFill>
                          <a:schemeClr val="tx1"/>
                        </a:solidFill>
                        <a:latin typeface="Cambria Math"/>
                      </a:rPr>
                      <m:t>𝐸</m:t>
                    </m:r>
                    <m:r>
                      <a:rPr lang="en-US" altLang="zh-CN" sz="2800" i="1" dirty="0">
                        <a:solidFill>
                          <a:schemeClr val="tx1"/>
                        </a:solidFill>
                        <a:latin typeface="Cambria Math"/>
                      </a:rPr>
                      <m:t>,</m:t>
                    </m:r>
                    <m:r>
                      <a:rPr lang="en-US" altLang="zh-CN" sz="2800" i="1" dirty="0">
                        <a:solidFill>
                          <a:schemeClr val="tx1"/>
                        </a:solidFill>
                        <a:latin typeface="Cambria Math"/>
                      </a:rPr>
                      <m:t>𝐶</m:t>
                    </m:r>
                    <m:r>
                      <a:rPr lang="en-US" altLang="zh-CN" sz="2800" i="1" dirty="0">
                        <a:solidFill>
                          <a:schemeClr val="tx1"/>
                        </a:solidFill>
                        <a:latin typeface="Cambria Math"/>
                      </a:rPr>
                      <m:t>&gt;</m:t>
                    </m:r>
                  </m:oMath>
                </a14:m>
                <a:r>
                  <a:rPr lang="en-US"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的一个可行流，</a:t>
                </a:r>
                <a14:m>
                  <m:oMath xmlns:m="http://schemas.openxmlformats.org/officeDocument/2006/math">
                    <m:r>
                      <a:rPr lang="en-US" altLang="zh-CN" sz="2800" i="1">
                        <a:solidFill>
                          <a:schemeClr val="tx1"/>
                        </a:solidFill>
                        <a:latin typeface="Cambria Math"/>
                      </a:rPr>
                      <m:t>𝑃</m:t>
                    </m:r>
                  </m:oMath>
                </a14:m>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是一条从</a:t>
                </a:r>
                <a:r>
                  <a:rPr lang="en-US"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sz="2800" i="1">
                        <a:solidFill>
                          <a:schemeClr val="tx1"/>
                        </a:solidFill>
                        <a:latin typeface="Cambria Math"/>
                      </a:rPr>
                      <m:t>𝑠</m:t>
                    </m:r>
                  </m:oMath>
                </a14:m>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到</a:t>
                </a:r>
                <a14:m>
                  <m:oMath xmlns:m="http://schemas.openxmlformats.org/officeDocument/2006/math">
                    <m:r>
                      <a:rPr lang="en-US" altLang="zh-CN" sz="2800" i="1">
                        <a:solidFill>
                          <a:schemeClr val="tx1"/>
                        </a:solidFill>
                        <a:latin typeface="Cambria Math"/>
                      </a:rPr>
                      <m:t>𝑡</m:t>
                    </m:r>
                  </m:oMath>
                </a14:m>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路，则</a:t>
                </a:r>
                <a14:m>
                  <m:oMath xmlns:m="http://schemas.openxmlformats.org/officeDocument/2006/math">
                    <m:r>
                      <a:rPr lang="en-US" altLang="zh-CN" sz="2800" i="1">
                        <a:solidFill>
                          <a:schemeClr val="tx1"/>
                        </a:solidFill>
                        <a:latin typeface="Cambria Math"/>
                      </a:rPr>
                      <m:t>𝑃</m:t>
                    </m:r>
                  </m:oMath>
                </a14:m>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上满足下列条件之一的弧</a:t>
                </a:r>
                <a14:m>
                  <m:oMath xmlns:m="http://schemas.openxmlformats.org/officeDocument/2006/math">
                    <m:r>
                      <a:rPr lang="en-US" altLang="zh-CN" sz="2800">
                        <a:solidFill>
                          <a:schemeClr val="tx1"/>
                        </a:solidFill>
                        <a:latin typeface="Cambria Math"/>
                      </a:rPr>
                      <m:t>&lt;</m:t>
                    </m:r>
                    <m:sSub>
                      <m:sSubPr>
                        <m:ctrlPr>
                          <a:rPr lang="en-US" altLang="zh-CN" sz="2800" i="1">
                            <a:solidFill>
                              <a:schemeClr val="tx1"/>
                            </a:solidFill>
                            <a:latin typeface="Cambria Math"/>
                          </a:rPr>
                        </m:ctrlPr>
                      </m:sSubPr>
                      <m:e>
                        <m:r>
                          <a:rPr lang="en-US" altLang="zh-CN" sz="2800" i="1">
                            <a:solidFill>
                              <a:schemeClr val="tx1"/>
                            </a:solidFill>
                            <a:latin typeface="Cambria Math"/>
                          </a:rPr>
                          <m:t>𝑣</m:t>
                        </m:r>
                      </m:e>
                      <m:sub>
                        <m:r>
                          <a:rPr lang="en-US" altLang="zh-CN" sz="2800" i="1">
                            <a:solidFill>
                              <a:schemeClr val="tx1"/>
                            </a:solidFill>
                            <a:latin typeface="Cambria Math"/>
                          </a:rPr>
                          <m:t>𝑖</m:t>
                        </m:r>
                      </m:sub>
                    </m:sSub>
                    <m:r>
                      <a:rPr lang="en-US" altLang="zh-CN" sz="2800" i="1">
                        <a:solidFill>
                          <a:schemeClr val="tx1"/>
                        </a:solidFill>
                        <a:latin typeface="Cambria Math"/>
                      </a:rPr>
                      <m:t>,</m:t>
                    </m:r>
                    <m:sSub>
                      <m:sSubPr>
                        <m:ctrlPr>
                          <a:rPr lang="en-US" altLang="zh-CN" sz="2800" i="1">
                            <a:solidFill>
                              <a:schemeClr val="tx1"/>
                            </a:solidFill>
                            <a:latin typeface="Cambria Math"/>
                          </a:rPr>
                        </m:ctrlPr>
                      </m:sSubPr>
                      <m:e>
                        <m:r>
                          <a:rPr lang="en-US" altLang="zh-CN" sz="2800" i="1">
                            <a:solidFill>
                              <a:schemeClr val="tx1"/>
                            </a:solidFill>
                            <a:latin typeface="Cambria Math"/>
                          </a:rPr>
                          <m:t>𝑣</m:t>
                        </m:r>
                      </m:e>
                      <m:sub>
                        <m:r>
                          <a:rPr lang="en-US" altLang="zh-CN" sz="2800" i="1">
                            <a:solidFill>
                              <a:schemeClr val="tx1"/>
                            </a:solidFill>
                            <a:latin typeface="Cambria Math"/>
                          </a:rPr>
                          <m:t>𝑗</m:t>
                        </m:r>
                      </m:sub>
                    </m:sSub>
                    <m:r>
                      <a:rPr lang="en-US" altLang="zh-CN" sz="2800" i="1">
                        <a:solidFill>
                          <a:schemeClr val="tx1"/>
                        </a:solidFill>
                        <a:latin typeface="Cambria Math"/>
                      </a:rPr>
                      <m:t>&gt;</m:t>
                    </m:r>
                  </m:oMath>
                </a14:m>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称为</a:t>
                </a:r>
                <a:r>
                  <a:rPr lang="zh-CN" altLang="zh-CN" sz="2800" b="1"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增广弧</a:t>
                </a:r>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p>
              <a:p>
                <a:pPr marL="0" indent="504000">
                  <a:lnSpc>
                    <a:spcPct val="100000"/>
                  </a:lnSpc>
                  <a:spcBef>
                    <a:spcPts val="600"/>
                  </a:spcBef>
                </a:pPr>
                <a:r>
                  <a:rPr lang="zh-CN" altLang="zh-CN" sz="28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28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sSup>
                      <m:sSupPr>
                        <m:ctrlPr>
                          <a:rPr lang="en-US" altLang="zh-CN" sz="2800" i="1">
                            <a:solidFill>
                              <a:schemeClr val="tx1"/>
                            </a:solidFill>
                            <a:latin typeface="Cambria Math"/>
                          </a:rPr>
                        </m:ctrlPr>
                      </m:sSupPr>
                      <m:e>
                        <m:r>
                          <a:rPr lang="en-US" altLang="zh-CN" sz="2800">
                            <a:solidFill>
                              <a:schemeClr val="tx1"/>
                            </a:solidFill>
                            <a:latin typeface="Cambria Math"/>
                          </a:rPr>
                          <m:t>&lt;</m:t>
                        </m:r>
                        <m:sSub>
                          <m:sSubPr>
                            <m:ctrlPr>
                              <a:rPr lang="en-US" altLang="zh-CN" sz="2800" i="1">
                                <a:solidFill>
                                  <a:schemeClr val="tx1"/>
                                </a:solidFill>
                                <a:latin typeface="Cambria Math"/>
                              </a:rPr>
                            </m:ctrlPr>
                          </m:sSubPr>
                          <m:e>
                            <m:r>
                              <a:rPr lang="en-US" altLang="zh-CN" sz="2800" i="1">
                                <a:solidFill>
                                  <a:schemeClr val="tx1"/>
                                </a:solidFill>
                                <a:latin typeface="Cambria Math"/>
                              </a:rPr>
                              <m:t>𝑣</m:t>
                            </m:r>
                          </m:e>
                          <m:sub>
                            <m:r>
                              <a:rPr lang="en-US" altLang="zh-CN" sz="2800" i="1">
                                <a:solidFill>
                                  <a:schemeClr val="tx1"/>
                                </a:solidFill>
                                <a:latin typeface="Cambria Math"/>
                              </a:rPr>
                              <m:t>𝑖</m:t>
                            </m:r>
                          </m:sub>
                        </m:sSub>
                        <m:r>
                          <a:rPr lang="en-US" altLang="zh-CN" sz="2800" i="1">
                            <a:solidFill>
                              <a:schemeClr val="tx1"/>
                            </a:solidFill>
                            <a:latin typeface="Cambria Math"/>
                          </a:rPr>
                          <m:t>,</m:t>
                        </m:r>
                        <m:sSub>
                          <m:sSubPr>
                            <m:ctrlPr>
                              <a:rPr lang="en-US" altLang="zh-CN" sz="2800" i="1">
                                <a:solidFill>
                                  <a:schemeClr val="tx1"/>
                                </a:solidFill>
                                <a:latin typeface="Cambria Math"/>
                              </a:rPr>
                            </m:ctrlPr>
                          </m:sSubPr>
                          <m:e>
                            <m:r>
                              <a:rPr lang="en-US" altLang="zh-CN" sz="2800" i="1">
                                <a:solidFill>
                                  <a:schemeClr val="tx1"/>
                                </a:solidFill>
                                <a:latin typeface="Cambria Math"/>
                              </a:rPr>
                              <m:t>𝑣</m:t>
                            </m:r>
                          </m:e>
                          <m:sub>
                            <m:r>
                              <a:rPr lang="en-US" altLang="zh-CN" sz="2800" i="1">
                                <a:solidFill>
                                  <a:schemeClr val="tx1"/>
                                </a:solidFill>
                                <a:latin typeface="Cambria Math"/>
                              </a:rPr>
                              <m:t>𝑗</m:t>
                            </m:r>
                          </m:sub>
                        </m:sSub>
                        <m:r>
                          <a:rPr lang="en-US" altLang="zh-CN" sz="2800" i="1">
                            <a:solidFill>
                              <a:schemeClr val="tx1"/>
                            </a:solidFill>
                            <a:latin typeface="Cambria Math"/>
                          </a:rPr>
                          <m:t>&gt;</m:t>
                        </m:r>
                        <m:r>
                          <a:rPr lang="en-US" altLang="zh-CN" sz="2800" i="1">
                            <a:solidFill>
                              <a:schemeClr val="tx1"/>
                            </a:solidFill>
                            <a:latin typeface="Cambria Math"/>
                            <a:ea typeface="Cambria Math"/>
                          </a:rPr>
                          <m:t>∈</m:t>
                        </m:r>
                        <m:r>
                          <a:rPr lang="en-US" altLang="zh-CN" sz="2800" i="1">
                            <a:solidFill>
                              <a:schemeClr val="tx1"/>
                            </a:solidFill>
                            <a:latin typeface="Cambria Math"/>
                          </a:rPr>
                          <m:t>𝑃</m:t>
                        </m:r>
                      </m:e>
                      <m:sup>
                        <m:r>
                          <a:rPr lang="en-US" altLang="zh-CN" sz="2800" i="1">
                            <a:solidFill>
                              <a:schemeClr val="tx1"/>
                            </a:solidFill>
                            <a:latin typeface="Cambria Math"/>
                          </a:rPr>
                          <m:t>+</m:t>
                        </m:r>
                      </m:sup>
                    </m:sSup>
                  </m:oMath>
                </a14:m>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，且</a:t>
                </a:r>
                <a14:m>
                  <m:oMath xmlns:m="http://schemas.openxmlformats.org/officeDocument/2006/math">
                    <m:sSub>
                      <m:sSubPr>
                        <m:ctrlPr>
                          <a:rPr lang="en-US" altLang="zh-CN" sz="2800" i="1">
                            <a:solidFill>
                              <a:schemeClr val="tx1"/>
                            </a:solidFill>
                            <a:latin typeface="Cambria Math"/>
                          </a:rPr>
                        </m:ctrlPr>
                      </m:sSubPr>
                      <m:e>
                        <m:r>
                          <a:rPr lang="en-US" altLang="zh-CN" sz="2800" i="1">
                            <a:solidFill>
                              <a:schemeClr val="tx1"/>
                            </a:solidFill>
                            <a:latin typeface="Cambria Math"/>
                          </a:rPr>
                          <m:t>𝐹</m:t>
                        </m:r>
                      </m:e>
                      <m:sub>
                        <m:r>
                          <a:rPr lang="en-US" altLang="zh-CN" sz="2800" i="1">
                            <a:solidFill>
                              <a:schemeClr val="tx1"/>
                            </a:solidFill>
                            <a:latin typeface="Cambria Math"/>
                          </a:rPr>
                          <m:t>𝑖𝑗</m:t>
                        </m:r>
                      </m:sub>
                    </m:sSub>
                    <m:r>
                      <a:rPr lang="en-US" altLang="zh-CN" sz="2800" i="1">
                        <a:solidFill>
                          <a:schemeClr val="tx1"/>
                        </a:solidFill>
                        <a:latin typeface="Cambria Math"/>
                      </a:rPr>
                      <m:t>&lt;</m:t>
                    </m:r>
                    <m:sSub>
                      <m:sSubPr>
                        <m:ctrlPr>
                          <a:rPr lang="en-US" altLang="zh-CN" sz="2800" i="1">
                            <a:solidFill>
                              <a:schemeClr val="tx1"/>
                            </a:solidFill>
                            <a:latin typeface="Cambria Math"/>
                          </a:rPr>
                        </m:ctrlPr>
                      </m:sSubPr>
                      <m:e>
                        <m:r>
                          <a:rPr lang="en-US" altLang="zh-CN" sz="2800" i="1">
                            <a:solidFill>
                              <a:schemeClr val="tx1"/>
                            </a:solidFill>
                            <a:latin typeface="Cambria Math"/>
                          </a:rPr>
                          <m:t>𝐶</m:t>
                        </m:r>
                      </m:e>
                      <m:sub>
                        <m:r>
                          <a:rPr lang="en-US" altLang="zh-CN" sz="2800" i="1">
                            <a:solidFill>
                              <a:schemeClr val="tx1"/>
                            </a:solidFill>
                            <a:latin typeface="Cambria Math"/>
                          </a:rPr>
                          <m:t>𝑖𝑗</m:t>
                        </m:r>
                      </m:sub>
                    </m:sSub>
                  </m:oMath>
                </a14:m>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即</a:t>
                </a:r>
                <a14:m>
                  <m:oMath xmlns:m="http://schemas.openxmlformats.org/officeDocument/2006/math">
                    <m:r>
                      <a:rPr lang="en-US" altLang="zh-CN" sz="2800">
                        <a:solidFill>
                          <a:schemeClr val="tx1"/>
                        </a:solidFill>
                        <a:latin typeface="Cambria Math"/>
                      </a:rPr>
                      <m:t>&lt;</m:t>
                    </m:r>
                    <m:sSub>
                      <m:sSubPr>
                        <m:ctrlPr>
                          <a:rPr lang="en-US" altLang="zh-CN" sz="2800" i="1">
                            <a:solidFill>
                              <a:schemeClr val="tx1"/>
                            </a:solidFill>
                            <a:latin typeface="Cambria Math"/>
                          </a:rPr>
                        </m:ctrlPr>
                      </m:sSubPr>
                      <m:e>
                        <m:r>
                          <a:rPr lang="en-US" altLang="zh-CN" sz="2800" i="1">
                            <a:solidFill>
                              <a:schemeClr val="tx1"/>
                            </a:solidFill>
                            <a:latin typeface="Cambria Math"/>
                          </a:rPr>
                          <m:t>𝑣</m:t>
                        </m:r>
                      </m:e>
                      <m:sub>
                        <m:r>
                          <a:rPr lang="en-US" altLang="zh-CN" sz="2800" i="1">
                            <a:solidFill>
                              <a:schemeClr val="tx1"/>
                            </a:solidFill>
                            <a:latin typeface="Cambria Math"/>
                          </a:rPr>
                          <m:t>𝑖</m:t>
                        </m:r>
                      </m:sub>
                    </m:sSub>
                    <m:r>
                      <a:rPr lang="en-US" altLang="zh-CN" sz="2800" i="1">
                        <a:solidFill>
                          <a:schemeClr val="tx1"/>
                        </a:solidFill>
                        <a:latin typeface="Cambria Math"/>
                      </a:rPr>
                      <m:t>,</m:t>
                    </m:r>
                    <m:sSub>
                      <m:sSubPr>
                        <m:ctrlPr>
                          <a:rPr lang="en-US" altLang="zh-CN" sz="2800" i="1">
                            <a:solidFill>
                              <a:schemeClr val="tx1"/>
                            </a:solidFill>
                            <a:latin typeface="Cambria Math"/>
                          </a:rPr>
                        </m:ctrlPr>
                      </m:sSubPr>
                      <m:e>
                        <m:r>
                          <a:rPr lang="en-US" altLang="zh-CN" sz="2800" i="1">
                            <a:solidFill>
                              <a:schemeClr val="tx1"/>
                            </a:solidFill>
                            <a:latin typeface="Cambria Math"/>
                          </a:rPr>
                          <m:t>𝑣</m:t>
                        </m:r>
                      </m:e>
                      <m:sub>
                        <m:r>
                          <a:rPr lang="en-US" altLang="zh-CN" sz="2800" i="1">
                            <a:solidFill>
                              <a:schemeClr val="tx1"/>
                            </a:solidFill>
                            <a:latin typeface="Cambria Math"/>
                          </a:rPr>
                          <m:t>𝑗</m:t>
                        </m:r>
                      </m:sub>
                    </m:sSub>
                    <m:r>
                      <a:rPr lang="en-US" altLang="zh-CN" sz="2800" i="1">
                        <a:solidFill>
                          <a:schemeClr val="tx1"/>
                        </a:solidFill>
                        <a:latin typeface="Cambria Math"/>
                      </a:rPr>
                      <m:t>&gt;</m:t>
                    </m:r>
                  </m:oMath>
                </a14:m>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为非饱和弧；</a:t>
                </a:r>
              </a:p>
              <a:p>
                <a:pPr marL="0" indent="504000">
                  <a:lnSpc>
                    <a:spcPct val="100000"/>
                  </a:lnSpc>
                  <a:spcBef>
                    <a:spcPts val="600"/>
                  </a:spcBef>
                </a:pPr>
                <a:r>
                  <a:rPr lang="zh-CN" altLang="zh-CN" sz="28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2</a:t>
                </a:r>
                <a:r>
                  <a:rPr lang="zh-CN" altLang="zh-CN" sz="28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sSup>
                      <m:sSupPr>
                        <m:ctrlPr>
                          <a:rPr lang="en-US" altLang="zh-CN" sz="2800" i="1">
                            <a:solidFill>
                              <a:schemeClr val="tx1"/>
                            </a:solidFill>
                            <a:latin typeface="Cambria Math"/>
                          </a:rPr>
                        </m:ctrlPr>
                      </m:sSupPr>
                      <m:e>
                        <m:r>
                          <a:rPr lang="en-US" altLang="zh-CN" sz="2800">
                            <a:solidFill>
                              <a:schemeClr val="tx1"/>
                            </a:solidFill>
                            <a:latin typeface="Cambria Math"/>
                          </a:rPr>
                          <m:t>&lt;</m:t>
                        </m:r>
                        <m:sSub>
                          <m:sSubPr>
                            <m:ctrlPr>
                              <a:rPr lang="en-US" altLang="zh-CN" sz="2800" i="1">
                                <a:solidFill>
                                  <a:schemeClr val="tx1"/>
                                </a:solidFill>
                                <a:latin typeface="Cambria Math"/>
                              </a:rPr>
                            </m:ctrlPr>
                          </m:sSubPr>
                          <m:e>
                            <m:r>
                              <a:rPr lang="en-US" altLang="zh-CN" sz="2800" i="1">
                                <a:solidFill>
                                  <a:schemeClr val="tx1"/>
                                </a:solidFill>
                                <a:latin typeface="Cambria Math"/>
                              </a:rPr>
                              <m:t>𝑣</m:t>
                            </m:r>
                          </m:e>
                          <m:sub>
                            <m:r>
                              <a:rPr lang="en-US" altLang="zh-CN" sz="2800" i="1">
                                <a:solidFill>
                                  <a:schemeClr val="tx1"/>
                                </a:solidFill>
                                <a:latin typeface="Cambria Math"/>
                              </a:rPr>
                              <m:t>𝑖</m:t>
                            </m:r>
                          </m:sub>
                        </m:sSub>
                        <m:r>
                          <a:rPr lang="en-US" altLang="zh-CN" sz="2800" i="1">
                            <a:solidFill>
                              <a:schemeClr val="tx1"/>
                            </a:solidFill>
                            <a:latin typeface="Cambria Math"/>
                          </a:rPr>
                          <m:t>,</m:t>
                        </m:r>
                        <m:sSub>
                          <m:sSubPr>
                            <m:ctrlPr>
                              <a:rPr lang="en-US" altLang="zh-CN" sz="2800" i="1">
                                <a:solidFill>
                                  <a:schemeClr val="tx1"/>
                                </a:solidFill>
                                <a:latin typeface="Cambria Math"/>
                              </a:rPr>
                            </m:ctrlPr>
                          </m:sSubPr>
                          <m:e>
                            <m:r>
                              <a:rPr lang="en-US" altLang="zh-CN" sz="2800" i="1">
                                <a:solidFill>
                                  <a:schemeClr val="tx1"/>
                                </a:solidFill>
                                <a:latin typeface="Cambria Math"/>
                              </a:rPr>
                              <m:t>𝑣</m:t>
                            </m:r>
                          </m:e>
                          <m:sub>
                            <m:r>
                              <a:rPr lang="en-US" altLang="zh-CN" sz="2800" i="1">
                                <a:solidFill>
                                  <a:schemeClr val="tx1"/>
                                </a:solidFill>
                                <a:latin typeface="Cambria Math"/>
                              </a:rPr>
                              <m:t>𝑗</m:t>
                            </m:r>
                          </m:sub>
                        </m:sSub>
                        <m:r>
                          <a:rPr lang="en-US" altLang="zh-CN" sz="2800" i="1">
                            <a:solidFill>
                              <a:schemeClr val="tx1"/>
                            </a:solidFill>
                            <a:latin typeface="Cambria Math"/>
                          </a:rPr>
                          <m:t>&gt;</m:t>
                        </m:r>
                        <m:r>
                          <a:rPr lang="en-US" altLang="zh-CN" sz="2800" i="1">
                            <a:solidFill>
                              <a:schemeClr val="tx1"/>
                            </a:solidFill>
                            <a:latin typeface="Cambria Math"/>
                            <a:ea typeface="Cambria Math"/>
                          </a:rPr>
                          <m:t>∈</m:t>
                        </m:r>
                        <m:r>
                          <a:rPr lang="en-US" altLang="zh-CN" sz="2800" i="1">
                            <a:solidFill>
                              <a:schemeClr val="tx1"/>
                            </a:solidFill>
                            <a:latin typeface="Cambria Math"/>
                          </a:rPr>
                          <m:t>𝑃</m:t>
                        </m:r>
                      </m:e>
                      <m:sup>
                        <m:r>
                          <a:rPr lang="en-US" altLang="zh-CN" sz="2800" i="1">
                            <a:solidFill>
                              <a:schemeClr val="tx1"/>
                            </a:solidFill>
                            <a:latin typeface="Cambria Math"/>
                          </a:rPr>
                          <m:t>−</m:t>
                        </m:r>
                      </m:sup>
                    </m:sSup>
                  </m:oMath>
                </a14:m>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，且</a:t>
                </a:r>
                <a14:m>
                  <m:oMath xmlns:m="http://schemas.openxmlformats.org/officeDocument/2006/math">
                    <m:sSub>
                      <m:sSubPr>
                        <m:ctrlPr>
                          <a:rPr lang="en-US" altLang="zh-CN" sz="2800" i="1">
                            <a:solidFill>
                              <a:schemeClr val="tx1"/>
                            </a:solidFill>
                            <a:latin typeface="Cambria Math"/>
                          </a:rPr>
                        </m:ctrlPr>
                      </m:sSubPr>
                      <m:e>
                        <m:r>
                          <a:rPr lang="en-US" altLang="zh-CN" sz="2800" i="1">
                            <a:solidFill>
                              <a:schemeClr val="tx1"/>
                            </a:solidFill>
                            <a:latin typeface="Cambria Math"/>
                          </a:rPr>
                          <m:t>𝐹</m:t>
                        </m:r>
                      </m:e>
                      <m:sub>
                        <m:r>
                          <a:rPr lang="en-US" altLang="zh-CN" sz="2800" i="1">
                            <a:solidFill>
                              <a:schemeClr val="tx1"/>
                            </a:solidFill>
                            <a:latin typeface="Cambria Math"/>
                          </a:rPr>
                          <m:t>𝑖𝑗</m:t>
                        </m:r>
                      </m:sub>
                    </m:sSub>
                    <m:r>
                      <a:rPr lang="en-US" altLang="zh-CN" sz="2800" i="1">
                        <a:solidFill>
                          <a:schemeClr val="tx1"/>
                        </a:solidFill>
                        <a:latin typeface="Cambria Math"/>
                      </a:rPr>
                      <m:t>&gt;0</m:t>
                    </m:r>
                  </m:oMath>
                </a14:m>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即</a:t>
                </a:r>
                <a14:m>
                  <m:oMath xmlns:m="http://schemas.openxmlformats.org/officeDocument/2006/math">
                    <m:r>
                      <a:rPr lang="en-US" altLang="zh-CN" sz="2800">
                        <a:solidFill>
                          <a:schemeClr val="tx1"/>
                        </a:solidFill>
                        <a:latin typeface="Cambria Math"/>
                      </a:rPr>
                      <m:t>&lt;</m:t>
                    </m:r>
                    <m:sSub>
                      <m:sSubPr>
                        <m:ctrlPr>
                          <a:rPr lang="en-US" altLang="zh-CN" sz="2800" i="1">
                            <a:solidFill>
                              <a:schemeClr val="tx1"/>
                            </a:solidFill>
                            <a:latin typeface="Cambria Math"/>
                          </a:rPr>
                        </m:ctrlPr>
                      </m:sSubPr>
                      <m:e>
                        <m:r>
                          <a:rPr lang="en-US" altLang="zh-CN" sz="2800" i="1">
                            <a:solidFill>
                              <a:schemeClr val="tx1"/>
                            </a:solidFill>
                            <a:latin typeface="Cambria Math"/>
                          </a:rPr>
                          <m:t>𝑣</m:t>
                        </m:r>
                      </m:e>
                      <m:sub>
                        <m:r>
                          <a:rPr lang="en-US" altLang="zh-CN" sz="2800" i="1">
                            <a:solidFill>
                              <a:schemeClr val="tx1"/>
                            </a:solidFill>
                            <a:latin typeface="Cambria Math"/>
                          </a:rPr>
                          <m:t>𝑖</m:t>
                        </m:r>
                      </m:sub>
                    </m:sSub>
                    <m:r>
                      <a:rPr lang="en-US" altLang="zh-CN" sz="2800" i="1">
                        <a:solidFill>
                          <a:schemeClr val="tx1"/>
                        </a:solidFill>
                        <a:latin typeface="Cambria Math"/>
                      </a:rPr>
                      <m:t>,</m:t>
                    </m:r>
                    <m:sSub>
                      <m:sSubPr>
                        <m:ctrlPr>
                          <a:rPr lang="en-US" altLang="zh-CN" sz="2800" i="1">
                            <a:solidFill>
                              <a:schemeClr val="tx1"/>
                            </a:solidFill>
                            <a:latin typeface="Cambria Math"/>
                          </a:rPr>
                        </m:ctrlPr>
                      </m:sSubPr>
                      <m:e>
                        <m:r>
                          <a:rPr lang="en-US" altLang="zh-CN" sz="2800" i="1">
                            <a:solidFill>
                              <a:schemeClr val="tx1"/>
                            </a:solidFill>
                            <a:latin typeface="Cambria Math"/>
                          </a:rPr>
                          <m:t>𝑣</m:t>
                        </m:r>
                      </m:e>
                      <m:sub>
                        <m:r>
                          <a:rPr lang="en-US" altLang="zh-CN" sz="2800" i="1">
                            <a:solidFill>
                              <a:schemeClr val="tx1"/>
                            </a:solidFill>
                            <a:latin typeface="Cambria Math"/>
                          </a:rPr>
                          <m:t>𝑗</m:t>
                        </m:r>
                      </m:sub>
                    </m:sSub>
                    <m:r>
                      <a:rPr lang="en-US" altLang="zh-CN" sz="2800" i="1">
                        <a:solidFill>
                          <a:schemeClr val="tx1"/>
                        </a:solidFill>
                        <a:latin typeface="Cambria Math"/>
                      </a:rPr>
                      <m:t>&gt;</m:t>
                    </m:r>
                  </m:oMath>
                </a14:m>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为非空</a:t>
                </a:r>
                <a:r>
                  <a:rPr lang="zh-CN" altLang="zh-CN" sz="28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弧</a:t>
                </a:r>
                <a:r>
                  <a:rPr lang="en-US" altLang="zh-CN" sz="28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p>
              <a:p>
                <a:pPr marL="0" indent="504000">
                  <a:lnSpc>
                    <a:spcPct val="100000"/>
                  </a:lnSpc>
                  <a:spcBef>
                    <a:spcPts val="600"/>
                  </a:spcBef>
                </a:pPr>
                <a:r>
                  <a:rPr lang="zh-CN" altLang="zh-CN" sz="28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若</a:t>
                </a:r>
                <a14:m>
                  <m:oMath xmlns:m="http://schemas.openxmlformats.org/officeDocument/2006/math">
                    <m:r>
                      <a:rPr lang="en-US" altLang="zh-CN" sz="2800" b="0" i="1" smtClean="0">
                        <a:solidFill>
                          <a:schemeClr val="tx1"/>
                        </a:solidFill>
                        <a:latin typeface="Cambria Math"/>
                      </a:rPr>
                      <m:t>𝑃</m:t>
                    </m:r>
                  </m:oMath>
                </a14:m>
                <a:r>
                  <a:rPr lang="zh-CN" altLang="zh-CN" sz="28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上</a:t>
                </a:r>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任意一条弧</a:t>
                </a:r>
                <a14:m>
                  <m:oMath xmlns:m="http://schemas.openxmlformats.org/officeDocument/2006/math">
                    <m:r>
                      <a:rPr lang="en-US" altLang="zh-CN" sz="2800">
                        <a:solidFill>
                          <a:schemeClr val="tx1"/>
                        </a:solidFill>
                        <a:latin typeface="Cambria Math"/>
                      </a:rPr>
                      <m:t>&lt;</m:t>
                    </m:r>
                    <m:sSub>
                      <m:sSubPr>
                        <m:ctrlPr>
                          <a:rPr lang="en-US" altLang="zh-CN" sz="2800" i="1">
                            <a:solidFill>
                              <a:schemeClr val="tx1"/>
                            </a:solidFill>
                            <a:latin typeface="Cambria Math"/>
                          </a:rPr>
                        </m:ctrlPr>
                      </m:sSubPr>
                      <m:e>
                        <m:r>
                          <a:rPr lang="en-US" altLang="zh-CN" sz="2800" i="1">
                            <a:solidFill>
                              <a:schemeClr val="tx1"/>
                            </a:solidFill>
                            <a:latin typeface="Cambria Math"/>
                          </a:rPr>
                          <m:t>𝑣</m:t>
                        </m:r>
                      </m:e>
                      <m:sub>
                        <m:r>
                          <a:rPr lang="en-US" altLang="zh-CN" sz="2800" i="1">
                            <a:solidFill>
                              <a:schemeClr val="tx1"/>
                            </a:solidFill>
                            <a:latin typeface="Cambria Math"/>
                          </a:rPr>
                          <m:t>𝑖</m:t>
                        </m:r>
                      </m:sub>
                    </m:sSub>
                    <m:r>
                      <a:rPr lang="en-US" altLang="zh-CN" sz="2800" i="1">
                        <a:solidFill>
                          <a:schemeClr val="tx1"/>
                        </a:solidFill>
                        <a:latin typeface="Cambria Math"/>
                      </a:rPr>
                      <m:t>,</m:t>
                    </m:r>
                    <m:sSub>
                      <m:sSubPr>
                        <m:ctrlPr>
                          <a:rPr lang="en-US" altLang="zh-CN" sz="2800" i="1">
                            <a:solidFill>
                              <a:schemeClr val="tx1"/>
                            </a:solidFill>
                            <a:latin typeface="Cambria Math"/>
                          </a:rPr>
                        </m:ctrlPr>
                      </m:sSubPr>
                      <m:e>
                        <m:r>
                          <a:rPr lang="en-US" altLang="zh-CN" sz="2800" i="1">
                            <a:solidFill>
                              <a:schemeClr val="tx1"/>
                            </a:solidFill>
                            <a:latin typeface="Cambria Math"/>
                          </a:rPr>
                          <m:t>𝑣</m:t>
                        </m:r>
                      </m:e>
                      <m:sub>
                        <m:r>
                          <a:rPr lang="en-US" altLang="zh-CN" sz="2800" i="1">
                            <a:solidFill>
                              <a:schemeClr val="tx1"/>
                            </a:solidFill>
                            <a:latin typeface="Cambria Math"/>
                          </a:rPr>
                          <m:t>𝑗</m:t>
                        </m:r>
                      </m:sub>
                    </m:sSub>
                    <m:r>
                      <a:rPr lang="en-US" altLang="zh-CN" sz="2800" i="1">
                        <a:solidFill>
                          <a:schemeClr val="tx1"/>
                        </a:solidFill>
                        <a:latin typeface="Cambria Math"/>
                      </a:rPr>
                      <m:t>&gt;</m:t>
                    </m:r>
                  </m:oMath>
                </a14:m>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都满足</a:t>
                </a:r>
                <a:r>
                  <a:rPr lang="zh-CN" altLang="zh-CN" sz="28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28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或</a:t>
                </a:r>
                <a:r>
                  <a:rPr lang="zh-CN" altLang="zh-CN" sz="28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2</a:t>
                </a:r>
                <a:r>
                  <a:rPr lang="zh-CN" altLang="zh-CN" sz="28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则称</a:t>
                </a:r>
                <a14:m>
                  <m:oMath xmlns:m="http://schemas.openxmlformats.org/officeDocument/2006/math">
                    <m:r>
                      <a:rPr lang="en-US" altLang="zh-CN" sz="2800" i="1">
                        <a:solidFill>
                          <a:schemeClr val="tx1"/>
                        </a:solidFill>
                        <a:latin typeface="Cambria Math"/>
                      </a:rPr>
                      <m:t>𝑃</m:t>
                    </m:r>
                  </m:oMath>
                </a14:m>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是一条</a:t>
                </a:r>
                <a14:m>
                  <m:oMath xmlns:m="http://schemas.openxmlformats.org/officeDocument/2006/math">
                    <m:r>
                      <a:rPr lang="en-US" altLang="zh-CN" sz="2800" b="0" i="1" smtClean="0">
                        <a:solidFill>
                          <a:schemeClr val="tx1"/>
                        </a:solidFill>
                        <a:latin typeface="Cambria Math"/>
                      </a:rPr>
                      <m:t>𝐹</m:t>
                    </m:r>
                  </m:oMath>
                </a14:m>
                <a:r>
                  <a:rPr lang="zh-CN" altLang="zh-CN" sz="2800" b="1"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非饱和路径</a:t>
                </a:r>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。一条</a:t>
                </a:r>
                <a14:m>
                  <m:oMath xmlns:m="http://schemas.openxmlformats.org/officeDocument/2006/math">
                    <m:r>
                      <a:rPr lang="en-US" altLang="zh-CN" sz="2800" b="0" i="1" smtClean="0">
                        <a:solidFill>
                          <a:schemeClr val="tx1"/>
                        </a:solidFill>
                        <a:latin typeface="Cambria Math"/>
                      </a:rPr>
                      <m:t>𝑠</m:t>
                    </m:r>
                  </m:oMath>
                </a14:m>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到</a:t>
                </a:r>
                <a14:m>
                  <m:oMath xmlns:m="http://schemas.openxmlformats.org/officeDocument/2006/math">
                    <m:r>
                      <a:rPr lang="en-US" altLang="zh-CN" sz="2800" b="0" i="1" smtClean="0">
                        <a:solidFill>
                          <a:schemeClr val="tx1"/>
                        </a:solidFill>
                        <a:latin typeface="Cambria Math"/>
                      </a:rPr>
                      <m:t>𝑡</m:t>
                    </m:r>
                  </m:oMath>
                </a14:m>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的</a:t>
                </a:r>
                <a14:m>
                  <m:oMath xmlns:m="http://schemas.openxmlformats.org/officeDocument/2006/math">
                    <m:r>
                      <a:rPr lang="en-US" altLang="zh-CN" sz="2800" b="0" i="1" smtClean="0">
                        <a:solidFill>
                          <a:schemeClr val="tx1"/>
                        </a:solidFill>
                        <a:latin typeface="Cambria Math"/>
                      </a:rPr>
                      <m:t>𝐹</m:t>
                    </m:r>
                  </m:oMath>
                </a14:m>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非饱和路径称为</a:t>
                </a:r>
                <a14:m>
                  <m:oMath xmlns:m="http://schemas.openxmlformats.org/officeDocument/2006/math">
                    <m:r>
                      <a:rPr lang="en-US" altLang="zh-CN" sz="2800" b="0" i="1" smtClean="0">
                        <a:solidFill>
                          <a:schemeClr val="tx1"/>
                        </a:solidFill>
                        <a:latin typeface="Cambria Math"/>
                      </a:rPr>
                      <m:t>𝐹</m:t>
                    </m:r>
                  </m:oMath>
                </a14:m>
                <a:r>
                  <a:rPr lang="zh-CN" altLang="zh-CN" sz="2800" b="1"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可增长路径</a:t>
                </a:r>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或</a:t>
                </a:r>
                <a14:m>
                  <m:oMath xmlns:m="http://schemas.openxmlformats.org/officeDocument/2006/math">
                    <m:r>
                      <a:rPr lang="en-US" altLang="zh-CN" sz="2800" b="0" i="1" smtClean="0">
                        <a:solidFill>
                          <a:srgbClr val="0000FF"/>
                        </a:solidFill>
                        <a:latin typeface="Cambria Math"/>
                      </a:rPr>
                      <m:t>𝐹</m:t>
                    </m:r>
                  </m:oMath>
                </a14:m>
                <a:r>
                  <a:rPr lang="zh-CN" altLang="zh-CN" sz="2800" b="1"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增广路</a:t>
                </a:r>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p>
              <a:p>
                <a:endParaRPr lang="zh-CN" altLang="en-US"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9163" y="260648"/>
                <a:ext cx="9027333" cy="4320480"/>
              </a:xfrm>
              <a:blipFill rotWithShape="1">
                <a:blip r:embed="rId3"/>
                <a:stretch>
                  <a:fillRect l="-1419" t="-1695" r="-1149" b="-3531"/>
                </a:stretch>
              </a:blipFill>
            </p:spPr>
            <p:txBody>
              <a:bodyPr/>
              <a:lstStyle/>
              <a:p>
                <a:r>
                  <a:rPr lang="zh-CN" altLang="en-US">
                    <a:noFill/>
                  </a:rPr>
                  <a:t> </a:t>
                </a:r>
              </a:p>
            </p:txBody>
          </p:sp>
        </mc:Fallback>
      </mc:AlternateContent>
      <p:sp>
        <p:nvSpPr>
          <p:cNvPr id="2" name="日期占位符 1"/>
          <p:cNvSpPr>
            <a:spLocks noGrp="1"/>
          </p:cNvSpPr>
          <p:nvPr>
            <p:ph type="dt" sz="half" idx="10"/>
          </p:nvPr>
        </p:nvSpPr>
        <p:spPr/>
        <p:txBody>
          <a:bodyPr/>
          <a:lstStyle/>
          <a:p>
            <a:fld id="{B379E296-4490-46EC-8327-F9458C734486}" type="datetime3">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2016年7月13日星期三</a:t>
            </a:fld>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4" name="页脚占位符 3"/>
          <p:cNvSpPr>
            <a:spLocks noGrp="1"/>
          </p:cNvSpPr>
          <p:nvPr>
            <p:ph type="ftr" sz="quarter" idx="11"/>
          </p:nvPr>
        </p:nvSpPr>
        <p:spPr/>
        <p:txBody>
          <a:bodyPr/>
          <a:lstStyle/>
          <a:p>
            <a:r>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重庆邮电大学                      理学院           </a:t>
            </a:r>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87</a:t>
            </a:fld>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graphicFrame>
        <p:nvGraphicFramePr>
          <p:cNvPr id="6" name="对象 5"/>
          <p:cNvGraphicFramePr>
            <a:graphicFrameLocks noGrp="1" noChangeAspect="1"/>
          </p:cNvGraphicFramePr>
          <p:nvPr>
            <p:extLst>
              <p:ext uri="{D42A27DB-BD31-4B8C-83A1-F6EECF244321}">
                <p14:modId xmlns:p14="http://schemas.microsoft.com/office/powerpoint/2010/main" val="3913937648"/>
              </p:ext>
            </p:extLst>
          </p:nvPr>
        </p:nvGraphicFramePr>
        <p:xfrm>
          <a:off x="3563888" y="3861048"/>
          <a:ext cx="4889500" cy="3363913"/>
        </p:xfrm>
        <a:graphic>
          <a:graphicData uri="http://schemas.openxmlformats.org/presentationml/2006/ole">
            <mc:AlternateContent xmlns:mc="http://schemas.openxmlformats.org/markup-compatibility/2006">
              <mc:Choice xmlns:v="urn:schemas-microsoft-com:vml" Requires="v">
                <p:oleObj spid="_x0000_s123926" name="文档" r:id="rId4" imgW="2618147" imgH="1796539" progId="Word.Document.12">
                  <p:embed/>
                </p:oleObj>
              </mc:Choice>
              <mc:Fallback>
                <p:oleObj name="文档" r:id="rId4" imgW="2618147" imgH="1796539" progId="Word.Document.12">
                  <p:embed/>
                  <p:pic>
                    <p:nvPicPr>
                      <p:cNvPr id="0" name=""/>
                      <p:cNvPicPr>
                        <a:picLocks noGrp="1" noChangeAspect="1" noChangeArrowheads="1"/>
                      </p:cNvPicPr>
                      <p:nvPr/>
                    </p:nvPicPr>
                    <p:blipFill>
                      <a:blip r:embed="rId5"/>
                      <a:srcRect/>
                      <a:stretch>
                        <a:fillRect/>
                      </a:stretch>
                    </p:blipFill>
                    <p:spPr bwMode="auto">
                      <a:xfrm>
                        <a:off x="3563888" y="3861048"/>
                        <a:ext cx="4889500" cy="336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75821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51521" y="404664"/>
                <a:ext cx="8507288" cy="1684784"/>
              </a:xfrm>
            </p:spPr>
            <p:txBody>
              <a:bodyPr>
                <a:normAutofit/>
              </a:bodyPr>
              <a:lstStyle/>
              <a:p>
                <a:r>
                  <a:rPr lang="zh-CN" altLang="zh-CN" sz="2800" dirty="0" smtClean="0">
                    <a:solidFill>
                      <a:schemeClr val="tx1"/>
                    </a:solidFill>
                    <a:latin typeface="华文楷体" panose="02010600040101010101" pitchFamily="2" charset="-122"/>
                    <a:ea typeface="华文楷体" panose="02010600040101010101" pitchFamily="2" charset="-122"/>
                  </a:rPr>
                  <a:t>如果一条路</a:t>
                </a:r>
                <a14:m>
                  <m:oMath xmlns:m="http://schemas.openxmlformats.org/officeDocument/2006/math">
                    <m:r>
                      <a:rPr lang="en-US" altLang="zh-CN" sz="2800">
                        <a:solidFill>
                          <a:schemeClr val="tx1"/>
                        </a:solidFill>
                        <a:latin typeface="Cambria Math"/>
                      </a:rPr>
                      <m:t>𝑃</m:t>
                    </m:r>
                  </m:oMath>
                </a14:m>
                <a:r>
                  <a:rPr lang="zh-CN" altLang="zh-CN" sz="2800" dirty="0">
                    <a:solidFill>
                      <a:schemeClr val="tx1"/>
                    </a:solidFill>
                    <a:latin typeface="华文楷体" panose="02010600040101010101" pitchFamily="2" charset="-122"/>
                    <a:ea typeface="华文楷体" panose="02010600040101010101" pitchFamily="2" charset="-122"/>
                  </a:rPr>
                  <a:t>上的每条弧的方向都是正的，并且每条弧上流量小于其容量，就可能增加流量值，其最大增值</a:t>
                </a:r>
                <a:r>
                  <a:rPr lang="zh-CN" altLang="zh-CN" sz="2800" dirty="0" smtClean="0">
                    <a:solidFill>
                      <a:schemeClr val="tx1"/>
                    </a:solidFill>
                    <a:latin typeface="华文楷体" panose="02010600040101010101" pitchFamily="2" charset="-122"/>
                    <a:ea typeface="华文楷体" panose="02010600040101010101" pitchFamily="2" charset="-122"/>
                  </a:rPr>
                  <a:t>为：</a:t>
                </a:r>
                <a14:m>
                  <m:oMath xmlns:m="http://schemas.openxmlformats.org/officeDocument/2006/math">
                    <m:func>
                      <m:funcPr>
                        <m:ctrlPr>
                          <a:rPr lang="en-US" altLang="zh-CN" sz="2800" i="1" smtClean="0">
                            <a:solidFill>
                              <a:schemeClr val="tx1"/>
                            </a:solidFill>
                            <a:latin typeface="Cambria Math"/>
                          </a:rPr>
                        </m:ctrlPr>
                      </m:funcPr>
                      <m:fName>
                        <m:limLow>
                          <m:limLowPr>
                            <m:ctrlPr>
                              <a:rPr lang="en-US" altLang="zh-CN" sz="2800" i="1" smtClean="0">
                                <a:solidFill>
                                  <a:schemeClr val="tx1"/>
                                </a:solidFill>
                                <a:latin typeface="Cambria Math"/>
                              </a:rPr>
                            </m:ctrlPr>
                          </m:limLowPr>
                          <m:e>
                            <m:r>
                              <m:rPr>
                                <m:sty m:val="p"/>
                              </m:rPr>
                              <a:rPr lang="en-US" altLang="zh-CN" sz="2800" smtClean="0">
                                <a:solidFill>
                                  <a:schemeClr val="tx1"/>
                                </a:solidFill>
                                <a:latin typeface="Cambria Math"/>
                              </a:rPr>
                              <m:t>min</m:t>
                            </m:r>
                          </m:e>
                          <m:lim>
                            <m:r>
                              <a:rPr lang="en-US" altLang="zh-CN" sz="2800" smtClean="0">
                                <a:solidFill>
                                  <a:schemeClr val="tx1"/>
                                </a:solidFill>
                                <a:latin typeface="Cambria Math"/>
                              </a:rPr>
                              <m:t>(</m:t>
                            </m:r>
                            <m:sSub>
                              <m:sSubPr>
                                <m:ctrlPr>
                                  <a:rPr lang="en-US" altLang="zh-CN" sz="2800" i="1" smtClean="0">
                                    <a:solidFill>
                                      <a:schemeClr val="tx1"/>
                                    </a:solidFill>
                                    <a:latin typeface="Cambria Math"/>
                                  </a:rPr>
                                </m:ctrlPr>
                              </m:sSubPr>
                              <m:e>
                                <m:r>
                                  <a:rPr lang="en-US" altLang="zh-CN" sz="2800" smtClean="0">
                                    <a:solidFill>
                                      <a:schemeClr val="tx1"/>
                                    </a:solidFill>
                                    <a:latin typeface="Cambria Math"/>
                                  </a:rPr>
                                  <m:t>𝑣</m:t>
                                </m:r>
                              </m:e>
                              <m:sub>
                                <m:r>
                                  <a:rPr lang="en-US" altLang="zh-CN" sz="2800" smtClean="0">
                                    <a:solidFill>
                                      <a:schemeClr val="tx1"/>
                                    </a:solidFill>
                                    <a:latin typeface="Cambria Math"/>
                                  </a:rPr>
                                  <m:t>𝑖</m:t>
                                </m:r>
                              </m:sub>
                            </m:sSub>
                            <m:r>
                              <a:rPr lang="en-US" altLang="zh-CN" sz="2800" smtClean="0">
                                <a:solidFill>
                                  <a:schemeClr val="tx1"/>
                                </a:solidFill>
                                <a:latin typeface="Cambria Math"/>
                              </a:rPr>
                              <m:t>,</m:t>
                            </m:r>
                            <m:sSub>
                              <m:sSubPr>
                                <m:ctrlPr>
                                  <a:rPr lang="en-US" altLang="zh-CN" sz="2800" i="1" smtClean="0">
                                    <a:solidFill>
                                      <a:schemeClr val="tx1"/>
                                    </a:solidFill>
                                    <a:latin typeface="Cambria Math"/>
                                  </a:rPr>
                                </m:ctrlPr>
                              </m:sSubPr>
                              <m:e>
                                <m:r>
                                  <a:rPr lang="en-US" altLang="zh-CN" sz="2800" smtClean="0">
                                    <a:solidFill>
                                      <a:schemeClr val="tx1"/>
                                    </a:solidFill>
                                    <a:latin typeface="Cambria Math"/>
                                  </a:rPr>
                                  <m:t>𝑣</m:t>
                                </m:r>
                              </m:e>
                              <m:sub>
                                <m:r>
                                  <a:rPr lang="en-US" altLang="zh-CN" sz="2800" smtClean="0">
                                    <a:solidFill>
                                      <a:schemeClr val="tx1"/>
                                    </a:solidFill>
                                    <a:latin typeface="Cambria Math"/>
                                  </a:rPr>
                                  <m:t>𝑗</m:t>
                                </m:r>
                              </m:sub>
                            </m:sSub>
                            <m:r>
                              <a:rPr lang="en-US" altLang="zh-CN" sz="2800" smtClean="0">
                                <a:solidFill>
                                  <a:schemeClr val="tx1"/>
                                </a:solidFill>
                                <a:latin typeface="Cambria Math"/>
                              </a:rPr>
                              <m:t>)∈</m:t>
                            </m:r>
                            <m:sSup>
                              <m:sSupPr>
                                <m:ctrlPr>
                                  <a:rPr lang="en-US" altLang="zh-CN" sz="2800" i="1" smtClean="0">
                                    <a:solidFill>
                                      <a:schemeClr val="tx1"/>
                                    </a:solidFill>
                                    <a:latin typeface="Cambria Math"/>
                                  </a:rPr>
                                </m:ctrlPr>
                              </m:sSupPr>
                              <m:e>
                                <m:r>
                                  <a:rPr lang="en-US" altLang="zh-CN" sz="2800" smtClean="0">
                                    <a:solidFill>
                                      <a:schemeClr val="tx1"/>
                                    </a:solidFill>
                                    <a:latin typeface="Cambria Math"/>
                                  </a:rPr>
                                  <m:t>𝑃</m:t>
                                </m:r>
                              </m:e>
                              <m:sup>
                                <m:r>
                                  <a:rPr lang="en-US" altLang="zh-CN" sz="2800" smtClean="0">
                                    <a:solidFill>
                                      <a:schemeClr val="tx1"/>
                                    </a:solidFill>
                                    <a:latin typeface="Cambria Math"/>
                                  </a:rPr>
                                  <m:t>+</m:t>
                                </m:r>
                              </m:sup>
                            </m:sSup>
                          </m:lim>
                        </m:limLow>
                      </m:fName>
                      <m:e>
                        <m:r>
                          <a:rPr lang="en-US" altLang="zh-CN" sz="2800" smtClean="0">
                            <a:solidFill>
                              <a:schemeClr val="tx1"/>
                            </a:solidFill>
                            <a:latin typeface="Cambria Math"/>
                          </a:rPr>
                          <m:t>(</m:t>
                        </m:r>
                        <m:sSub>
                          <m:sSubPr>
                            <m:ctrlPr>
                              <a:rPr lang="en-US" altLang="zh-CN" sz="2800" i="1" smtClean="0">
                                <a:solidFill>
                                  <a:schemeClr val="tx1"/>
                                </a:solidFill>
                                <a:latin typeface="Cambria Math"/>
                              </a:rPr>
                            </m:ctrlPr>
                          </m:sSubPr>
                          <m:e>
                            <m:r>
                              <a:rPr lang="en-US" altLang="zh-CN" sz="2800" smtClean="0">
                                <a:solidFill>
                                  <a:schemeClr val="tx1"/>
                                </a:solidFill>
                                <a:latin typeface="Cambria Math"/>
                              </a:rPr>
                              <m:t>𝐶</m:t>
                            </m:r>
                          </m:e>
                          <m:sub>
                            <m:r>
                              <a:rPr lang="en-US" altLang="zh-CN" sz="2800" smtClean="0">
                                <a:solidFill>
                                  <a:schemeClr val="tx1"/>
                                </a:solidFill>
                                <a:latin typeface="Cambria Math"/>
                              </a:rPr>
                              <m:t>𝑖𝑗</m:t>
                            </m:r>
                          </m:sub>
                        </m:sSub>
                        <m:r>
                          <a:rPr lang="en-US" altLang="zh-CN" sz="2800" smtClean="0">
                            <a:solidFill>
                              <a:schemeClr val="tx1"/>
                            </a:solidFill>
                            <a:latin typeface="Cambria Math"/>
                          </a:rPr>
                          <m:t>−</m:t>
                        </m:r>
                        <m:sSub>
                          <m:sSubPr>
                            <m:ctrlPr>
                              <a:rPr lang="en-US" altLang="zh-CN" sz="2800" i="1" smtClean="0">
                                <a:solidFill>
                                  <a:schemeClr val="tx1"/>
                                </a:solidFill>
                                <a:latin typeface="Cambria Math"/>
                              </a:rPr>
                            </m:ctrlPr>
                          </m:sSubPr>
                          <m:e>
                            <m:r>
                              <a:rPr lang="en-US" altLang="zh-CN" sz="2800" smtClean="0">
                                <a:solidFill>
                                  <a:schemeClr val="tx1"/>
                                </a:solidFill>
                                <a:latin typeface="Cambria Math"/>
                              </a:rPr>
                              <m:t>𝐹</m:t>
                            </m:r>
                          </m:e>
                          <m:sub>
                            <m:r>
                              <a:rPr lang="en-US" altLang="zh-CN" sz="2800" smtClean="0">
                                <a:solidFill>
                                  <a:schemeClr val="tx1"/>
                                </a:solidFill>
                                <a:latin typeface="Cambria Math"/>
                              </a:rPr>
                              <m:t>𝑖𝑗</m:t>
                            </m:r>
                          </m:sub>
                        </m:sSub>
                        <m:r>
                          <a:rPr lang="en-US" altLang="zh-CN" sz="2800" smtClean="0">
                            <a:solidFill>
                              <a:schemeClr val="tx1"/>
                            </a:solidFill>
                            <a:latin typeface="Cambria Math"/>
                          </a:rPr>
                          <m:t>)</m:t>
                        </m:r>
                      </m:e>
                    </m:func>
                  </m:oMath>
                </a14:m>
                <a:r>
                  <a:rPr lang="en-US" altLang="zh-CN" sz="2800" dirty="0">
                    <a:solidFill>
                      <a:schemeClr val="tx1"/>
                    </a:solidFill>
                    <a:latin typeface="华文楷体" panose="02010600040101010101" pitchFamily="2" charset="-122"/>
                    <a:ea typeface="华文楷体" panose="02010600040101010101" pitchFamily="2" charset="-122"/>
                  </a:rPr>
                  <a:t> </a:t>
                </a:r>
                <a:r>
                  <a:rPr lang="zh-CN" altLang="zh-CN" sz="2800" dirty="0" smtClean="0">
                    <a:solidFill>
                      <a:schemeClr val="tx1"/>
                    </a:solidFill>
                    <a:latin typeface="华文楷体" panose="02010600040101010101" pitchFamily="2" charset="-122"/>
                    <a:ea typeface="华文楷体" panose="02010600040101010101" pitchFamily="2" charset="-122"/>
                  </a:rPr>
                  <a:t>。</a:t>
                </a:r>
                <a:endParaRPr lang="zh-CN" altLang="en-US" sz="2800" dirty="0">
                  <a:solidFill>
                    <a:schemeClr val="tx1"/>
                  </a:solidFill>
                  <a:latin typeface="华文楷体" panose="02010600040101010101" pitchFamily="2" charset="-122"/>
                  <a:ea typeface="华文楷体" panose="02010600040101010101"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51520" y="404664"/>
                <a:ext cx="8507288" cy="1684784"/>
              </a:xfrm>
              <a:blipFill rotWithShape="1">
                <a:blip r:embed="rId3"/>
                <a:stretch>
                  <a:fillRect l="-1218" t="-3610"/>
                </a:stretch>
              </a:blipFill>
            </p:spPr>
            <p:txBody>
              <a:bodyPr/>
              <a:lstStyle/>
              <a:p>
                <a:r>
                  <a:rPr lang="zh-CN" altLang="en-US">
                    <a:noFill/>
                  </a:rPr>
                  <a:t> </a:t>
                </a:r>
              </a:p>
            </p:txBody>
          </p:sp>
        </mc:Fallback>
      </mc:AlternateContent>
      <p:sp>
        <p:nvSpPr>
          <p:cNvPr id="2" name="日期占位符 1"/>
          <p:cNvSpPr>
            <a:spLocks noGrp="1"/>
          </p:cNvSpPr>
          <p:nvPr>
            <p:ph type="dt" sz="half" idx="10"/>
          </p:nvPr>
        </p:nvSpPr>
        <p:spPr/>
        <p:txBody>
          <a:bodyPr/>
          <a:lstStyle/>
          <a:p>
            <a:fld id="{1448C23F-08CB-4BE0-A506-C4A2BA28F88B}" type="datetime3">
              <a:rPr lang="zh-CN" altLang="en-US" smtClean="0">
                <a:solidFill>
                  <a:schemeClr val="tx1"/>
                </a:solidFill>
                <a:latin typeface="华文楷体" panose="02010600040101010101" pitchFamily="2" charset="-122"/>
                <a:ea typeface="华文楷体" panose="02010600040101010101" pitchFamily="2" charset="-122"/>
              </a:rPr>
              <a:t>2016年7月13日星期三</a:t>
            </a:fld>
            <a:endParaRPr lang="zh-CN" altLang="en-US">
              <a:solidFill>
                <a:schemeClr val="tx1"/>
              </a:solidFill>
              <a:latin typeface="华文楷体" panose="02010600040101010101" pitchFamily="2" charset="-122"/>
              <a:ea typeface="华文楷体" panose="02010600040101010101" pitchFamily="2" charset="-122"/>
            </a:endParaRPr>
          </a:p>
        </p:txBody>
      </p:sp>
      <p:sp>
        <p:nvSpPr>
          <p:cNvPr id="4" name="页脚占位符 3"/>
          <p:cNvSpPr>
            <a:spLocks noGrp="1"/>
          </p:cNvSpPr>
          <p:nvPr>
            <p:ph type="ftr" sz="quarter" idx="11"/>
          </p:nvPr>
        </p:nvSpPr>
        <p:spPr/>
        <p:txBody>
          <a:bodyPr/>
          <a:lstStyle/>
          <a:p>
            <a:r>
              <a:rPr lang="zh-CN" altLang="en-US" smtClean="0">
                <a:solidFill>
                  <a:schemeClr val="tx1"/>
                </a:solidFill>
                <a:latin typeface="华文楷体" panose="02010600040101010101" pitchFamily="2" charset="-122"/>
                <a:ea typeface="华文楷体" panose="02010600040101010101" pitchFamily="2" charset="-122"/>
              </a:rPr>
              <a:t>重庆邮电大学                      理学院           </a:t>
            </a:r>
            <a:endParaRPr lang="zh-CN" altLang="en-US">
              <a:solidFill>
                <a:schemeClr val="tx1"/>
              </a:solidFill>
              <a:latin typeface="华文楷体" panose="02010600040101010101" pitchFamily="2" charset="-122"/>
              <a:ea typeface="华文楷体" panose="02010600040101010101" pitchFamily="2" charset="-122"/>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schemeClr val="tx1"/>
                </a:solidFill>
                <a:latin typeface="华文楷体" panose="02010600040101010101" pitchFamily="2" charset="-122"/>
                <a:ea typeface="华文楷体" panose="02010600040101010101" pitchFamily="2" charset="-122"/>
              </a:rPr>
              <a:t>88</a:t>
            </a:fld>
            <a:endParaRPr lang="zh-CN" altLang="en-US">
              <a:solidFill>
                <a:schemeClr val="tx1"/>
              </a:solidFill>
              <a:latin typeface="华文楷体" panose="02010600040101010101" pitchFamily="2" charset="-122"/>
              <a:ea typeface="华文楷体" panose="02010600040101010101" pitchFamily="2" charset="-122"/>
            </a:endParaRPr>
          </a:p>
        </p:txBody>
      </p:sp>
      <p:sp>
        <p:nvSpPr>
          <p:cNvPr id="8" name="内容占位符 2"/>
          <p:cNvSpPr txBox="1">
            <a:spLocks/>
          </p:cNvSpPr>
          <p:nvPr/>
        </p:nvSpPr>
        <p:spPr>
          <a:xfrm>
            <a:off x="403920" y="3356992"/>
            <a:ext cx="8507288" cy="168478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zh-CN" altLang="en-US" sz="2800" dirty="0">
              <a:latin typeface="华文楷体" panose="02010600040101010101" pitchFamily="2" charset="-122"/>
              <a:ea typeface="华文楷体" panose="02010600040101010101" pitchFamily="2" charset="-122"/>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3879081430"/>
              </p:ext>
            </p:extLst>
          </p:nvPr>
        </p:nvGraphicFramePr>
        <p:xfrm>
          <a:off x="539552" y="2708920"/>
          <a:ext cx="8110537" cy="4406900"/>
        </p:xfrm>
        <a:graphic>
          <a:graphicData uri="http://schemas.openxmlformats.org/presentationml/2006/ole">
            <mc:AlternateContent xmlns:mc="http://schemas.openxmlformats.org/markup-compatibility/2006">
              <mc:Choice xmlns:v="urn:schemas-microsoft-com:vml" Requires="v">
                <p:oleObj spid="_x0000_s124951" name="文档" r:id="rId4" imgW="5335598" imgH="2899184" progId="Word.Document.12">
                  <p:embed/>
                </p:oleObj>
              </mc:Choice>
              <mc:Fallback>
                <p:oleObj name="文档" r:id="rId4" imgW="5335598" imgH="2899184" progId="Word.Document.12">
                  <p:embed/>
                  <p:pic>
                    <p:nvPicPr>
                      <p:cNvPr id="0" name=""/>
                      <p:cNvPicPr/>
                      <p:nvPr/>
                    </p:nvPicPr>
                    <p:blipFill>
                      <a:blip r:embed="rId5"/>
                      <a:stretch>
                        <a:fillRect/>
                      </a:stretch>
                    </p:blipFill>
                    <p:spPr>
                      <a:xfrm>
                        <a:off x="539552" y="2708920"/>
                        <a:ext cx="8110537" cy="4406900"/>
                      </a:xfrm>
                      <a:prstGeom prst="rect">
                        <a:avLst/>
                      </a:prstGeom>
                    </p:spPr>
                  </p:pic>
                </p:oleObj>
              </mc:Fallback>
            </mc:AlternateContent>
          </a:graphicData>
        </a:graphic>
      </p:graphicFrame>
    </p:spTree>
    <p:extLst>
      <p:ext uri="{BB962C8B-B14F-4D97-AF65-F5344CB8AC3E}">
        <p14:creationId xmlns:p14="http://schemas.microsoft.com/office/powerpoint/2010/main" val="486141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txBox="1">
            <a:spLocks/>
          </p:cNvSpPr>
          <p:nvPr/>
        </p:nvSpPr>
        <p:spPr>
          <a:xfrm>
            <a:off x="378862" y="4509120"/>
            <a:ext cx="8507288" cy="168478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zh-CN" altLang="en-US" sz="2800" dirty="0">
              <a:latin typeface="华文楷体" panose="02010600040101010101" pitchFamily="2" charset="-122"/>
              <a:ea typeface="华文楷体" panose="02010600040101010101" pitchFamily="2" charset="-122"/>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1730509564"/>
              </p:ext>
            </p:extLst>
          </p:nvPr>
        </p:nvGraphicFramePr>
        <p:xfrm>
          <a:off x="378863" y="116633"/>
          <a:ext cx="8253413" cy="3754437"/>
        </p:xfrm>
        <a:graphic>
          <a:graphicData uri="http://schemas.openxmlformats.org/presentationml/2006/ole">
            <mc:AlternateContent xmlns:mc="http://schemas.openxmlformats.org/markup-compatibility/2006">
              <mc:Choice xmlns:v="urn:schemas-microsoft-com:vml" Requires="v">
                <p:oleObj spid="_x0000_s125973" name="文档" r:id="rId3" imgW="5436362" imgH="2572546" progId="Word.Document.12">
                  <p:embed/>
                </p:oleObj>
              </mc:Choice>
              <mc:Fallback>
                <p:oleObj name="文档" r:id="rId3" imgW="5436362" imgH="2572546" progId="Word.Document.12">
                  <p:embed/>
                  <p:pic>
                    <p:nvPicPr>
                      <p:cNvPr id="0" name=""/>
                      <p:cNvPicPr/>
                      <p:nvPr/>
                    </p:nvPicPr>
                    <p:blipFill>
                      <a:blip r:embed="rId4"/>
                      <a:stretch>
                        <a:fillRect/>
                      </a:stretch>
                    </p:blipFill>
                    <p:spPr>
                      <a:xfrm>
                        <a:off x="378863" y="116633"/>
                        <a:ext cx="8253413" cy="3754437"/>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2" name="内容占位符 1"/>
              <p:cNvSpPr>
                <a:spLocks noGrp="1"/>
              </p:cNvSpPr>
              <p:nvPr>
                <p:ph idx="1"/>
              </p:nvPr>
            </p:nvSpPr>
            <p:spPr>
              <a:xfrm>
                <a:off x="249937" y="3933056"/>
                <a:ext cx="8765138" cy="2109936"/>
              </a:xfrm>
            </p:spPr>
            <p:txBody>
              <a:bodyPr>
                <a:normAutofit/>
              </a:bodyPr>
              <a:lstStyle/>
              <a:p>
                <a:r>
                  <a:rPr lang="zh-CN" altLang="zh-CN" sz="2800" dirty="0" smtClean="0">
                    <a:solidFill>
                      <a:schemeClr val="tx1"/>
                    </a:solidFill>
                    <a:latin typeface="华文楷体" panose="02010600040101010101" pitchFamily="2" charset="-122"/>
                    <a:ea typeface="华文楷体" panose="02010600040101010101" pitchFamily="2" charset="-122"/>
                  </a:rPr>
                  <a:t>如果一条从发点</a:t>
                </a:r>
                <a14:m>
                  <m:oMath xmlns:m="http://schemas.openxmlformats.org/officeDocument/2006/math">
                    <m:r>
                      <a:rPr lang="en-US" altLang="zh-CN" sz="2800" b="0" i="1" smtClean="0">
                        <a:solidFill>
                          <a:schemeClr val="tx1"/>
                        </a:solidFill>
                        <a:latin typeface="Cambria Math"/>
                      </a:rPr>
                      <m:t>𝑠</m:t>
                    </m:r>
                  </m:oMath>
                </a14:m>
                <a:r>
                  <a:rPr lang="zh-CN" altLang="zh-CN" sz="2800" dirty="0" smtClean="0">
                    <a:solidFill>
                      <a:schemeClr val="tx1"/>
                    </a:solidFill>
                    <a:latin typeface="华文楷体" panose="02010600040101010101" pitchFamily="2" charset="-122"/>
                    <a:ea typeface="华文楷体" panose="02010600040101010101" pitchFamily="2" charset="-122"/>
                  </a:rPr>
                  <a:t>到</a:t>
                </a:r>
                <a:r>
                  <a:rPr lang="zh-CN" altLang="zh-CN" sz="2800" dirty="0">
                    <a:solidFill>
                      <a:schemeClr val="tx1"/>
                    </a:solidFill>
                    <a:latin typeface="华文楷体" panose="02010600040101010101" pitchFamily="2" charset="-122"/>
                    <a:ea typeface="华文楷体" panose="02010600040101010101" pitchFamily="2" charset="-122"/>
                  </a:rPr>
                  <a:t>收点</a:t>
                </a:r>
                <a14:m>
                  <m:oMath xmlns:m="http://schemas.openxmlformats.org/officeDocument/2006/math">
                    <m:r>
                      <a:rPr lang="en-US" altLang="zh-CN" sz="2800" b="0" i="1" smtClean="0">
                        <a:solidFill>
                          <a:schemeClr val="tx1"/>
                        </a:solidFill>
                        <a:latin typeface="Cambria Math"/>
                      </a:rPr>
                      <m:t>𝑡</m:t>
                    </m:r>
                  </m:oMath>
                </a14:m>
                <a:r>
                  <a:rPr lang="zh-CN" altLang="zh-CN" sz="2800" dirty="0">
                    <a:solidFill>
                      <a:schemeClr val="tx1"/>
                    </a:solidFill>
                    <a:latin typeface="华文楷体" panose="02010600040101010101" pitchFamily="2" charset="-122"/>
                    <a:ea typeface="华文楷体" panose="02010600040101010101" pitchFamily="2" charset="-122"/>
                  </a:rPr>
                  <a:t>路</a:t>
                </a:r>
                <a14:m>
                  <m:oMath xmlns:m="http://schemas.openxmlformats.org/officeDocument/2006/math">
                    <m:r>
                      <a:rPr lang="en-US" altLang="zh-CN" sz="2800">
                        <a:solidFill>
                          <a:schemeClr val="tx1"/>
                        </a:solidFill>
                        <a:latin typeface="Cambria Math"/>
                      </a:rPr>
                      <m:t>𝑃</m:t>
                    </m:r>
                  </m:oMath>
                </a14:m>
                <a:r>
                  <a:rPr lang="zh-CN" altLang="zh-CN" sz="2800" dirty="0">
                    <a:solidFill>
                      <a:schemeClr val="tx1"/>
                    </a:solidFill>
                    <a:latin typeface="华文楷体" panose="02010600040101010101" pitchFamily="2" charset="-122"/>
                    <a:ea typeface="华文楷体" panose="02010600040101010101" pitchFamily="2" charset="-122"/>
                  </a:rPr>
                  <a:t>上的每条弧的方向都是负的，则这条路上每条弧中的流都可以减少，形成从</a:t>
                </a:r>
                <a14:m>
                  <m:oMath xmlns:m="http://schemas.openxmlformats.org/officeDocument/2006/math">
                    <m:r>
                      <a:rPr lang="en-US" altLang="zh-CN" sz="2800" i="1">
                        <a:solidFill>
                          <a:schemeClr val="tx1"/>
                        </a:solidFill>
                        <a:latin typeface="Cambria Math"/>
                      </a:rPr>
                      <m:t>𝑠</m:t>
                    </m:r>
                  </m:oMath>
                </a14:m>
                <a:r>
                  <a:rPr lang="zh-CN" altLang="zh-CN" sz="2800" dirty="0">
                    <a:solidFill>
                      <a:schemeClr val="tx1"/>
                    </a:solidFill>
                    <a:latin typeface="华文楷体" panose="02010600040101010101" pitchFamily="2" charset="-122"/>
                    <a:ea typeface="华文楷体" panose="02010600040101010101" pitchFamily="2" charset="-122"/>
                  </a:rPr>
                  <a:t>到</a:t>
                </a:r>
                <a14:m>
                  <m:oMath xmlns:m="http://schemas.openxmlformats.org/officeDocument/2006/math">
                    <m:r>
                      <a:rPr lang="en-US" altLang="zh-CN" sz="2800" i="1">
                        <a:solidFill>
                          <a:schemeClr val="tx1"/>
                        </a:solidFill>
                        <a:latin typeface="Cambria Math"/>
                      </a:rPr>
                      <m:t>𝑡</m:t>
                    </m:r>
                  </m:oMath>
                </a14:m>
                <a:r>
                  <a:rPr lang="zh-CN" altLang="zh-CN" sz="2800" dirty="0">
                    <a:solidFill>
                      <a:schemeClr val="tx1"/>
                    </a:solidFill>
                    <a:latin typeface="华文楷体" panose="02010600040101010101" pitchFamily="2" charset="-122"/>
                    <a:ea typeface="华文楷体" panose="02010600040101010101" pitchFamily="2" charset="-122"/>
                  </a:rPr>
                  <a:t>的较少的流，因而就</a:t>
                </a:r>
                <a:r>
                  <a:rPr lang="zh-CN" altLang="zh-CN" sz="2800" dirty="0" smtClean="0">
                    <a:solidFill>
                      <a:schemeClr val="tx1"/>
                    </a:solidFill>
                    <a:latin typeface="华文楷体" panose="02010600040101010101" pitchFamily="2" charset="-122"/>
                    <a:ea typeface="华文楷体" panose="02010600040101010101" pitchFamily="2" charset="-122"/>
                  </a:rPr>
                  <a:t>形成</a:t>
                </a:r>
                <a:r>
                  <a:rPr lang="zh-CN" altLang="en-US" sz="2800" dirty="0">
                    <a:solidFill>
                      <a:schemeClr val="tx1"/>
                    </a:solidFill>
                    <a:latin typeface="华文楷体" panose="02010600040101010101" pitchFamily="2" charset="-122"/>
                    <a:ea typeface="华文楷体" panose="02010600040101010101" pitchFamily="2" charset="-122"/>
                  </a:rPr>
                  <a:t>从</a:t>
                </a:r>
                <a14:m>
                  <m:oMath xmlns:m="http://schemas.openxmlformats.org/officeDocument/2006/math">
                    <m:r>
                      <a:rPr lang="en-US" altLang="zh-CN" sz="2800" i="1">
                        <a:solidFill>
                          <a:schemeClr val="tx1"/>
                        </a:solidFill>
                        <a:latin typeface="Cambria Math"/>
                      </a:rPr>
                      <m:t>𝑠</m:t>
                    </m:r>
                  </m:oMath>
                </a14:m>
                <a:r>
                  <a:rPr lang="zh-CN" altLang="zh-CN" sz="2800" dirty="0" smtClean="0">
                    <a:solidFill>
                      <a:schemeClr val="tx1"/>
                    </a:solidFill>
                    <a:latin typeface="华文楷体" panose="02010600040101010101" pitchFamily="2" charset="-122"/>
                    <a:ea typeface="华文楷体" panose="02010600040101010101" pitchFamily="2" charset="-122"/>
                  </a:rPr>
                  <a:t>到</a:t>
                </a:r>
                <a14:m>
                  <m:oMath xmlns:m="http://schemas.openxmlformats.org/officeDocument/2006/math">
                    <m:r>
                      <a:rPr lang="en-US" altLang="zh-CN" sz="2800" i="1">
                        <a:solidFill>
                          <a:schemeClr val="tx1"/>
                        </a:solidFill>
                        <a:latin typeface="Cambria Math"/>
                      </a:rPr>
                      <m:t>𝑡</m:t>
                    </m:r>
                  </m:oMath>
                </a14:m>
                <a:r>
                  <a:rPr lang="zh-CN" altLang="zh-CN" sz="2800" dirty="0" smtClean="0">
                    <a:solidFill>
                      <a:schemeClr val="tx1"/>
                    </a:solidFill>
                    <a:latin typeface="华文楷体" panose="02010600040101010101" pitchFamily="2" charset="-122"/>
                    <a:ea typeface="华文楷体" panose="02010600040101010101" pitchFamily="2" charset="-122"/>
                  </a:rPr>
                  <a:t>较大</a:t>
                </a:r>
                <a:r>
                  <a:rPr lang="zh-CN" altLang="zh-CN" sz="2800" dirty="0">
                    <a:solidFill>
                      <a:schemeClr val="tx1"/>
                    </a:solidFill>
                    <a:latin typeface="华文楷体" panose="02010600040101010101" pitchFamily="2" charset="-122"/>
                    <a:ea typeface="华文楷体" panose="02010600040101010101" pitchFamily="2" charset="-122"/>
                  </a:rPr>
                  <a:t>的流。这条</a:t>
                </a:r>
                <a:r>
                  <a:rPr lang="zh-CN" altLang="zh-CN" sz="2800" dirty="0" smtClean="0">
                    <a:solidFill>
                      <a:schemeClr val="tx1"/>
                    </a:solidFill>
                    <a:latin typeface="华文楷体" panose="02010600040101010101" pitchFamily="2" charset="-122"/>
                    <a:ea typeface="华文楷体" panose="02010600040101010101" pitchFamily="2" charset="-122"/>
                  </a:rPr>
                  <a:t>路</a:t>
                </a:r>
                <a14:m>
                  <m:oMath xmlns:m="http://schemas.openxmlformats.org/officeDocument/2006/math">
                    <m:r>
                      <a:rPr lang="en-US" altLang="zh-CN" sz="2800" b="0" i="1" smtClean="0">
                        <a:solidFill>
                          <a:schemeClr val="tx1"/>
                        </a:solidFill>
                        <a:latin typeface="Cambria Math"/>
                      </a:rPr>
                      <m:t>𝑃</m:t>
                    </m:r>
                  </m:oMath>
                </a14:m>
                <a:r>
                  <a:rPr lang="zh-CN" altLang="zh-CN" sz="2800" dirty="0">
                    <a:solidFill>
                      <a:schemeClr val="tx1"/>
                    </a:solidFill>
                    <a:latin typeface="华文楷体" panose="02010600040101010101" pitchFamily="2" charset="-122"/>
                    <a:ea typeface="华文楷体" panose="02010600040101010101" pitchFamily="2" charset="-122"/>
                  </a:rPr>
                  <a:t>上的流最大可以减少为：</a:t>
                </a:r>
                <a14:m>
                  <m:oMath xmlns:m="http://schemas.openxmlformats.org/officeDocument/2006/math">
                    <m:func>
                      <m:funcPr>
                        <m:ctrlPr>
                          <a:rPr lang="en-US" altLang="zh-CN" sz="2800" i="1">
                            <a:solidFill>
                              <a:schemeClr val="tx1"/>
                            </a:solidFill>
                            <a:latin typeface="Cambria Math"/>
                          </a:rPr>
                        </m:ctrlPr>
                      </m:funcPr>
                      <m:fName>
                        <m:limLow>
                          <m:limLowPr>
                            <m:ctrlPr>
                              <a:rPr lang="en-US" altLang="zh-CN" sz="2800" i="1">
                                <a:solidFill>
                                  <a:schemeClr val="tx1"/>
                                </a:solidFill>
                                <a:latin typeface="Cambria Math"/>
                              </a:rPr>
                            </m:ctrlPr>
                          </m:limLowPr>
                          <m:e>
                            <m:r>
                              <m:rPr>
                                <m:sty m:val="p"/>
                              </m:rPr>
                              <a:rPr lang="en-US" altLang="zh-CN" sz="2800">
                                <a:solidFill>
                                  <a:schemeClr val="tx1"/>
                                </a:solidFill>
                                <a:latin typeface="Cambria Math"/>
                              </a:rPr>
                              <m:t>min</m:t>
                            </m:r>
                          </m:e>
                          <m:lim>
                            <m:r>
                              <a:rPr lang="en-US" altLang="zh-CN" sz="2800">
                                <a:solidFill>
                                  <a:schemeClr val="tx1"/>
                                </a:solidFill>
                                <a:latin typeface="Cambria Math"/>
                              </a:rPr>
                              <m:t>(</m:t>
                            </m:r>
                            <m:sSub>
                              <m:sSubPr>
                                <m:ctrlPr>
                                  <a:rPr lang="en-US" altLang="zh-CN" sz="2800" i="1">
                                    <a:solidFill>
                                      <a:schemeClr val="tx1"/>
                                    </a:solidFill>
                                    <a:latin typeface="Cambria Math"/>
                                  </a:rPr>
                                </m:ctrlPr>
                              </m:sSubPr>
                              <m:e>
                                <m:r>
                                  <a:rPr lang="en-US" altLang="zh-CN" sz="2800">
                                    <a:solidFill>
                                      <a:schemeClr val="tx1"/>
                                    </a:solidFill>
                                    <a:latin typeface="Cambria Math"/>
                                  </a:rPr>
                                  <m:t>𝑣</m:t>
                                </m:r>
                              </m:e>
                              <m:sub>
                                <m:r>
                                  <a:rPr lang="en-US" altLang="zh-CN" sz="2800">
                                    <a:solidFill>
                                      <a:schemeClr val="tx1"/>
                                    </a:solidFill>
                                    <a:latin typeface="Cambria Math"/>
                                  </a:rPr>
                                  <m:t>𝑖</m:t>
                                </m:r>
                              </m:sub>
                            </m:sSub>
                            <m:r>
                              <a:rPr lang="en-US" altLang="zh-CN" sz="2800">
                                <a:solidFill>
                                  <a:schemeClr val="tx1"/>
                                </a:solidFill>
                                <a:latin typeface="Cambria Math"/>
                              </a:rPr>
                              <m:t>,</m:t>
                            </m:r>
                            <m:sSub>
                              <m:sSubPr>
                                <m:ctrlPr>
                                  <a:rPr lang="en-US" altLang="zh-CN" sz="2800" i="1">
                                    <a:solidFill>
                                      <a:schemeClr val="tx1"/>
                                    </a:solidFill>
                                    <a:latin typeface="Cambria Math"/>
                                  </a:rPr>
                                </m:ctrlPr>
                              </m:sSubPr>
                              <m:e>
                                <m:r>
                                  <a:rPr lang="en-US" altLang="zh-CN" sz="2800">
                                    <a:solidFill>
                                      <a:schemeClr val="tx1"/>
                                    </a:solidFill>
                                    <a:latin typeface="Cambria Math"/>
                                  </a:rPr>
                                  <m:t>𝑣</m:t>
                                </m:r>
                              </m:e>
                              <m:sub>
                                <m:r>
                                  <a:rPr lang="en-US" altLang="zh-CN" sz="2800">
                                    <a:solidFill>
                                      <a:schemeClr val="tx1"/>
                                    </a:solidFill>
                                    <a:latin typeface="Cambria Math"/>
                                  </a:rPr>
                                  <m:t>𝑗</m:t>
                                </m:r>
                              </m:sub>
                            </m:sSub>
                            <m:r>
                              <a:rPr lang="en-US" altLang="zh-CN" sz="2800">
                                <a:solidFill>
                                  <a:schemeClr val="tx1"/>
                                </a:solidFill>
                                <a:latin typeface="Cambria Math"/>
                              </a:rPr>
                              <m:t>)∈</m:t>
                            </m:r>
                            <m:sSup>
                              <m:sSupPr>
                                <m:ctrlPr>
                                  <a:rPr lang="en-US" altLang="zh-CN" sz="2800" i="1">
                                    <a:solidFill>
                                      <a:schemeClr val="tx1"/>
                                    </a:solidFill>
                                    <a:latin typeface="Cambria Math"/>
                                  </a:rPr>
                                </m:ctrlPr>
                              </m:sSupPr>
                              <m:e>
                                <m:r>
                                  <a:rPr lang="en-US" altLang="zh-CN" sz="2800">
                                    <a:solidFill>
                                      <a:schemeClr val="tx1"/>
                                    </a:solidFill>
                                    <a:latin typeface="Cambria Math"/>
                                  </a:rPr>
                                  <m:t>𝑃</m:t>
                                </m:r>
                              </m:e>
                              <m:sup>
                                <m:r>
                                  <a:rPr lang="en-US" altLang="zh-CN" sz="2800" b="0" i="0" smtClean="0">
                                    <a:solidFill>
                                      <a:schemeClr val="tx1"/>
                                    </a:solidFill>
                                    <a:latin typeface="Cambria Math"/>
                                  </a:rPr>
                                  <m:t>−</m:t>
                                </m:r>
                              </m:sup>
                            </m:sSup>
                          </m:lim>
                        </m:limLow>
                      </m:fName>
                      <m:e>
                        <m:sSub>
                          <m:sSubPr>
                            <m:ctrlPr>
                              <a:rPr lang="en-US" altLang="zh-CN" sz="2800" i="1">
                                <a:solidFill>
                                  <a:schemeClr val="tx1"/>
                                </a:solidFill>
                                <a:latin typeface="Cambria Math"/>
                              </a:rPr>
                            </m:ctrlPr>
                          </m:sSubPr>
                          <m:e>
                            <m:r>
                              <a:rPr lang="en-US" altLang="zh-CN" sz="2800">
                                <a:solidFill>
                                  <a:schemeClr val="tx1"/>
                                </a:solidFill>
                                <a:latin typeface="Cambria Math"/>
                              </a:rPr>
                              <m:t>𝐹</m:t>
                            </m:r>
                          </m:e>
                          <m:sub>
                            <m:r>
                              <a:rPr lang="en-US" altLang="zh-CN" sz="2800">
                                <a:solidFill>
                                  <a:schemeClr val="tx1"/>
                                </a:solidFill>
                                <a:latin typeface="Cambria Math"/>
                              </a:rPr>
                              <m:t>𝑖𝑗</m:t>
                            </m:r>
                          </m:sub>
                        </m:sSub>
                      </m:e>
                    </m:func>
                  </m:oMath>
                </a14:m>
                <a:r>
                  <a:rPr lang="en-US" altLang="zh-CN" sz="2800" dirty="0">
                    <a:solidFill>
                      <a:schemeClr val="tx1"/>
                    </a:solidFill>
                    <a:latin typeface="华文楷体" panose="02010600040101010101" pitchFamily="2" charset="-122"/>
                    <a:ea typeface="华文楷体" panose="02010600040101010101" pitchFamily="2" charset="-122"/>
                  </a:rPr>
                  <a:t> </a:t>
                </a:r>
                <a:r>
                  <a:rPr lang="en-US" altLang="zh-CN" sz="2800" dirty="0" smtClean="0">
                    <a:solidFill>
                      <a:schemeClr val="tx1"/>
                    </a:solidFill>
                    <a:latin typeface="华文楷体" panose="02010600040101010101" pitchFamily="2" charset="-122"/>
                    <a:ea typeface="华文楷体" panose="02010600040101010101" pitchFamily="2" charset="-122"/>
                  </a:rPr>
                  <a:t>.</a:t>
                </a:r>
                <a:endParaRPr lang="zh-CN" altLang="en-US" sz="2800" dirty="0">
                  <a:solidFill>
                    <a:schemeClr val="tx1"/>
                  </a:solidFill>
                  <a:latin typeface="华文楷体" panose="02010600040101010101" pitchFamily="2" charset="-122"/>
                  <a:ea typeface="华文楷体" panose="02010600040101010101" pitchFamily="2" charset="-122"/>
                </a:endParaRPr>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249937" y="3933056"/>
                <a:ext cx="8765138" cy="2109936"/>
              </a:xfrm>
              <a:blipFill rotWithShape="1">
                <a:blip r:embed="rId6"/>
                <a:stretch>
                  <a:fillRect l="-1182" t="-4913" r="-278"/>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0F325777-1592-45D5-AC65-8DFBC811703B}" type="datetime3">
              <a:rPr lang="zh-CN" altLang="en-US" smtClean="0">
                <a:solidFill>
                  <a:schemeClr val="tx1"/>
                </a:solidFill>
                <a:latin typeface="华文楷体" panose="02010600040101010101" pitchFamily="2" charset="-122"/>
                <a:ea typeface="华文楷体" panose="02010600040101010101" pitchFamily="2" charset="-122"/>
              </a:rPr>
              <a:t>2016年7月13日星期三</a:t>
            </a:fld>
            <a:endParaRPr lang="zh-CN" altLang="en-US">
              <a:solidFill>
                <a:schemeClr val="tx1"/>
              </a:solidFill>
              <a:latin typeface="华文楷体" panose="02010600040101010101" pitchFamily="2" charset="-122"/>
              <a:ea typeface="华文楷体" panose="02010600040101010101" pitchFamily="2" charset="-122"/>
            </a:endParaRPr>
          </a:p>
        </p:txBody>
      </p:sp>
      <p:sp>
        <p:nvSpPr>
          <p:cNvPr id="5" name="页脚占位符 4"/>
          <p:cNvSpPr>
            <a:spLocks noGrp="1"/>
          </p:cNvSpPr>
          <p:nvPr>
            <p:ph type="ftr" sz="quarter" idx="11"/>
          </p:nvPr>
        </p:nvSpPr>
        <p:spPr/>
        <p:txBody>
          <a:bodyPr/>
          <a:lstStyle/>
          <a:p>
            <a:r>
              <a:rPr lang="zh-CN" altLang="en-US" smtClean="0">
                <a:solidFill>
                  <a:schemeClr val="tx1"/>
                </a:solidFill>
                <a:latin typeface="华文楷体" panose="02010600040101010101" pitchFamily="2" charset="-122"/>
                <a:ea typeface="华文楷体" panose="02010600040101010101" pitchFamily="2" charset="-122"/>
              </a:rPr>
              <a:t>重庆邮电大学                      理学院           </a:t>
            </a:r>
            <a:endParaRPr lang="zh-CN" altLang="en-US">
              <a:solidFill>
                <a:schemeClr val="tx1"/>
              </a:solidFill>
              <a:latin typeface="华文楷体" panose="02010600040101010101" pitchFamily="2" charset="-122"/>
              <a:ea typeface="华文楷体" panose="02010600040101010101" pitchFamily="2" charset="-122"/>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schemeClr val="tx1"/>
                </a:solidFill>
                <a:latin typeface="华文楷体" panose="02010600040101010101" pitchFamily="2" charset="-122"/>
                <a:ea typeface="华文楷体" panose="02010600040101010101" pitchFamily="2" charset="-122"/>
              </a:rPr>
              <a:t>89</a:t>
            </a:fld>
            <a:endParaRPr lang="zh-CN" altLang="en-US">
              <a:solidFill>
                <a:schemeClr val="tx1"/>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598569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62" name="Object 2"/>
          <p:cNvGraphicFramePr>
            <a:graphicFrameLocks noChangeAspect="1"/>
          </p:cNvGraphicFramePr>
          <p:nvPr>
            <p:extLst>
              <p:ext uri="{D42A27DB-BD31-4B8C-83A1-F6EECF244321}">
                <p14:modId xmlns:p14="http://schemas.microsoft.com/office/powerpoint/2010/main" val="3752459353"/>
              </p:ext>
            </p:extLst>
          </p:nvPr>
        </p:nvGraphicFramePr>
        <p:xfrm>
          <a:off x="611188" y="908050"/>
          <a:ext cx="7200900" cy="936625"/>
        </p:xfrm>
        <a:graphic>
          <a:graphicData uri="http://schemas.openxmlformats.org/presentationml/2006/ole">
            <mc:AlternateContent xmlns:mc="http://schemas.openxmlformats.org/markup-compatibility/2006">
              <mc:Choice xmlns:v="urn:schemas-microsoft-com:vml" Requires="v">
                <p:oleObj spid="_x0000_s7366" name="Document" r:id="rId3" imgW="2727598" imgH="355593" progId="Word.Document.8">
                  <p:embed/>
                </p:oleObj>
              </mc:Choice>
              <mc:Fallback>
                <p:oleObj name="Document" r:id="rId3" imgW="2727598" imgH="355593" progId="Word.Document.8">
                  <p:embed/>
                  <p:pic>
                    <p:nvPicPr>
                      <p:cNvPr id="0" name=""/>
                      <p:cNvPicPr>
                        <a:picLocks noChangeAspect="1" noChangeArrowheads="1"/>
                      </p:cNvPicPr>
                      <p:nvPr/>
                    </p:nvPicPr>
                    <p:blipFill>
                      <a:blip r:embed="rId4"/>
                      <a:srcRect/>
                      <a:stretch>
                        <a:fillRect/>
                      </a:stretch>
                    </p:blipFill>
                    <p:spPr bwMode="auto">
                      <a:xfrm>
                        <a:off x="611188" y="908050"/>
                        <a:ext cx="7200900"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3" name="Object 3"/>
          <p:cNvGraphicFramePr>
            <a:graphicFrameLocks noChangeAspect="1"/>
          </p:cNvGraphicFramePr>
          <p:nvPr/>
        </p:nvGraphicFramePr>
        <p:xfrm>
          <a:off x="611188" y="2205038"/>
          <a:ext cx="7921625" cy="468312"/>
        </p:xfrm>
        <a:graphic>
          <a:graphicData uri="http://schemas.openxmlformats.org/presentationml/2006/ole">
            <mc:AlternateContent xmlns:mc="http://schemas.openxmlformats.org/markup-compatibility/2006">
              <mc:Choice xmlns:v="urn:schemas-microsoft-com:vml" Requires="v">
                <p:oleObj spid="_x0000_s7367" name="文档" r:id="rId5" imgW="3243986" imgH="173126" progId="Word.Document.8">
                  <p:embed/>
                </p:oleObj>
              </mc:Choice>
              <mc:Fallback>
                <p:oleObj name="文档" r:id="rId5" imgW="3243986" imgH="173126" progId="Word.Documen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188" y="2205038"/>
                        <a:ext cx="7921625"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65" name="Rectangle 5"/>
          <p:cNvSpPr>
            <a:spLocks noChangeArrowheads="1"/>
          </p:cNvSpPr>
          <p:nvPr/>
        </p:nvSpPr>
        <p:spPr bwMode="auto">
          <a:xfrm>
            <a:off x="7451725" y="5943600"/>
            <a:ext cx="1200150" cy="466725"/>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latin typeface="Times New Roman" pitchFamily="18" charset="0"/>
                <a:ea typeface="宋体" pitchFamily="2" charset="-122"/>
                <a:hlinkClick r:id="rId7" action="ppaction://hlinksldjump"/>
              </a:rPr>
              <a:t>返回</a:t>
            </a:r>
            <a:endParaRPr kumimoji="1" lang="zh-CN" altLang="en-US" sz="2400" b="1">
              <a:latin typeface="Times New Roman" pitchFamily="18" charset="0"/>
              <a:ea typeface="宋体" pitchFamily="2" charset="-122"/>
            </a:endParaRPr>
          </a:p>
        </p:txBody>
      </p:sp>
      <p:sp>
        <p:nvSpPr>
          <p:cNvPr id="2" name="页脚占位符 1"/>
          <p:cNvSpPr>
            <a:spLocks noGrp="1"/>
          </p:cNvSpPr>
          <p:nvPr>
            <p:ph type="ftr" sz="quarter" idx="11"/>
          </p:nvPr>
        </p:nvSpPr>
        <p:spPr/>
        <p:txBody>
          <a:bodyPr/>
          <a:lstStyle/>
          <a:p>
            <a:r>
              <a:rPr lang="zh-CN" altLang="en-US" smtClean="0"/>
              <a:t>重庆邮电大学                      理学院           </a:t>
            </a:r>
            <a:endParaRPr lang="zh-CN" altLang="en-US"/>
          </a:p>
        </p:txBody>
      </p:sp>
      <p:sp>
        <p:nvSpPr>
          <p:cNvPr id="3" name="灯片编号占位符 2"/>
          <p:cNvSpPr>
            <a:spLocks noGrp="1"/>
          </p:cNvSpPr>
          <p:nvPr>
            <p:ph type="sldNum" sz="quarter" idx="12"/>
          </p:nvPr>
        </p:nvSpPr>
        <p:spPr/>
        <p:txBody>
          <a:bodyPr/>
          <a:lstStyle/>
          <a:p>
            <a:fld id="{0C913308-F349-4B6D-A68A-DD1791B4A57B}" type="slidenum">
              <a:rPr lang="zh-CN" altLang="en-US" smtClean="0"/>
              <a:t>9</a:t>
            </a:fld>
            <a:endParaRPr lang="zh-CN" altLang="en-US"/>
          </a:p>
        </p:txBody>
      </p:sp>
      <p:sp>
        <p:nvSpPr>
          <p:cNvPr id="4" name="日期占位符 3"/>
          <p:cNvSpPr>
            <a:spLocks noGrp="1"/>
          </p:cNvSpPr>
          <p:nvPr>
            <p:ph type="dt" sz="half" idx="10"/>
          </p:nvPr>
        </p:nvSpPr>
        <p:spPr/>
        <p:txBody>
          <a:bodyPr/>
          <a:lstStyle/>
          <a:p>
            <a:fld id="{D109C491-0922-4EC7-BA8E-72E8B28BA9C1}" type="datetime3">
              <a:rPr lang="zh-CN" altLang="en-US" smtClean="0"/>
              <a:t>2016年7月13日星期三</a:t>
            </a:fld>
            <a:endParaRPr lang="zh-CN" altLang="en-US" dirty="0"/>
          </a:p>
        </p:txBody>
      </p:sp>
    </p:spTree>
    <p:extLst>
      <p:ext uri="{BB962C8B-B14F-4D97-AF65-F5344CB8AC3E}">
        <p14:creationId xmlns:p14="http://schemas.microsoft.com/office/powerpoint/2010/main" val="20383169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53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nodeType="clickEffect">
                                  <p:stCondLst>
                                    <p:cond delay="0"/>
                                  </p:stCondLst>
                                  <p:childTnLst>
                                    <p:set>
                                      <p:cBhvr>
                                        <p:cTn id="10" dur="1" fill="hold">
                                          <p:stCondLst>
                                            <p:cond delay="0"/>
                                          </p:stCondLst>
                                        </p:cTn>
                                        <p:tgtEl>
                                          <p:spTgt spid="15363"/>
                                        </p:tgtEl>
                                        <p:attrNameLst>
                                          <p:attrName>style.visibility</p:attrName>
                                        </p:attrNameLst>
                                      </p:cBhvr>
                                      <p:to>
                                        <p:strVal val="visible"/>
                                      </p:to>
                                    </p:set>
                                    <p:anim calcmode="lin" valueType="num">
                                      <p:cBhvr additive="base">
                                        <p:cTn id="11" dur="500" fill="hold"/>
                                        <p:tgtEl>
                                          <p:spTgt spid="15363"/>
                                        </p:tgtEl>
                                        <p:attrNameLst>
                                          <p:attrName>ppt_x</p:attrName>
                                        </p:attrNameLst>
                                      </p:cBhvr>
                                      <p:tavLst>
                                        <p:tav tm="0">
                                          <p:val>
                                            <p:strVal val="0-#ppt_w/2"/>
                                          </p:val>
                                        </p:tav>
                                        <p:tav tm="100000">
                                          <p:val>
                                            <p:strVal val="#ppt_x"/>
                                          </p:val>
                                        </p:tav>
                                      </p:tavLst>
                                    </p:anim>
                                    <p:anim calcmode="lin" valueType="num">
                                      <p:cBhvr additive="base">
                                        <p:cTn id="12" dur="500" fill="hold"/>
                                        <p:tgtEl>
                                          <p:spTgt spid="15363"/>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5365"/>
                                        </p:tgtEl>
                                        <p:attrNameLst>
                                          <p:attrName>style.visibility</p:attrName>
                                        </p:attrNameLst>
                                      </p:cBhvr>
                                      <p:to>
                                        <p:strVal val="visible"/>
                                      </p:to>
                                    </p:set>
                                    <p:animEffect transition="in" filter="slide(fromBottom)">
                                      <p:cBhvr>
                                        <p:cTn id="17" dur="500"/>
                                        <p:tgtEl>
                                          <p:spTgt spid="15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5" grpId="0" animBg="1"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txBox="1">
            <a:spLocks/>
          </p:cNvSpPr>
          <p:nvPr/>
        </p:nvSpPr>
        <p:spPr>
          <a:xfrm>
            <a:off x="378862" y="4509120"/>
            <a:ext cx="8507288" cy="168478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zh-CN" altLang="en-US" sz="2800" dirty="0">
              <a:latin typeface="Times New Roman" panose="02020603050405020304" pitchFamily="18" charset="0"/>
              <a:ea typeface="华文楷体" panose="02010600040101010101" pitchFamily="2" charset="-122"/>
              <a:cs typeface="Times New Roman" panose="02020603050405020304" pitchFamily="18" charset="0"/>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1549471781"/>
              </p:ext>
            </p:extLst>
          </p:nvPr>
        </p:nvGraphicFramePr>
        <p:xfrm>
          <a:off x="378863" y="116633"/>
          <a:ext cx="8253413" cy="3754437"/>
        </p:xfrm>
        <a:graphic>
          <a:graphicData uri="http://schemas.openxmlformats.org/presentationml/2006/ole">
            <mc:AlternateContent xmlns:mc="http://schemas.openxmlformats.org/markup-compatibility/2006">
              <mc:Choice xmlns:v="urn:schemas-microsoft-com:vml" Requires="v">
                <p:oleObj spid="_x0000_s126997" name="文档" r:id="rId3" imgW="5436362" imgH="2572546" progId="Word.Document.12">
                  <p:embed/>
                </p:oleObj>
              </mc:Choice>
              <mc:Fallback>
                <p:oleObj name="文档" r:id="rId3" imgW="5436362" imgH="2572546" progId="Word.Document.12">
                  <p:embed/>
                  <p:pic>
                    <p:nvPicPr>
                      <p:cNvPr id="0" name=""/>
                      <p:cNvPicPr/>
                      <p:nvPr/>
                    </p:nvPicPr>
                    <p:blipFill>
                      <a:blip r:embed="rId4"/>
                      <a:stretch>
                        <a:fillRect/>
                      </a:stretch>
                    </p:blipFill>
                    <p:spPr>
                      <a:xfrm>
                        <a:off x="378863" y="116633"/>
                        <a:ext cx="8253413" cy="3754437"/>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2" name="内容占位符 1"/>
              <p:cNvSpPr>
                <a:spLocks noGrp="1"/>
              </p:cNvSpPr>
              <p:nvPr>
                <p:ph idx="1"/>
              </p:nvPr>
            </p:nvSpPr>
            <p:spPr>
              <a:xfrm>
                <a:off x="249937" y="3933056"/>
                <a:ext cx="8714551" cy="2736304"/>
              </a:xfrm>
            </p:spPr>
            <p:txBody>
              <a:bodyPr>
                <a:normAutofit fontScale="92500" lnSpcReduction="20000"/>
              </a:bodyPr>
              <a:lstStyle/>
              <a:p>
                <a:pPr>
                  <a:lnSpc>
                    <a:spcPct val="110000"/>
                  </a:lnSpc>
                </a:pPr>
                <a:r>
                  <a:rPr lang="zh-CN" altLang="zh-CN" sz="28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例如，图</a:t>
                </a:r>
                <a:r>
                  <a:rPr lang="en-US" altLang="zh-CN" sz="28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4.2.1(</a:t>
                </a:r>
                <a:r>
                  <a:rPr lang="en-US" altLang="zh-CN" sz="2800" i="1"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c</a:t>
                </a:r>
                <a:r>
                  <a:rPr lang="en-US"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所示为从发点</a:t>
                </a:r>
                <a14:m>
                  <m:oMath xmlns:m="http://schemas.openxmlformats.org/officeDocument/2006/math">
                    <m:r>
                      <a:rPr lang="en-US" altLang="zh-CN" sz="2800" i="1">
                        <a:solidFill>
                          <a:schemeClr val="tx1"/>
                        </a:solidFill>
                        <a:latin typeface="Cambria Math"/>
                      </a:rPr>
                      <m:t>𝑠</m:t>
                    </m:r>
                  </m:oMath>
                </a14:m>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到收点</a:t>
                </a:r>
                <a14:m>
                  <m:oMath xmlns:m="http://schemas.openxmlformats.org/officeDocument/2006/math">
                    <m:r>
                      <a:rPr lang="en-US" altLang="zh-CN" sz="2800" i="1">
                        <a:solidFill>
                          <a:schemeClr val="tx1"/>
                        </a:solidFill>
                        <a:latin typeface="Cambria Math"/>
                      </a:rPr>
                      <m:t>𝑡</m:t>
                    </m:r>
                  </m:oMath>
                </a14:m>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的一条路</a:t>
                </a:r>
                <a:r>
                  <a:rPr lang="en-US"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，路</a:t>
                </a:r>
                <a14:m>
                  <m:oMath xmlns:m="http://schemas.openxmlformats.org/officeDocument/2006/math">
                    <m:r>
                      <a:rPr lang="en-US" altLang="zh-CN" sz="2800">
                        <a:solidFill>
                          <a:schemeClr val="tx1"/>
                        </a:solidFill>
                        <a:latin typeface="Cambria Math"/>
                      </a:rPr>
                      <m:t>𝑃</m:t>
                    </m:r>
                  </m:oMath>
                </a14:m>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上每条边都是反向的，则路</a:t>
                </a:r>
                <a:r>
                  <a:rPr lang="en-US"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上的流最大可以减少</a:t>
                </a:r>
                <a:r>
                  <a:rPr lang="en-US"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2</a:t>
                </a:r>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，如</a:t>
                </a:r>
                <a:r>
                  <a:rPr lang="zh-CN" altLang="zh-CN" sz="28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sz="28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4.2.1(</a:t>
                </a:r>
                <a:r>
                  <a:rPr lang="en-US" altLang="zh-CN" sz="2800" i="1"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d</a:t>
                </a:r>
                <a:r>
                  <a:rPr lang="en-US"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所示。</a:t>
                </a:r>
              </a:p>
              <a:p>
                <a:pPr>
                  <a:lnSpc>
                    <a:spcPct val="110000"/>
                  </a:lnSpc>
                </a:pPr>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如果路</a:t>
                </a:r>
                <a14:m>
                  <m:oMath xmlns:m="http://schemas.openxmlformats.org/officeDocument/2006/math">
                    <m:r>
                      <a:rPr lang="en-US" altLang="zh-CN" sz="2800">
                        <a:solidFill>
                          <a:schemeClr val="tx1"/>
                        </a:solidFill>
                        <a:latin typeface="Cambria Math"/>
                      </a:rPr>
                      <m:t>𝑃</m:t>
                    </m:r>
                  </m:oMath>
                </a14:m>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中既有正向弧，又有反向弧，那么从发点</a:t>
                </a:r>
                <a14:m>
                  <m:oMath xmlns:m="http://schemas.openxmlformats.org/officeDocument/2006/math">
                    <m:r>
                      <a:rPr lang="en-US" altLang="zh-CN" sz="2800" i="1">
                        <a:solidFill>
                          <a:schemeClr val="tx1"/>
                        </a:solidFill>
                        <a:latin typeface="Cambria Math"/>
                      </a:rPr>
                      <m:t>𝑠</m:t>
                    </m:r>
                  </m:oMath>
                </a14:m>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到收点</a:t>
                </a:r>
                <a14:m>
                  <m:oMath xmlns:m="http://schemas.openxmlformats.org/officeDocument/2006/math">
                    <m:r>
                      <a:rPr lang="en-US" altLang="zh-CN" sz="2800" i="1">
                        <a:solidFill>
                          <a:schemeClr val="tx1"/>
                        </a:solidFill>
                        <a:latin typeface="Cambria Math"/>
                      </a:rPr>
                      <m:t>𝑡</m:t>
                    </m:r>
                  </m:oMath>
                </a14:m>
                <a:r>
                  <a:rPr lang="en-US" altLang="zh-CN" sz="2800"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的路上也有可能增加流的值。其最大增值为</a:t>
                </a:r>
                <a:r>
                  <a:rPr lang="en-US" altLang="zh-CN" sz="28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func>
                      <m:funcPr>
                        <m:ctrlPr>
                          <a:rPr lang="en-US" altLang="zh-CN" sz="2800" i="1">
                            <a:solidFill>
                              <a:schemeClr val="tx1"/>
                            </a:solidFill>
                            <a:latin typeface="Cambria Math"/>
                          </a:rPr>
                        </m:ctrlPr>
                      </m:funcPr>
                      <m:fName>
                        <m:r>
                          <a:rPr lang="en-US" altLang="zh-CN" sz="2800" b="0" i="1" smtClean="0">
                            <a:solidFill>
                              <a:schemeClr val="tx1"/>
                            </a:solidFill>
                            <a:latin typeface="Cambria Math"/>
                          </a:rPr>
                          <m:t> </m:t>
                        </m:r>
                        <m:r>
                          <a:rPr lang="en-US" altLang="zh-CN" sz="2800" b="0" i="1" smtClean="0">
                            <a:solidFill>
                              <a:schemeClr val="tx1"/>
                            </a:solidFill>
                            <a:latin typeface="Cambria Math"/>
                          </a:rPr>
                          <m:t>𝑚𝑖𝑛</m:t>
                        </m:r>
                        <m:r>
                          <a:rPr lang="en-US" altLang="zh-CN" sz="2800" b="0" i="1" smtClean="0">
                            <a:solidFill>
                              <a:schemeClr val="tx1"/>
                            </a:solidFill>
                            <a:latin typeface="Cambria Math"/>
                          </a:rPr>
                          <m:t>{</m:t>
                        </m:r>
                        <m:func>
                          <m:funcPr>
                            <m:ctrlPr>
                              <a:rPr lang="en-US" altLang="zh-CN" sz="2800" i="1">
                                <a:solidFill>
                                  <a:schemeClr val="tx1"/>
                                </a:solidFill>
                                <a:latin typeface="Cambria Math"/>
                              </a:rPr>
                            </m:ctrlPr>
                          </m:funcPr>
                          <m:fName>
                            <m:limLow>
                              <m:limLowPr>
                                <m:ctrlPr>
                                  <a:rPr lang="en-US" altLang="zh-CN" sz="2800" i="1">
                                    <a:solidFill>
                                      <a:schemeClr val="tx1"/>
                                    </a:solidFill>
                                    <a:latin typeface="Cambria Math"/>
                                  </a:rPr>
                                </m:ctrlPr>
                              </m:limLowPr>
                              <m:e>
                                <m:r>
                                  <m:rPr>
                                    <m:sty m:val="p"/>
                                  </m:rPr>
                                  <a:rPr lang="en-US" altLang="zh-CN" sz="2800">
                                    <a:solidFill>
                                      <a:schemeClr val="tx1"/>
                                    </a:solidFill>
                                    <a:latin typeface="Cambria Math"/>
                                  </a:rPr>
                                  <m:t>min</m:t>
                                </m:r>
                              </m:e>
                              <m:lim>
                                <m:d>
                                  <m:dPr>
                                    <m:ctrlPr>
                                      <a:rPr lang="en-US" altLang="zh-CN" sz="2800" i="1">
                                        <a:solidFill>
                                          <a:schemeClr val="tx1"/>
                                        </a:solidFill>
                                        <a:latin typeface="Cambria Math"/>
                                      </a:rPr>
                                    </m:ctrlPr>
                                  </m:dPr>
                                  <m:e>
                                    <m:sSub>
                                      <m:sSubPr>
                                        <m:ctrlPr>
                                          <a:rPr lang="en-US" altLang="zh-CN" sz="2800" i="1">
                                            <a:solidFill>
                                              <a:schemeClr val="tx1"/>
                                            </a:solidFill>
                                            <a:latin typeface="Cambria Math"/>
                                          </a:rPr>
                                        </m:ctrlPr>
                                      </m:sSubPr>
                                      <m:e>
                                        <m:r>
                                          <a:rPr lang="en-US" altLang="zh-CN" sz="2800">
                                            <a:solidFill>
                                              <a:schemeClr val="tx1"/>
                                            </a:solidFill>
                                            <a:latin typeface="Cambria Math"/>
                                          </a:rPr>
                                          <m:t>𝑣</m:t>
                                        </m:r>
                                      </m:e>
                                      <m:sub>
                                        <m:r>
                                          <a:rPr lang="en-US" altLang="zh-CN" sz="2800">
                                            <a:solidFill>
                                              <a:schemeClr val="tx1"/>
                                            </a:solidFill>
                                            <a:latin typeface="Cambria Math"/>
                                          </a:rPr>
                                          <m:t>𝑖</m:t>
                                        </m:r>
                                      </m:sub>
                                    </m:sSub>
                                    <m:r>
                                      <a:rPr lang="en-US" altLang="zh-CN" sz="2800">
                                        <a:solidFill>
                                          <a:schemeClr val="tx1"/>
                                        </a:solidFill>
                                        <a:latin typeface="Cambria Math"/>
                                      </a:rPr>
                                      <m:t>,</m:t>
                                    </m:r>
                                    <m:sSub>
                                      <m:sSubPr>
                                        <m:ctrlPr>
                                          <a:rPr lang="en-US" altLang="zh-CN" sz="2800" i="1">
                                            <a:solidFill>
                                              <a:schemeClr val="tx1"/>
                                            </a:solidFill>
                                            <a:latin typeface="Cambria Math"/>
                                          </a:rPr>
                                        </m:ctrlPr>
                                      </m:sSubPr>
                                      <m:e>
                                        <m:r>
                                          <a:rPr lang="en-US" altLang="zh-CN" sz="2800">
                                            <a:solidFill>
                                              <a:schemeClr val="tx1"/>
                                            </a:solidFill>
                                            <a:latin typeface="Cambria Math"/>
                                          </a:rPr>
                                          <m:t>𝑣</m:t>
                                        </m:r>
                                      </m:e>
                                      <m:sub>
                                        <m:r>
                                          <a:rPr lang="en-US" altLang="zh-CN" sz="2800">
                                            <a:solidFill>
                                              <a:schemeClr val="tx1"/>
                                            </a:solidFill>
                                            <a:latin typeface="Cambria Math"/>
                                          </a:rPr>
                                          <m:t>𝑗</m:t>
                                        </m:r>
                                      </m:sub>
                                    </m:sSub>
                                  </m:e>
                                </m:d>
                                <m:r>
                                  <a:rPr lang="en-US" altLang="zh-CN" sz="2800">
                                    <a:solidFill>
                                      <a:schemeClr val="tx1"/>
                                    </a:solidFill>
                                    <a:latin typeface="Cambria Math"/>
                                  </a:rPr>
                                  <m:t>∈</m:t>
                                </m:r>
                                <m:sSup>
                                  <m:sSupPr>
                                    <m:ctrlPr>
                                      <a:rPr lang="en-US" altLang="zh-CN" sz="2800" i="1">
                                        <a:solidFill>
                                          <a:schemeClr val="tx1"/>
                                        </a:solidFill>
                                        <a:latin typeface="Cambria Math"/>
                                      </a:rPr>
                                    </m:ctrlPr>
                                  </m:sSupPr>
                                  <m:e>
                                    <m:r>
                                      <a:rPr lang="en-US" altLang="zh-CN" sz="2800">
                                        <a:solidFill>
                                          <a:schemeClr val="tx1"/>
                                        </a:solidFill>
                                        <a:latin typeface="Cambria Math"/>
                                      </a:rPr>
                                      <m:t>𝑃</m:t>
                                    </m:r>
                                  </m:e>
                                  <m:sup>
                                    <m:r>
                                      <a:rPr lang="en-US" altLang="zh-CN" sz="2800">
                                        <a:solidFill>
                                          <a:schemeClr val="tx1"/>
                                        </a:solidFill>
                                        <a:latin typeface="Cambria Math"/>
                                      </a:rPr>
                                      <m:t>+</m:t>
                                    </m:r>
                                  </m:sup>
                                </m:sSup>
                              </m:lim>
                            </m:limLow>
                          </m:fName>
                          <m:e>
                            <m:d>
                              <m:dPr>
                                <m:ctrlPr>
                                  <a:rPr lang="en-US" altLang="zh-CN" sz="2800" i="1">
                                    <a:solidFill>
                                      <a:schemeClr val="tx1"/>
                                    </a:solidFill>
                                    <a:latin typeface="Cambria Math"/>
                                  </a:rPr>
                                </m:ctrlPr>
                              </m:dPr>
                              <m:e>
                                <m:sSub>
                                  <m:sSubPr>
                                    <m:ctrlPr>
                                      <a:rPr lang="en-US" altLang="zh-CN" sz="2800" i="1">
                                        <a:solidFill>
                                          <a:schemeClr val="tx1"/>
                                        </a:solidFill>
                                        <a:latin typeface="Cambria Math"/>
                                      </a:rPr>
                                    </m:ctrlPr>
                                  </m:sSubPr>
                                  <m:e>
                                    <m:r>
                                      <a:rPr lang="en-US" altLang="zh-CN" sz="2800">
                                        <a:solidFill>
                                          <a:schemeClr val="tx1"/>
                                        </a:solidFill>
                                        <a:latin typeface="Cambria Math"/>
                                      </a:rPr>
                                      <m:t>𝐶</m:t>
                                    </m:r>
                                  </m:e>
                                  <m:sub>
                                    <m:r>
                                      <a:rPr lang="en-US" altLang="zh-CN" sz="2800">
                                        <a:solidFill>
                                          <a:schemeClr val="tx1"/>
                                        </a:solidFill>
                                        <a:latin typeface="Cambria Math"/>
                                      </a:rPr>
                                      <m:t>𝑖𝑗</m:t>
                                    </m:r>
                                  </m:sub>
                                </m:sSub>
                                <m:r>
                                  <a:rPr lang="en-US" altLang="zh-CN" sz="2800">
                                    <a:solidFill>
                                      <a:schemeClr val="tx1"/>
                                    </a:solidFill>
                                    <a:latin typeface="Cambria Math"/>
                                  </a:rPr>
                                  <m:t>−</m:t>
                                </m:r>
                                <m:sSub>
                                  <m:sSubPr>
                                    <m:ctrlPr>
                                      <a:rPr lang="en-US" altLang="zh-CN" sz="2800" i="1">
                                        <a:solidFill>
                                          <a:schemeClr val="tx1"/>
                                        </a:solidFill>
                                        <a:latin typeface="Cambria Math"/>
                                      </a:rPr>
                                    </m:ctrlPr>
                                  </m:sSubPr>
                                  <m:e>
                                    <m:r>
                                      <a:rPr lang="en-US" altLang="zh-CN" sz="2800">
                                        <a:solidFill>
                                          <a:schemeClr val="tx1"/>
                                        </a:solidFill>
                                        <a:latin typeface="Cambria Math"/>
                                      </a:rPr>
                                      <m:t>𝐹</m:t>
                                    </m:r>
                                  </m:e>
                                  <m:sub>
                                    <m:r>
                                      <a:rPr lang="en-US" altLang="zh-CN" sz="2800">
                                        <a:solidFill>
                                          <a:schemeClr val="tx1"/>
                                        </a:solidFill>
                                        <a:latin typeface="Cambria Math"/>
                                      </a:rPr>
                                      <m:t>𝑖𝑗</m:t>
                                    </m:r>
                                  </m:sub>
                                </m:sSub>
                              </m:e>
                            </m:d>
                          </m:e>
                        </m:func>
                        <m:r>
                          <a:rPr lang="en-US" altLang="zh-CN" sz="2800" b="0" i="1" smtClean="0">
                            <a:solidFill>
                              <a:schemeClr val="tx1"/>
                            </a:solidFill>
                            <a:latin typeface="Cambria Math"/>
                          </a:rPr>
                          <m:t>,</m:t>
                        </m:r>
                        <m:limLow>
                          <m:limLowPr>
                            <m:ctrlPr>
                              <a:rPr lang="en-US" altLang="zh-CN" sz="2800" i="1">
                                <a:solidFill>
                                  <a:schemeClr val="tx1"/>
                                </a:solidFill>
                                <a:latin typeface="Cambria Math"/>
                              </a:rPr>
                            </m:ctrlPr>
                          </m:limLowPr>
                          <m:e>
                            <m:r>
                              <m:rPr>
                                <m:sty m:val="p"/>
                              </m:rPr>
                              <a:rPr lang="en-US" altLang="zh-CN" sz="2800">
                                <a:solidFill>
                                  <a:schemeClr val="tx1"/>
                                </a:solidFill>
                                <a:latin typeface="Cambria Math"/>
                              </a:rPr>
                              <m:t>min</m:t>
                            </m:r>
                          </m:e>
                          <m:lim>
                            <m:r>
                              <a:rPr lang="en-US" altLang="zh-CN" sz="2800">
                                <a:solidFill>
                                  <a:schemeClr val="tx1"/>
                                </a:solidFill>
                                <a:latin typeface="Cambria Math"/>
                              </a:rPr>
                              <m:t>(</m:t>
                            </m:r>
                            <m:sSub>
                              <m:sSubPr>
                                <m:ctrlPr>
                                  <a:rPr lang="en-US" altLang="zh-CN" sz="2800" i="1">
                                    <a:solidFill>
                                      <a:schemeClr val="tx1"/>
                                    </a:solidFill>
                                    <a:latin typeface="Cambria Math"/>
                                  </a:rPr>
                                </m:ctrlPr>
                              </m:sSubPr>
                              <m:e>
                                <m:r>
                                  <a:rPr lang="en-US" altLang="zh-CN" sz="2800">
                                    <a:solidFill>
                                      <a:schemeClr val="tx1"/>
                                    </a:solidFill>
                                    <a:latin typeface="Cambria Math"/>
                                  </a:rPr>
                                  <m:t>𝑣</m:t>
                                </m:r>
                              </m:e>
                              <m:sub>
                                <m:r>
                                  <a:rPr lang="en-US" altLang="zh-CN" sz="2800">
                                    <a:solidFill>
                                      <a:schemeClr val="tx1"/>
                                    </a:solidFill>
                                    <a:latin typeface="Cambria Math"/>
                                  </a:rPr>
                                  <m:t>𝑖</m:t>
                                </m:r>
                              </m:sub>
                            </m:sSub>
                            <m:r>
                              <a:rPr lang="en-US" altLang="zh-CN" sz="2800">
                                <a:solidFill>
                                  <a:schemeClr val="tx1"/>
                                </a:solidFill>
                                <a:latin typeface="Cambria Math"/>
                              </a:rPr>
                              <m:t>,</m:t>
                            </m:r>
                            <m:sSub>
                              <m:sSubPr>
                                <m:ctrlPr>
                                  <a:rPr lang="en-US" altLang="zh-CN" sz="2800" i="1">
                                    <a:solidFill>
                                      <a:schemeClr val="tx1"/>
                                    </a:solidFill>
                                    <a:latin typeface="Cambria Math"/>
                                  </a:rPr>
                                </m:ctrlPr>
                              </m:sSubPr>
                              <m:e>
                                <m:r>
                                  <a:rPr lang="en-US" altLang="zh-CN" sz="2800">
                                    <a:solidFill>
                                      <a:schemeClr val="tx1"/>
                                    </a:solidFill>
                                    <a:latin typeface="Cambria Math"/>
                                  </a:rPr>
                                  <m:t>𝑣</m:t>
                                </m:r>
                              </m:e>
                              <m:sub>
                                <m:r>
                                  <a:rPr lang="en-US" altLang="zh-CN" sz="2800">
                                    <a:solidFill>
                                      <a:schemeClr val="tx1"/>
                                    </a:solidFill>
                                    <a:latin typeface="Cambria Math"/>
                                  </a:rPr>
                                  <m:t>𝑗</m:t>
                                </m:r>
                              </m:sub>
                            </m:sSub>
                            <m:r>
                              <a:rPr lang="en-US" altLang="zh-CN" sz="2800">
                                <a:solidFill>
                                  <a:schemeClr val="tx1"/>
                                </a:solidFill>
                                <a:latin typeface="Cambria Math"/>
                              </a:rPr>
                              <m:t>)∈</m:t>
                            </m:r>
                            <m:sSup>
                              <m:sSupPr>
                                <m:ctrlPr>
                                  <a:rPr lang="en-US" altLang="zh-CN" sz="2800" i="1">
                                    <a:solidFill>
                                      <a:schemeClr val="tx1"/>
                                    </a:solidFill>
                                    <a:latin typeface="Cambria Math"/>
                                  </a:rPr>
                                </m:ctrlPr>
                              </m:sSupPr>
                              <m:e>
                                <m:r>
                                  <a:rPr lang="en-US" altLang="zh-CN" sz="2800">
                                    <a:solidFill>
                                      <a:schemeClr val="tx1"/>
                                    </a:solidFill>
                                    <a:latin typeface="Cambria Math"/>
                                  </a:rPr>
                                  <m:t>𝑃</m:t>
                                </m:r>
                              </m:e>
                              <m:sup>
                                <m:r>
                                  <a:rPr lang="en-US" altLang="zh-CN" sz="2800" b="0" i="0" smtClean="0">
                                    <a:solidFill>
                                      <a:schemeClr val="tx1"/>
                                    </a:solidFill>
                                    <a:latin typeface="Cambria Math"/>
                                  </a:rPr>
                                  <m:t>−</m:t>
                                </m:r>
                              </m:sup>
                            </m:sSup>
                          </m:lim>
                        </m:limLow>
                      </m:fName>
                      <m:e>
                        <m:sSub>
                          <m:sSubPr>
                            <m:ctrlPr>
                              <a:rPr lang="en-US" altLang="zh-CN" sz="2800" i="1">
                                <a:solidFill>
                                  <a:schemeClr val="tx1"/>
                                </a:solidFill>
                                <a:latin typeface="Cambria Math"/>
                              </a:rPr>
                            </m:ctrlPr>
                          </m:sSubPr>
                          <m:e>
                            <m:r>
                              <a:rPr lang="en-US" altLang="zh-CN" sz="2800">
                                <a:solidFill>
                                  <a:schemeClr val="tx1"/>
                                </a:solidFill>
                                <a:latin typeface="Cambria Math"/>
                              </a:rPr>
                              <m:t>𝐹</m:t>
                            </m:r>
                          </m:e>
                          <m:sub>
                            <m:r>
                              <a:rPr lang="en-US" altLang="zh-CN" sz="2800">
                                <a:solidFill>
                                  <a:schemeClr val="tx1"/>
                                </a:solidFill>
                                <a:latin typeface="Cambria Math"/>
                              </a:rPr>
                              <m:t>𝑖𝑗</m:t>
                            </m:r>
                          </m:sub>
                        </m:sSub>
                        <m:r>
                          <a:rPr lang="en-US" altLang="zh-CN" sz="2800" b="0" i="1" smtClean="0">
                            <a:solidFill>
                              <a:schemeClr val="tx1"/>
                            </a:solidFill>
                            <a:latin typeface="Cambria Math"/>
                          </a:rPr>
                          <m:t>}</m:t>
                        </m:r>
                      </m:e>
                    </m:func>
                  </m:oMath>
                </a14:m>
                <a:r>
                  <a:rPr lang="en-US" altLang="zh-CN"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249937" y="3933056"/>
                <a:ext cx="8714551" cy="2736304"/>
              </a:xfrm>
              <a:blipFill rotWithShape="1">
                <a:blip r:embed="rId6"/>
                <a:stretch>
                  <a:fillRect l="-1049" t="-3786" r="-909"/>
                </a:stretch>
              </a:blipFill>
            </p:spPr>
            <p:txBody>
              <a:bodyPr/>
              <a:lstStyle/>
              <a:p>
                <a:r>
                  <a:rPr lang="zh-CN" altLang="en-US">
                    <a:noFill/>
                  </a:rPr>
                  <a:t> </a:t>
                </a:r>
              </a:p>
            </p:txBody>
          </p:sp>
        </mc:Fallback>
      </mc:AlternateContent>
      <p:sp>
        <p:nvSpPr>
          <p:cNvPr id="3" name="日期占位符 2"/>
          <p:cNvSpPr>
            <a:spLocks noGrp="1"/>
          </p:cNvSpPr>
          <p:nvPr>
            <p:ph type="dt" sz="half" idx="10"/>
          </p:nvPr>
        </p:nvSpPr>
        <p:spPr/>
        <p:txBody>
          <a:bodyPr/>
          <a:lstStyle/>
          <a:p>
            <a:fld id="{4E3561E9-1006-434F-ABA8-CFFF9DF0E25C}" type="datetime3">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2016年7月13日星期三</a:t>
            </a:fld>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4" name="页脚占位符 3"/>
          <p:cNvSpPr>
            <a:spLocks noGrp="1"/>
          </p:cNvSpPr>
          <p:nvPr>
            <p:ph type="ftr" sz="quarter" idx="11"/>
          </p:nvPr>
        </p:nvSpPr>
        <p:spPr/>
        <p:txBody>
          <a:bodyPr/>
          <a:lstStyle/>
          <a:p>
            <a:r>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重庆邮电大学                      理学院           </a:t>
            </a:r>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90</a:t>
            </a:fld>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72192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up)">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txBox="1">
            <a:spLocks/>
          </p:cNvSpPr>
          <p:nvPr/>
        </p:nvSpPr>
        <p:spPr>
          <a:xfrm>
            <a:off x="378862" y="4509120"/>
            <a:ext cx="8507288" cy="168478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zh-CN" altLang="en-US" sz="2800" dirty="0">
              <a:latin typeface="Times New Roman" panose="02020603050405020304" pitchFamily="18" charset="0"/>
              <a:ea typeface="华文楷体" panose="02010600040101010101" pitchFamily="2" charset="-122"/>
              <a:cs typeface="Times New Roman" panose="02020603050405020304" pitchFamily="18" charset="0"/>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671875735"/>
              </p:ext>
            </p:extLst>
          </p:nvPr>
        </p:nvGraphicFramePr>
        <p:xfrm>
          <a:off x="378863" y="116633"/>
          <a:ext cx="8253413" cy="3754437"/>
        </p:xfrm>
        <a:graphic>
          <a:graphicData uri="http://schemas.openxmlformats.org/presentationml/2006/ole">
            <mc:AlternateContent xmlns:mc="http://schemas.openxmlformats.org/markup-compatibility/2006">
              <mc:Choice xmlns:v="urn:schemas-microsoft-com:vml" Requires="v">
                <p:oleObj spid="_x0000_s128021" name="文档" r:id="rId3" imgW="5436362" imgH="2572546" progId="Word.Document.12">
                  <p:embed/>
                </p:oleObj>
              </mc:Choice>
              <mc:Fallback>
                <p:oleObj name="文档" r:id="rId3" imgW="5436362" imgH="2572546" progId="Word.Document.12">
                  <p:embed/>
                  <p:pic>
                    <p:nvPicPr>
                      <p:cNvPr id="0" name=""/>
                      <p:cNvPicPr/>
                      <p:nvPr/>
                    </p:nvPicPr>
                    <p:blipFill>
                      <a:blip r:embed="rId4"/>
                      <a:stretch>
                        <a:fillRect/>
                      </a:stretch>
                    </p:blipFill>
                    <p:spPr>
                      <a:xfrm>
                        <a:off x="378863" y="116633"/>
                        <a:ext cx="8253413" cy="3754437"/>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2" name="内容占位符 1"/>
              <p:cNvSpPr>
                <a:spLocks noGrp="1"/>
              </p:cNvSpPr>
              <p:nvPr>
                <p:ph idx="1"/>
              </p:nvPr>
            </p:nvSpPr>
            <p:spPr>
              <a:xfrm>
                <a:off x="249937" y="3933056"/>
                <a:ext cx="8765138" cy="2109936"/>
              </a:xfrm>
            </p:spPr>
            <p:txBody>
              <a:bodyPr>
                <a:noAutofit/>
              </a:bodyPr>
              <a:lstStyle/>
              <a:p>
                <a:r>
                  <a:rPr lang="zh-CN" altLang="zh-CN" sz="24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例如，如图</a:t>
                </a:r>
                <a:r>
                  <a:rPr lang="en-US" altLang="zh-CN" sz="24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4.2.1 </a:t>
                </a:r>
                <a:r>
                  <a:rPr lang="en-US" altLang="zh-CN" sz="24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e</a:t>
                </a:r>
                <a:r>
                  <a:rPr lang="en-US" altLang="zh-CN" sz="24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4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所示为为从发点</a:t>
                </a:r>
                <a14:m>
                  <m:oMath xmlns:m="http://schemas.openxmlformats.org/officeDocument/2006/math">
                    <m:r>
                      <a:rPr lang="en-US" altLang="zh-CN" sz="2400" i="1">
                        <a:solidFill>
                          <a:schemeClr val="tx1"/>
                        </a:solidFill>
                        <a:latin typeface="Cambria Math"/>
                      </a:rPr>
                      <m:t>𝑠</m:t>
                    </m:r>
                  </m:oMath>
                </a14:m>
                <a:r>
                  <a:rPr lang="zh-CN" altLang="zh-CN" sz="24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到收点</a:t>
                </a:r>
                <a14:m>
                  <m:oMath xmlns:m="http://schemas.openxmlformats.org/officeDocument/2006/math">
                    <m:r>
                      <a:rPr lang="en-US" altLang="zh-CN" sz="2400" i="1">
                        <a:solidFill>
                          <a:schemeClr val="tx1"/>
                        </a:solidFill>
                        <a:latin typeface="Cambria Math"/>
                      </a:rPr>
                      <m:t>𝑡</m:t>
                    </m:r>
                  </m:oMath>
                </a14:m>
                <a:r>
                  <a:rPr lang="zh-CN" altLang="zh-CN" sz="24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的一条路</a:t>
                </a:r>
                <a:r>
                  <a:rPr lang="en-US" altLang="zh-CN" sz="24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，路</a:t>
                </a:r>
                <a:r>
                  <a:rPr lang="en-US" altLang="zh-CN" sz="24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上每条边都是正向的。则路</a:t>
                </a:r>
                <a14:m>
                  <m:oMath xmlns:m="http://schemas.openxmlformats.org/officeDocument/2006/math">
                    <m:r>
                      <a:rPr lang="en-US" altLang="zh-CN" sz="2400">
                        <a:solidFill>
                          <a:schemeClr val="tx1"/>
                        </a:solidFill>
                        <a:latin typeface="Cambria Math"/>
                      </a:rPr>
                      <m:t>𝑃</m:t>
                    </m:r>
                  </m:oMath>
                </a14:m>
                <a:r>
                  <a:rPr lang="zh-CN" altLang="zh-CN" sz="24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上在的流最大可以增加</a:t>
                </a:r>
                <a:r>
                  <a:rPr lang="en-US" altLang="zh-CN" sz="24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24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，如</a:t>
                </a:r>
                <a:r>
                  <a:rPr lang="zh-CN" altLang="zh-CN" sz="24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sz="24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4.2.1 </a:t>
                </a:r>
                <a:r>
                  <a:rPr lang="en-US" altLang="zh-CN" sz="24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i="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f </a:t>
                </a:r>
                <a:r>
                  <a:rPr lang="en-US" altLang="zh-CN" sz="24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4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所示。</a:t>
                </a:r>
              </a:p>
              <a:p>
                <a:r>
                  <a:rPr lang="zh-CN" altLang="zh-CN" sz="24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显然，如果一个可行流存在增广路，则该可行流不是最大流。</a:t>
                </a:r>
                <a:endParaRPr lang="zh-CN" altLang="en-US" sz="24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249937" y="3933056"/>
                <a:ext cx="8765138" cy="2109936"/>
              </a:xfrm>
              <a:blipFill rotWithShape="1">
                <a:blip r:embed="rId6"/>
                <a:stretch>
                  <a:fillRect l="-904" t="-4335" r="-1043"/>
                </a:stretch>
              </a:blipFill>
            </p:spPr>
            <p:txBody>
              <a:bodyPr/>
              <a:lstStyle/>
              <a:p>
                <a:r>
                  <a:rPr lang="zh-CN" altLang="en-US">
                    <a:noFill/>
                  </a:rPr>
                  <a:t> </a:t>
                </a:r>
              </a:p>
            </p:txBody>
          </p:sp>
        </mc:Fallback>
      </mc:AlternateContent>
      <p:sp>
        <p:nvSpPr>
          <p:cNvPr id="3" name="日期占位符 2"/>
          <p:cNvSpPr>
            <a:spLocks noGrp="1"/>
          </p:cNvSpPr>
          <p:nvPr>
            <p:ph type="dt" sz="half" idx="10"/>
          </p:nvPr>
        </p:nvSpPr>
        <p:spPr/>
        <p:txBody>
          <a:bodyPr/>
          <a:lstStyle/>
          <a:p>
            <a:fld id="{006E78C9-CEEA-4A0D-8E7C-6B2CB2C15419}" type="datetime3">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2016年7月13日星期三</a:t>
            </a:fld>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4" name="页脚占位符 3"/>
          <p:cNvSpPr>
            <a:spLocks noGrp="1"/>
          </p:cNvSpPr>
          <p:nvPr>
            <p:ph type="ftr" sz="quarter" idx="11"/>
          </p:nvPr>
        </p:nvSpPr>
        <p:spPr/>
        <p:txBody>
          <a:bodyPr/>
          <a:lstStyle/>
          <a:p>
            <a:r>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重庆邮电大学                      理学院           </a:t>
            </a:r>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91</a:t>
            </a:fld>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91840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up)">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260648"/>
            <a:ext cx="8229600" cy="1143000"/>
          </a:xfrm>
        </p:spPr>
        <p:txBody>
          <a:bodyPr>
            <a:normAutofit/>
          </a:bodyPr>
          <a:lstStyle/>
          <a:p>
            <a:r>
              <a:rPr lang="zh-CN" altLang="en-US" dirty="0">
                <a:solidFill>
                  <a:srgbClr val="3333CC"/>
                </a:solidFill>
                <a:latin typeface="Times New Roman" panose="02020603050405020304" pitchFamily="18" charset="0"/>
                <a:ea typeface="华文楷体" panose="02010600040101010101" pitchFamily="2" charset="-122"/>
                <a:cs typeface="Times New Roman" panose="02020603050405020304" pitchFamily="18" charset="0"/>
              </a:rPr>
              <a:t>主要</a:t>
            </a:r>
            <a:r>
              <a:rPr lang="zh-CN" altLang="en-US" dirty="0" smtClean="0">
                <a:solidFill>
                  <a:srgbClr val="3333CC"/>
                </a:solidFill>
                <a:latin typeface="Times New Roman" panose="02020603050405020304" pitchFamily="18" charset="0"/>
                <a:ea typeface="华文楷体" panose="02010600040101010101" pitchFamily="2" charset="-122"/>
                <a:cs typeface="Times New Roman" panose="02020603050405020304" pitchFamily="18" charset="0"/>
              </a:rPr>
              <a:t>定理</a:t>
            </a:r>
            <a:endParaRPr lang="zh-CN" altLang="en-US" dirty="0">
              <a:solidFill>
                <a:srgbClr val="3333CC"/>
              </a:solidFill>
              <a:latin typeface="Times New Roman" panose="02020603050405020304" pitchFamily="18" charset="0"/>
              <a:ea typeface="华文楷体"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67544" y="1412776"/>
                <a:ext cx="8352928" cy="2016224"/>
              </a:xfrm>
            </p:spPr>
            <p:txBody>
              <a:bodyPr>
                <a:normAutofit lnSpcReduction="10000"/>
              </a:bodyPr>
              <a:lstStyle/>
              <a:p>
                <a:r>
                  <a:rPr lang="zh-CN" altLang="zh-CN" b="1"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定理</a:t>
                </a:r>
                <a:r>
                  <a:rPr lang="en-US" altLang="zh-CN" b="1"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1  </a:t>
                </a:r>
                <a:r>
                  <a:rPr lang="zh-CN" altLang="zh-CN"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网络</a:t>
                </a:r>
                <a14:m>
                  <m:oMath xmlns:m="http://schemas.openxmlformats.org/officeDocument/2006/math">
                    <m:r>
                      <a:rPr lang="en-US" altLang="zh-CN" b="0" i="1" smtClean="0">
                        <a:solidFill>
                          <a:schemeClr val="tx1"/>
                        </a:solidFill>
                        <a:latin typeface="Cambria Math"/>
                      </a:rPr>
                      <m:t>𝑁</m:t>
                    </m:r>
                    <m:r>
                      <a:rPr lang="en-US" altLang="zh-CN" b="0" i="1" smtClean="0">
                        <a:solidFill>
                          <a:schemeClr val="tx1"/>
                        </a:solidFill>
                        <a:latin typeface="Cambria Math"/>
                      </a:rPr>
                      <m:t>=&lt;</m:t>
                    </m:r>
                    <m:r>
                      <a:rPr lang="en-US" altLang="zh-CN" b="0" i="1" smtClean="0">
                        <a:solidFill>
                          <a:schemeClr val="tx1"/>
                        </a:solidFill>
                        <a:latin typeface="Cambria Math"/>
                      </a:rPr>
                      <m:t>𝑁</m:t>
                    </m:r>
                    <m:r>
                      <a:rPr lang="en-US" altLang="zh-CN" b="0" i="1" smtClean="0">
                        <a:solidFill>
                          <a:schemeClr val="tx1"/>
                        </a:solidFill>
                        <a:latin typeface="Cambria Math"/>
                      </a:rPr>
                      <m:t>,</m:t>
                    </m:r>
                    <m:r>
                      <a:rPr lang="en-US" altLang="zh-CN" b="0" i="1" smtClean="0">
                        <a:solidFill>
                          <a:schemeClr val="tx1"/>
                        </a:solidFill>
                        <a:latin typeface="Cambria Math"/>
                      </a:rPr>
                      <m:t>𝐸</m:t>
                    </m:r>
                    <m:r>
                      <a:rPr lang="en-US" altLang="zh-CN" b="0" i="1" smtClean="0">
                        <a:solidFill>
                          <a:schemeClr val="tx1"/>
                        </a:solidFill>
                        <a:latin typeface="Cambria Math"/>
                      </a:rPr>
                      <m:t>,</m:t>
                    </m:r>
                    <m:r>
                      <a:rPr lang="en-US" altLang="zh-CN" b="0" i="1" smtClean="0">
                        <a:solidFill>
                          <a:schemeClr val="tx1"/>
                        </a:solidFill>
                        <a:latin typeface="Cambria Math"/>
                      </a:rPr>
                      <m:t>𝐶</m:t>
                    </m:r>
                    <m:r>
                      <a:rPr lang="en-US" altLang="zh-CN" b="0" i="1" smtClean="0">
                        <a:solidFill>
                          <a:schemeClr val="tx1"/>
                        </a:solidFill>
                        <a:latin typeface="Cambria Math"/>
                      </a:rPr>
                      <m:t>&gt;</m:t>
                    </m:r>
                  </m:oMath>
                </a14:m>
                <a:r>
                  <a:rPr lang="zh-CN" altLang="zh-CN"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的一</a:t>
                </a:r>
                <a:r>
                  <a:rPr lang="zh-CN" altLang="zh-CN"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个发点</a:t>
                </a:r>
                <a14:m>
                  <m:oMath xmlns:m="http://schemas.openxmlformats.org/officeDocument/2006/math">
                    <m:r>
                      <a:rPr lang="en-US" altLang="zh-CN" i="1">
                        <a:solidFill>
                          <a:schemeClr val="tx1"/>
                        </a:solidFill>
                        <a:latin typeface="Cambria Math"/>
                      </a:rPr>
                      <m:t>𝑠</m:t>
                    </m:r>
                  </m:oMath>
                </a14:m>
                <a:r>
                  <a:rPr lang="zh-CN" altLang="zh-CN"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到收点</a:t>
                </a:r>
                <a14:m>
                  <m:oMath xmlns:m="http://schemas.openxmlformats.org/officeDocument/2006/math">
                    <m:r>
                      <a:rPr lang="en-US" altLang="zh-CN" i="1">
                        <a:solidFill>
                          <a:schemeClr val="tx1"/>
                        </a:solidFill>
                        <a:latin typeface="Cambria Math"/>
                      </a:rPr>
                      <m:t>𝑡</m:t>
                    </m:r>
                  </m:oMath>
                </a14:m>
                <a:r>
                  <a:rPr lang="zh-CN" altLang="zh-CN"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的可行流</a:t>
                </a:r>
                <a14:m>
                  <m:oMath xmlns:m="http://schemas.openxmlformats.org/officeDocument/2006/math">
                    <m:r>
                      <a:rPr lang="en-US" altLang="zh-CN" b="0" i="1" smtClean="0">
                        <a:solidFill>
                          <a:schemeClr val="tx1"/>
                        </a:solidFill>
                        <a:latin typeface="Cambria Math"/>
                      </a:rPr>
                      <m:t>𝐹</m:t>
                    </m:r>
                  </m:oMath>
                </a14:m>
                <a:r>
                  <a:rPr lang="zh-CN" altLang="zh-CN"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是最大流</a:t>
                </a:r>
                <a:r>
                  <a:rPr lang="zh-CN" altLang="zh-CN" u="sng"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当且仅当</a:t>
                </a:r>
                <a14:m>
                  <m:oMath xmlns:m="http://schemas.openxmlformats.org/officeDocument/2006/math">
                    <m:r>
                      <a:rPr lang="en-US" altLang="zh-CN" b="0" i="1" smtClean="0">
                        <a:solidFill>
                          <a:schemeClr val="tx1"/>
                        </a:solidFill>
                        <a:latin typeface="Cambria Math"/>
                      </a:rPr>
                      <m:t>𝑁</m:t>
                    </m:r>
                  </m:oMath>
                </a14:m>
                <a:r>
                  <a:rPr lang="zh-CN" altLang="zh-CN"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中不</a:t>
                </a:r>
                <a:r>
                  <a:rPr lang="zh-CN" altLang="zh-CN"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存在</a:t>
                </a:r>
                <a14:m>
                  <m:oMath xmlns:m="http://schemas.openxmlformats.org/officeDocument/2006/math">
                    <m:r>
                      <a:rPr lang="en-US" altLang="zh-CN" b="0" i="1" smtClean="0">
                        <a:solidFill>
                          <a:schemeClr val="tx1"/>
                        </a:solidFill>
                        <a:latin typeface="Cambria Math"/>
                      </a:rPr>
                      <m:t>𝐹</m:t>
                    </m:r>
                  </m:oMath>
                </a14:m>
                <a:r>
                  <a:rPr lang="zh-CN" altLang="zh-CN" b="1"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增广</a:t>
                </a:r>
                <a:r>
                  <a:rPr lang="zh-CN" altLang="zh-CN"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路</a:t>
                </a:r>
                <a:r>
                  <a:rPr lang="zh-CN" altLang="zh-CN"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dirty="0">
                    <a:latin typeface="Times New Roman" panose="02020603050405020304" pitchFamily="18" charset="0"/>
                    <a:ea typeface="华文楷体" panose="02010600040101010101" pitchFamily="2" charset="-122"/>
                    <a:cs typeface="Times New Roman" panose="02020603050405020304" pitchFamily="18" charset="0"/>
                  </a:rPr>
                  <a:t>证明略</a:t>
                </a:r>
                <a:endParaRPr lang="zh-CN" altLang="zh-CN"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67544" y="1412776"/>
                <a:ext cx="8352928" cy="2016224"/>
              </a:xfrm>
              <a:blipFill rotWithShape="1">
                <a:blip r:embed="rId2"/>
                <a:stretch>
                  <a:fillRect l="-1679" t="-7251" r="-1387" b="-6344"/>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39CB6919-935A-4422-A34A-6AF2AFF37BB7}" type="datetime3">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2016年7月13日星期三</a:t>
            </a:fld>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5" name="页脚占位符 4"/>
          <p:cNvSpPr>
            <a:spLocks noGrp="1"/>
          </p:cNvSpPr>
          <p:nvPr>
            <p:ph type="ftr" sz="quarter" idx="11"/>
          </p:nvPr>
        </p:nvSpPr>
        <p:spPr/>
        <p:txBody>
          <a:bodyPr/>
          <a:lstStyle/>
          <a:p>
            <a:r>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重庆邮电大学                      理学院           </a:t>
            </a:r>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92</a:t>
            </a:fld>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8" name="内容占位符 2"/>
          <p:cNvSpPr txBox="1">
            <a:spLocks/>
          </p:cNvSpPr>
          <p:nvPr/>
        </p:nvSpPr>
        <p:spPr>
          <a:xfrm>
            <a:off x="247147" y="3284984"/>
            <a:ext cx="8640960" cy="151216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zh-CN" sz="2800" b="1" smtClean="0">
                <a:latin typeface="Times New Roman" panose="02020603050405020304" pitchFamily="18" charset="0"/>
                <a:ea typeface="华文楷体" panose="02010600040101010101" pitchFamily="2" charset="-122"/>
                <a:cs typeface="Times New Roman" panose="02020603050405020304" pitchFamily="18" charset="0"/>
              </a:rPr>
              <a:t>定理</a:t>
            </a:r>
            <a:r>
              <a:rPr lang="en-US" altLang="zh-CN" sz="2800" b="1" smtClean="0">
                <a:latin typeface="Times New Roman" panose="02020603050405020304" pitchFamily="18" charset="0"/>
                <a:ea typeface="华文楷体" panose="02010600040101010101" pitchFamily="2" charset="-122"/>
                <a:cs typeface="Times New Roman" panose="02020603050405020304" pitchFamily="18" charset="0"/>
              </a:rPr>
              <a:t>2</a:t>
            </a:r>
            <a:r>
              <a:rPr lang="zh-CN" altLang="zh-CN" sz="2800" b="1" smtClean="0">
                <a:latin typeface="Times New Roman" panose="02020603050405020304" pitchFamily="18" charset="0"/>
                <a:ea typeface="华文楷体" panose="02010600040101010101" pitchFamily="2" charset="-122"/>
                <a:cs typeface="Times New Roman" panose="02020603050405020304" pitchFamily="18" charset="0"/>
              </a:rPr>
              <a:t>（最大流最小截定理） </a:t>
            </a:r>
            <a:r>
              <a:rPr lang="zh-CN" altLang="zh-CN" sz="2800" smtClean="0">
                <a:latin typeface="Times New Roman" panose="02020603050405020304" pitchFamily="18" charset="0"/>
                <a:ea typeface="华文楷体" panose="02010600040101010101" pitchFamily="2" charset="-122"/>
                <a:cs typeface="Times New Roman" panose="02020603050405020304" pitchFamily="18" charset="0"/>
              </a:rPr>
              <a:t> 在任何网络中，最大流的流量等于最小截集的容量。</a:t>
            </a:r>
            <a:endParaRPr lang="en-US" altLang="zh-CN" sz="2800" smtClean="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800" smtClean="0">
                <a:latin typeface="Times New Roman" panose="02020603050405020304" pitchFamily="18" charset="0"/>
                <a:ea typeface="华文楷体" panose="02010600040101010101" pitchFamily="2" charset="-122"/>
                <a:cs typeface="Times New Roman" panose="02020603050405020304" pitchFamily="18" charset="0"/>
              </a:rPr>
              <a:t>证明略</a:t>
            </a:r>
            <a:endParaRPr lang="zh-CN" altLang="en-US"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9" name="内容占位符 2"/>
          <p:cNvSpPr txBox="1">
            <a:spLocks/>
          </p:cNvSpPr>
          <p:nvPr/>
        </p:nvSpPr>
        <p:spPr>
          <a:xfrm>
            <a:off x="251520" y="4725144"/>
            <a:ext cx="8712968" cy="151216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zh-CN" sz="2400" b="1" smtClean="0">
                <a:latin typeface="Times New Roman" panose="02020603050405020304" pitchFamily="18" charset="0"/>
                <a:ea typeface="华文楷体" panose="02010600040101010101" pitchFamily="2" charset="-122"/>
                <a:cs typeface="Times New Roman" panose="02020603050405020304" pitchFamily="18" charset="0"/>
              </a:rPr>
              <a:t>定理</a:t>
            </a:r>
            <a:r>
              <a:rPr lang="en-US" altLang="zh-CN" sz="2400" b="1" smtClean="0">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2400" b="1" smtClean="0">
                <a:latin typeface="Times New Roman" panose="02020603050405020304" pitchFamily="18" charset="0"/>
                <a:ea typeface="华文楷体" panose="02010600040101010101" pitchFamily="2" charset="-122"/>
                <a:cs typeface="Times New Roman" panose="02020603050405020304" pitchFamily="18" charset="0"/>
              </a:rPr>
              <a:t>（整数流定理）</a:t>
            </a:r>
            <a:r>
              <a:rPr lang="zh-CN" altLang="zh-CN" sz="2400" smtClean="0">
                <a:latin typeface="Times New Roman" panose="02020603050405020304" pitchFamily="18" charset="0"/>
                <a:ea typeface="华文楷体" panose="02010600040101010101" pitchFamily="2" charset="-122"/>
                <a:cs typeface="Times New Roman" panose="02020603050405020304" pitchFamily="18" charset="0"/>
              </a:rPr>
              <a:t>在任何网络中，如果网络所有的弧容量都是整数，则存在整数最大流。</a:t>
            </a:r>
            <a:endParaRPr lang="en-US" altLang="zh-CN" sz="2400" smtClean="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400" smtClean="0">
                <a:latin typeface="Times New Roman" panose="02020603050405020304" pitchFamily="18" charset="0"/>
                <a:ea typeface="华文楷体" panose="02010600040101010101" pitchFamily="2" charset="-122"/>
                <a:cs typeface="Times New Roman" panose="02020603050405020304" pitchFamily="18" charset="0"/>
              </a:rPr>
              <a:t>证明略</a:t>
            </a:r>
            <a:endParaRPr lang="zh-CN" altLang="en-US"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661987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wipe(up)">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wipe(up)">
                                      <p:cBhvr>
                                        <p:cTn id="22" dur="500"/>
                                        <p:tgtEl>
                                          <p:spTgt spid="8">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wipe(up)">
                                      <p:cBhvr>
                                        <p:cTn id="27" dur="500"/>
                                        <p:tgtEl>
                                          <p:spTgt spid="9">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9">
                                            <p:txEl>
                                              <p:pRg st="1" end="1"/>
                                            </p:txEl>
                                          </p:spTgt>
                                        </p:tgtEl>
                                        <p:attrNameLst>
                                          <p:attrName>style.visibility</p:attrName>
                                        </p:attrNameLst>
                                      </p:cBhvr>
                                      <p:to>
                                        <p:strVal val="visible"/>
                                      </p:to>
                                    </p:set>
                                    <p:animEffect transition="in" filter="wipe(up)">
                                      <p:cBhvr>
                                        <p:cTn id="32"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build="p"/>
      <p:bldP spid="9"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0"/>
            <a:ext cx="8229600" cy="1143000"/>
          </a:xfrm>
        </p:spPr>
        <p:txBody>
          <a:bodyPr>
            <a:normAutofit/>
          </a:bodyPr>
          <a:lstStyle/>
          <a:p>
            <a:r>
              <a:rPr lang="zh-CN" altLang="en-US" b="1" dirty="0" smtClean="0">
                <a:solidFill>
                  <a:srgbClr val="3333CC"/>
                </a:solidFill>
                <a:latin typeface="Times New Roman" panose="02020603050405020304" pitchFamily="18" charset="0"/>
                <a:ea typeface="华文楷体" panose="02010600040101010101" pitchFamily="2" charset="-122"/>
                <a:cs typeface="Times New Roman" panose="02020603050405020304" pitchFamily="18" charset="0"/>
              </a:rPr>
              <a:t>主要定理</a:t>
            </a:r>
            <a:endParaRPr lang="zh-CN" altLang="en-US" b="1" dirty="0">
              <a:solidFill>
                <a:srgbClr val="3333CC"/>
              </a:solidFill>
              <a:latin typeface="Times New Roman" panose="02020603050405020304" pitchFamily="18" charset="0"/>
              <a:ea typeface="华文楷体"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51520" y="1124744"/>
                <a:ext cx="8229600" cy="4525963"/>
              </a:xfrm>
            </p:spPr>
            <p:txBody>
              <a:bodyPr>
                <a:normAutofit/>
              </a:bodyPr>
              <a:lstStyle/>
              <a:p>
                <a:r>
                  <a:rPr lang="zh-CN" altLang="zh-CN" sz="2400" b="1"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定理</a:t>
                </a:r>
                <a:r>
                  <a:rPr lang="en-US" altLang="zh-CN" sz="2400" b="1"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4</a:t>
                </a:r>
                <a:r>
                  <a:rPr lang="zh-CN" altLang="zh-CN" sz="24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b="1" dirty="0" err="1">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Menger</a:t>
                </a:r>
                <a:r>
                  <a:rPr lang="zh-CN" altLang="zh-CN" sz="24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定理）</a:t>
                </a:r>
                <a:r>
                  <a:rPr lang="en-US" altLang="zh-CN" sz="24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设</a:t>
                </a:r>
                <a14:m>
                  <m:oMath xmlns:m="http://schemas.openxmlformats.org/officeDocument/2006/math">
                    <m:r>
                      <a:rPr lang="en-US" altLang="zh-CN" sz="2400" b="0" i="1" smtClean="0">
                        <a:solidFill>
                          <a:schemeClr val="tx1"/>
                        </a:solidFill>
                        <a:latin typeface="Cambria Math"/>
                      </a:rPr>
                      <m:t>𝑥</m:t>
                    </m:r>
                  </m:oMath>
                </a14:m>
                <a:r>
                  <a:rPr lang="zh-CN" altLang="zh-CN" sz="24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r>
                      <a:rPr lang="en-US" altLang="zh-CN" sz="2400" b="0" i="1" smtClean="0">
                        <a:solidFill>
                          <a:schemeClr val="tx1"/>
                        </a:solidFill>
                        <a:latin typeface="Cambria Math"/>
                      </a:rPr>
                      <m:t>𝑦</m:t>
                    </m:r>
                  </m:oMath>
                </a14:m>
                <a:r>
                  <a:rPr lang="zh-CN" altLang="zh-CN" sz="24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是有向图</a:t>
                </a:r>
                <a14:m>
                  <m:oMath xmlns:m="http://schemas.openxmlformats.org/officeDocument/2006/math">
                    <m:r>
                      <a:rPr lang="en-US" altLang="zh-CN" sz="2400" b="0" i="1" smtClean="0">
                        <a:solidFill>
                          <a:schemeClr val="tx1"/>
                        </a:solidFill>
                        <a:latin typeface="Cambria Math"/>
                      </a:rPr>
                      <m:t>𝐷</m:t>
                    </m:r>
                  </m:oMath>
                </a14:m>
                <a:r>
                  <a:rPr lang="zh-CN" altLang="zh-CN" sz="24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中的两个不同顶点，则</a:t>
                </a:r>
                <a14:m>
                  <m:oMath xmlns:m="http://schemas.openxmlformats.org/officeDocument/2006/math">
                    <m:r>
                      <a:rPr lang="en-US" altLang="zh-CN" sz="2400" b="0" i="1" smtClean="0">
                        <a:solidFill>
                          <a:schemeClr val="tx1"/>
                        </a:solidFill>
                        <a:latin typeface="Cambria Math"/>
                      </a:rPr>
                      <m:t>𝐷</m:t>
                    </m:r>
                  </m:oMath>
                </a14:m>
                <a:r>
                  <a:rPr lang="zh-CN" altLang="zh-CN" sz="24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中弧不重的有</a:t>
                </a:r>
                <a:r>
                  <a:rPr lang="zh-CN" altLang="zh-CN" sz="24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向路</a:t>
                </a:r>
                <a14:m>
                  <m:oMath xmlns:m="http://schemas.openxmlformats.org/officeDocument/2006/math">
                    <m:r>
                      <a:rPr lang="en-US" altLang="zh-CN" sz="2400" b="0" i="1" smtClean="0">
                        <a:solidFill>
                          <a:schemeClr val="tx1"/>
                        </a:solidFill>
                        <a:latin typeface="Cambria Math"/>
                      </a:rPr>
                      <m:t>𝑥</m:t>
                    </m:r>
                    <m:r>
                      <a:rPr lang="en-US" altLang="zh-CN" sz="2400" i="1">
                        <a:solidFill>
                          <a:schemeClr val="tx1"/>
                        </a:solidFill>
                        <a:latin typeface="Cambria Math"/>
                      </a:rPr>
                      <m:t>—</m:t>
                    </m:r>
                    <m:r>
                      <a:rPr lang="en-US" altLang="zh-CN" sz="2400" b="0" i="1" smtClean="0">
                        <a:solidFill>
                          <a:schemeClr val="tx1"/>
                        </a:solidFill>
                        <a:latin typeface="Cambria Math"/>
                      </a:rPr>
                      <m:t>𝑦</m:t>
                    </m:r>
                  </m:oMath>
                </a14:m>
                <a:r>
                  <a:rPr lang="zh-CN" altLang="zh-CN" sz="24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的最大数目等于</a:t>
                </a:r>
                <a:r>
                  <a:rPr lang="zh-CN" altLang="zh-CN" sz="24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分离</a:t>
                </a:r>
                <a14:m>
                  <m:oMath xmlns:m="http://schemas.openxmlformats.org/officeDocument/2006/math">
                    <m:r>
                      <a:rPr lang="en-US" altLang="zh-CN" sz="2400" i="1">
                        <a:solidFill>
                          <a:schemeClr val="tx1"/>
                        </a:solidFill>
                        <a:latin typeface="Cambria Math"/>
                      </a:rPr>
                      <m:t>𝑥</m:t>
                    </m:r>
                    <m:r>
                      <a:rPr lang="zh-CN" altLang="en-US" sz="2400" b="0" i="1" smtClean="0">
                        <a:solidFill>
                          <a:schemeClr val="tx1"/>
                        </a:solidFill>
                        <a:latin typeface="Cambria Math"/>
                      </a:rPr>
                      <m:t>，</m:t>
                    </m:r>
                    <m:r>
                      <a:rPr lang="en-US" altLang="zh-CN" sz="2400" i="1">
                        <a:solidFill>
                          <a:schemeClr val="tx1"/>
                        </a:solidFill>
                        <a:latin typeface="Cambria Math"/>
                      </a:rPr>
                      <m:t>𝑦</m:t>
                    </m:r>
                  </m:oMath>
                </a14:m>
                <a:r>
                  <a:rPr lang="zh-CN" altLang="zh-CN" sz="24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的</a:t>
                </a:r>
                <a:r>
                  <a:rPr lang="zh-CN" altLang="zh-CN" sz="24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弧的最小数目</a:t>
                </a:r>
                <a:r>
                  <a:rPr lang="zh-CN" altLang="zh-CN" sz="24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4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4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证明略</a:t>
                </a:r>
                <a:endParaRPr lang="zh-CN" altLang="en-US" sz="24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51520" y="1124744"/>
                <a:ext cx="8229600" cy="4525963"/>
              </a:xfrm>
              <a:blipFill rotWithShape="1">
                <a:blip r:embed="rId2"/>
                <a:stretch>
                  <a:fillRect l="-963" t="-202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03DFC2C1-D7F1-4A6F-AF67-D63F7B2E0B26}" type="datetime3">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2016年7月13日星期三</a:t>
            </a:fld>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5" name="页脚占位符 4"/>
          <p:cNvSpPr>
            <a:spLocks noGrp="1"/>
          </p:cNvSpPr>
          <p:nvPr>
            <p:ph type="ftr" sz="quarter" idx="11"/>
          </p:nvPr>
        </p:nvSpPr>
        <p:spPr/>
        <p:txBody>
          <a:bodyPr/>
          <a:lstStyle/>
          <a:p>
            <a:r>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重庆邮电大学                      理学院           </a:t>
            </a:r>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93</a:t>
            </a:fld>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内容占位符 2"/>
              <p:cNvSpPr txBox="1">
                <a:spLocks/>
              </p:cNvSpPr>
              <p:nvPr/>
            </p:nvSpPr>
            <p:spPr>
              <a:xfrm>
                <a:off x="251520" y="3140968"/>
                <a:ext cx="8640960" cy="165618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2400" dirty="0" smtClean="0">
                    <a:latin typeface="Times New Roman" panose="02020603050405020304" pitchFamily="18" charset="0"/>
                    <a:ea typeface="华文楷体" panose="02010600040101010101" pitchFamily="2" charset="-122"/>
                    <a:cs typeface="Times New Roman" panose="02020603050405020304" pitchFamily="18" charset="0"/>
                  </a:rPr>
                  <a:t>定理</a:t>
                </a:r>
                <a:r>
                  <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rPr>
                  <a:t>5 </a:t>
                </a:r>
                <a14:m>
                  <m:oMath xmlns:m="http://schemas.openxmlformats.org/officeDocument/2006/math">
                    <m:r>
                      <a:rPr lang="en-US" altLang="zh-CN" sz="2400" smtClean="0">
                        <a:latin typeface="Cambria Math"/>
                      </a:rPr>
                      <m:t>  </m:t>
                    </m:r>
                    <m:r>
                      <a:rPr lang="en-US" altLang="zh-CN" sz="2400" i="1">
                        <a:latin typeface="Cambria Math"/>
                      </a:rPr>
                      <m:t>𝑥</m:t>
                    </m:r>
                  </m:oMath>
                </a14:m>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r>
                      <a:rPr lang="en-US" altLang="zh-CN" sz="2400" i="1">
                        <a:latin typeface="Cambria Math"/>
                      </a:rPr>
                      <m:t>𝑦</m:t>
                    </m:r>
                  </m:oMath>
                </a14:m>
                <a:r>
                  <a:rPr lang="zh-CN" altLang="zh-CN" sz="2400" dirty="0" smtClean="0">
                    <a:latin typeface="Times New Roman" panose="02020603050405020304" pitchFamily="18" charset="0"/>
                    <a:ea typeface="华文楷体" panose="02010600040101010101" pitchFamily="2" charset="-122"/>
                    <a:cs typeface="Times New Roman" panose="02020603050405020304" pitchFamily="18" charset="0"/>
                  </a:rPr>
                  <a:t>是图</a:t>
                </a:r>
                <a14:m>
                  <m:oMath xmlns:m="http://schemas.openxmlformats.org/officeDocument/2006/math">
                    <m:r>
                      <a:rPr lang="en-US" altLang="zh-CN" sz="2400" i="1">
                        <a:latin typeface="Cambria Math"/>
                      </a:rPr>
                      <m:t>𝐷</m:t>
                    </m:r>
                  </m:oMath>
                </a14:m>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中的两个不同顶点，</a:t>
                </a:r>
                <a:r>
                  <a:rPr lang="zh-CN" altLang="zh-CN" sz="2400" dirty="0" smtClean="0">
                    <a:latin typeface="Times New Roman" panose="02020603050405020304" pitchFamily="18" charset="0"/>
                    <a:ea typeface="华文楷体" panose="02010600040101010101" pitchFamily="2" charset="-122"/>
                    <a:cs typeface="Times New Roman" panose="02020603050405020304" pitchFamily="18" charset="0"/>
                  </a:rPr>
                  <a:t>则</a:t>
                </a:r>
                <a14:m>
                  <m:oMath xmlns:m="http://schemas.openxmlformats.org/officeDocument/2006/math">
                    <m:r>
                      <a:rPr lang="en-US" altLang="zh-CN" sz="2400" i="1" smtClean="0">
                        <a:latin typeface="Cambria Math"/>
                      </a:rPr>
                      <m:t>𝐺</m:t>
                    </m:r>
                  </m:oMath>
                </a14:m>
                <a:r>
                  <a:rPr lang="zh-CN" altLang="zh-CN" sz="2400" dirty="0" smtClean="0">
                    <a:latin typeface="Times New Roman" panose="02020603050405020304" pitchFamily="18" charset="0"/>
                    <a:ea typeface="华文楷体" panose="02010600040101010101" pitchFamily="2" charset="-122"/>
                    <a:cs typeface="Times New Roman" panose="02020603050405020304" pitchFamily="18" charset="0"/>
                  </a:rPr>
                  <a:t>中</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边不重的</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路的最大数目等于</a:t>
                </a:r>
                <a:r>
                  <a:rPr lang="zh-CN" altLang="zh-CN" sz="2400" dirty="0" smtClean="0">
                    <a:latin typeface="Times New Roman" panose="02020603050405020304" pitchFamily="18" charset="0"/>
                    <a:ea typeface="华文楷体" panose="02010600040101010101" pitchFamily="2" charset="-122"/>
                    <a:cs typeface="Times New Roman" panose="02020603050405020304" pitchFamily="18" charset="0"/>
                  </a:rPr>
                  <a:t>分离</a:t>
                </a:r>
                <a14:m>
                  <m:oMath xmlns:m="http://schemas.openxmlformats.org/officeDocument/2006/math">
                    <m:r>
                      <a:rPr lang="en-US" altLang="zh-CN" sz="2400" i="1">
                        <a:latin typeface="Cambria Math"/>
                      </a:rPr>
                      <m:t>𝑥</m:t>
                    </m:r>
                    <m:r>
                      <a:rPr lang="zh-CN" altLang="en-US" sz="2400" i="1">
                        <a:latin typeface="Cambria Math"/>
                      </a:rPr>
                      <m:t>，</m:t>
                    </m:r>
                    <m:r>
                      <a:rPr lang="en-US" altLang="zh-CN" sz="2400" i="1">
                        <a:latin typeface="Cambria Math"/>
                      </a:rPr>
                      <m:t>𝑦</m:t>
                    </m:r>
                  </m:oMath>
                </a14:m>
                <a:r>
                  <a:rPr lang="zh-CN" altLang="zh-CN" sz="2400" dirty="0" smtClean="0">
                    <a:latin typeface="Times New Roman" panose="02020603050405020304" pitchFamily="18" charset="0"/>
                    <a:ea typeface="华文楷体" panose="02010600040101010101" pitchFamily="2" charset="-122"/>
                    <a:cs typeface="Times New Roman" panose="02020603050405020304" pitchFamily="18" charset="0"/>
                  </a:rPr>
                  <a:t>的</a:t>
                </a:r>
                <a:r>
                  <a:rPr lang="zh-CN" altLang="zh-CN" sz="2400" dirty="0">
                    <a:latin typeface="Times New Roman" panose="02020603050405020304" pitchFamily="18" charset="0"/>
                    <a:ea typeface="华文楷体" panose="02010600040101010101" pitchFamily="2" charset="-122"/>
                    <a:cs typeface="Times New Roman" panose="02020603050405020304" pitchFamily="18" charset="0"/>
                  </a:rPr>
                  <a:t>边的最小数目</a:t>
                </a:r>
                <a:r>
                  <a:rPr lang="zh-CN" altLang="zh-CN" sz="24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4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400" dirty="0">
                    <a:latin typeface="Times New Roman" panose="02020603050405020304" pitchFamily="18" charset="0"/>
                    <a:ea typeface="华文楷体" panose="02010600040101010101" pitchFamily="2" charset="-122"/>
                    <a:cs typeface="Times New Roman" panose="02020603050405020304" pitchFamily="18" charset="0"/>
                  </a:rPr>
                  <a:t>证明略</a:t>
                </a:r>
              </a:p>
            </p:txBody>
          </p:sp>
        </mc:Choice>
        <mc:Fallback xmlns="">
          <p:sp>
            <p:nvSpPr>
              <p:cNvPr id="7" name="内容占位符 2"/>
              <p:cNvSpPr txBox="1">
                <a:spLocks noRot="1" noChangeAspect="1" noMove="1" noResize="1" noEditPoints="1" noAdjustHandles="1" noChangeArrowheads="1" noChangeShapeType="1" noTextEdit="1"/>
              </p:cNvSpPr>
              <p:nvPr/>
            </p:nvSpPr>
            <p:spPr>
              <a:xfrm>
                <a:off x="251520" y="3140968"/>
                <a:ext cx="8640960" cy="1656184"/>
              </a:xfrm>
              <a:prstGeom prst="rect">
                <a:avLst/>
              </a:prstGeom>
              <a:blipFill rotWithShape="1">
                <a:blip r:embed="rId3"/>
                <a:stretch>
                  <a:fillRect l="-917" t="-330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269360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wipe(up)">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7">
                                            <p:txEl>
                                              <p:pRg st="1" end="1"/>
                                            </p:txEl>
                                          </p:spTgt>
                                        </p:tgtEl>
                                        <p:attrNameLst>
                                          <p:attrName>style.visibility</p:attrName>
                                        </p:attrNameLst>
                                      </p:cBhvr>
                                      <p:to>
                                        <p:strVal val="visible"/>
                                      </p:to>
                                    </p:set>
                                    <p:animEffect transition="in" filter="wipe(up)">
                                      <p:cBhvr>
                                        <p:cTn id="2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1"/>
                <a:ext cx="7715200" cy="3773016"/>
              </a:xfrm>
            </p:spPr>
            <p:txBody>
              <a:bodyPr/>
              <a:lstStyle/>
              <a:p>
                <a:r>
                  <a:rPr lang="zh-CN" altLang="zh-CN"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最大流问题可以形式地描述为：</a:t>
                </a:r>
              </a:p>
              <a:p>
                <a14:m>
                  <m:oMath xmlns:m="http://schemas.openxmlformats.org/officeDocument/2006/math">
                    <m:m>
                      <m:mPr>
                        <m:mcs>
                          <m:mc>
                            <m:mcPr>
                              <m:count m:val="1"/>
                              <m:mcJc m:val="center"/>
                            </m:mcPr>
                          </m:mc>
                        </m:mcs>
                        <m:ctrlPr>
                          <a:rPr lang="en-US" altLang="zh-CN" i="1" smtClean="0">
                            <a:solidFill>
                              <a:schemeClr val="tx1"/>
                            </a:solidFill>
                            <a:latin typeface="Cambria Math"/>
                          </a:rPr>
                        </m:ctrlPr>
                      </m:mPr>
                      <m:mr>
                        <m:e>
                          <m:r>
                            <m:rPr>
                              <m:sty m:val="p"/>
                              <m:brk m:alnAt="7"/>
                            </m:rPr>
                            <a:rPr lang="en-US" altLang="zh-CN" i="1">
                              <a:solidFill>
                                <a:schemeClr val="tx1"/>
                              </a:solidFill>
                              <a:latin typeface="Cambria Math"/>
                            </a:rPr>
                            <m:t>m</m:t>
                          </m:r>
                          <m:r>
                            <m:rPr>
                              <m:sty m:val="p"/>
                            </m:rPr>
                            <a:rPr lang="en-US" altLang="zh-CN" i="1">
                              <a:solidFill>
                                <a:schemeClr val="tx1"/>
                              </a:solidFill>
                              <a:latin typeface="Cambria Math"/>
                            </a:rPr>
                            <m:t>ax</m:t>
                          </m:r>
                          <m:r>
                            <a:rPr lang="en-US" altLang="zh-CN" b="0" i="1" smtClean="0">
                              <a:solidFill>
                                <a:schemeClr val="tx1"/>
                              </a:solidFill>
                              <a:latin typeface="Cambria Math"/>
                            </a:rPr>
                            <m:t>𝐹</m:t>
                          </m:r>
                        </m:e>
                      </m:mr>
                      <m:mr>
                        <m:e>
                          <m:r>
                            <a:rPr lang="en-US" altLang="zh-CN" b="0" i="1" smtClean="0">
                              <a:solidFill>
                                <a:schemeClr val="tx1"/>
                              </a:solidFill>
                              <a:latin typeface="Cambria Math"/>
                            </a:rPr>
                            <m:t>𝑠</m:t>
                          </m:r>
                          <m:r>
                            <a:rPr lang="en-US" altLang="zh-CN" b="0" i="1" smtClean="0">
                              <a:solidFill>
                                <a:schemeClr val="tx1"/>
                              </a:solidFill>
                              <a:latin typeface="Cambria Math"/>
                            </a:rPr>
                            <m:t>.</m:t>
                          </m:r>
                          <m:r>
                            <a:rPr lang="en-US" altLang="zh-CN" b="0" i="1" smtClean="0">
                              <a:solidFill>
                                <a:schemeClr val="tx1"/>
                              </a:solidFill>
                              <a:latin typeface="Cambria Math"/>
                            </a:rPr>
                            <m:t>𝑡</m:t>
                          </m:r>
                          <m:r>
                            <a:rPr lang="en-US" altLang="zh-CN" b="0" i="1" smtClean="0">
                              <a:solidFill>
                                <a:schemeClr val="tx1"/>
                              </a:solidFill>
                              <a:latin typeface="Cambria Math"/>
                            </a:rPr>
                            <m:t>. </m:t>
                          </m:r>
                          <m:nary>
                            <m:naryPr>
                              <m:chr m:val="∑"/>
                              <m:ctrlPr>
                                <a:rPr lang="en-US" altLang="zh-CN" b="0" i="1" smtClean="0">
                                  <a:solidFill>
                                    <a:schemeClr val="tx1"/>
                                  </a:solidFill>
                                  <a:latin typeface="Cambria Math"/>
                                </a:rPr>
                              </m:ctrlPr>
                            </m:naryPr>
                            <m:sub>
                              <m:sSub>
                                <m:sSubPr>
                                  <m:ctrlPr>
                                    <a:rPr lang="en-US" altLang="zh-CN" b="0" i="1" smtClean="0">
                                      <a:solidFill>
                                        <a:schemeClr val="tx1"/>
                                      </a:solidFill>
                                      <a:latin typeface="Cambria Math"/>
                                    </a:rPr>
                                  </m:ctrlPr>
                                </m:sSubPr>
                                <m:e>
                                  <m:r>
                                    <a:rPr lang="en-US" altLang="zh-CN" b="0" i="1" smtClean="0">
                                      <a:solidFill>
                                        <a:schemeClr val="tx1"/>
                                      </a:solidFill>
                                      <a:latin typeface="Cambria Math"/>
                                    </a:rPr>
                                    <m:t>𝑣</m:t>
                                  </m:r>
                                </m:e>
                                <m:sub>
                                  <m:r>
                                    <a:rPr lang="en-US" altLang="zh-CN" b="0" i="1" smtClean="0">
                                      <a:solidFill>
                                        <a:schemeClr val="tx1"/>
                                      </a:solidFill>
                                      <a:latin typeface="Cambria Math"/>
                                    </a:rPr>
                                    <m:t>𝑗</m:t>
                                  </m:r>
                                </m:sub>
                              </m:sSub>
                            </m:sub>
                            <m:sup/>
                            <m:e>
                              <m:sSub>
                                <m:sSubPr>
                                  <m:ctrlPr>
                                    <a:rPr lang="en-US" altLang="zh-CN" b="0" i="1" smtClean="0">
                                      <a:solidFill>
                                        <a:schemeClr val="tx1"/>
                                      </a:solidFill>
                                      <a:latin typeface="Cambria Math"/>
                                    </a:rPr>
                                  </m:ctrlPr>
                                </m:sSubPr>
                                <m:e>
                                  <m:r>
                                    <a:rPr lang="en-US" altLang="zh-CN" b="0" i="1" smtClean="0">
                                      <a:solidFill>
                                        <a:schemeClr val="tx1"/>
                                      </a:solidFill>
                                      <a:latin typeface="Cambria Math"/>
                                    </a:rPr>
                                    <m:t>𝐹</m:t>
                                  </m:r>
                                </m:e>
                                <m:sub>
                                  <m:r>
                                    <a:rPr lang="en-US" altLang="zh-CN" b="0" i="1" smtClean="0">
                                      <a:solidFill>
                                        <a:schemeClr val="tx1"/>
                                      </a:solidFill>
                                      <a:latin typeface="Cambria Math"/>
                                    </a:rPr>
                                    <m:t>𝑖𝑗</m:t>
                                  </m:r>
                                </m:sub>
                              </m:sSub>
                            </m:e>
                          </m:nary>
                          <m:r>
                            <a:rPr lang="en-US" altLang="zh-CN" b="0" i="1" smtClean="0">
                              <a:solidFill>
                                <a:schemeClr val="tx1"/>
                              </a:solidFill>
                              <a:latin typeface="Cambria Math"/>
                            </a:rPr>
                            <m:t>−</m:t>
                          </m:r>
                          <m:nary>
                            <m:naryPr>
                              <m:chr m:val="∑"/>
                              <m:ctrlPr>
                                <a:rPr lang="en-US" altLang="zh-CN" i="1">
                                  <a:solidFill>
                                    <a:schemeClr val="tx1"/>
                                  </a:solidFill>
                                  <a:latin typeface="Cambria Math"/>
                                </a:rPr>
                              </m:ctrlPr>
                            </m:naryPr>
                            <m:sub>
                              <m:sSub>
                                <m:sSubPr>
                                  <m:ctrlPr>
                                    <a:rPr lang="en-US" altLang="zh-CN" i="1">
                                      <a:solidFill>
                                        <a:schemeClr val="tx1"/>
                                      </a:solidFill>
                                      <a:latin typeface="Cambria Math"/>
                                    </a:rPr>
                                  </m:ctrlPr>
                                </m:sSubPr>
                                <m:e>
                                  <m:r>
                                    <a:rPr lang="en-US" altLang="zh-CN" i="1">
                                      <a:solidFill>
                                        <a:schemeClr val="tx1"/>
                                      </a:solidFill>
                                      <a:latin typeface="Cambria Math"/>
                                    </a:rPr>
                                    <m:t>𝑣</m:t>
                                  </m:r>
                                </m:e>
                                <m:sub>
                                  <m:r>
                                    <a:rPr lang="en-US" altLang="zh-CN" i="1" smtClean="0">
                                      <a:solidFill>
                                        <a:schemeClr val="tx1"/>
                                      </a:solidFill>
                                      <a:latin typeface="Cambria Math"/>
                                    </a:rPr>
                                    <m:t>𝑗</m:t>
                                  </m:r>
                                </m:sub>
                              </m:sSub>
                            </m:sub>
                            <m:sup/>
                            <m:e>
                              <m:sSub>
                                <m:sSubPr>
                                  <m:ctrlPr>
                                    <a:rPr lang="en-US" altLang="zh-CN" i="1">
                                      <a:solidFill>
                                        <a:schemeClr val="tx1"/>
                                      </a:solidFill>
                                      <a:latin typeface="Cambria Math"/>
                                    </a:rPr>
                                  </m:ctrlPr>
                                </m:sSubPr>
                                <m:e>
                                  <m:r>
                                    <a:rPr lang="en-US" altLang="zh-CN" i="1">
                                      <a:solidFill>
                                        <a:schemeClr val="tx1"/>
                                      </a:solidFill>
                                      <a:latin typeface="Cambria Math"/>
                                    </a:rPr>
                                    <m:t>𝐹</m:t>
                                  </m:r>
                                </m:e>
                                <m:sub>
                                  <m:r>
                                    <a:rPr lang="en-US" altLang="zh-CN" i="1">
                                      <a:solidFill>
                                        <a:schemeClr val="tx1"/>
                                      </a:solidFill>
                                      <a:latin typeface="Cambria Math"/>
                                    </a:rPr>
                                    <m:t>𝑗𝑖</m:t>
                                  </m:r>
                                </m:sub>
                              </m:sSub>
                            </m:e>
                          </m:nary>
                          <m:r>
                            <a:rPr lang="en-US" altLang="zh-CN" b="0" i="1" smtClean="0">
                              <a:solidFill>
                                <a:schemeClr val="tx1"/>
                              </a:solidFill>
                              <a:latin typeface="Cambria Math"/>
                            </a:rPr>
                            <m:t>=</m:t>
                          </m:r>
                          <m:d>
                            <m:dPr>
                              <m:begChr m:val="{"/>
                              <m:endChr m:val=""/>
                              <m:ctrlPr>
                                <a:rPr lang="en-US" altLang="zh-CN" b="0" i="1" smtClean="0">
                                  <a:solidFill>
                                    <a:schemeClr val="tx1"/>
                                  </a:solidFill>
                                  <a:latin typeface="Cambria Math"/>
                                </a:rPr>
                              </m:ctrlPr>
                            </m:dPr>
                            <m:e>
                              <m:eqArr>
                                <m:eqArrPr>
                                  <m:ctrlPr>
                                    <a:rPr lang="en-US" altLang="zh-CN" b="0" i="1" smtClean="0">
                                      <a:solidFill>
                                        <a:schemeClr val="tx1"/>
                                      </a:solidFill>
                                      <a:latin typeface="Cambria Math"/>
                                    </a:rPr>
                                  </m:ctrlPr>
                                </m:eqArrPr>
                                <m:e>
                                  <m:r>
                                    <a:rPr lang="en-US" altLang="zh-CN" b="0" i="1" smtClean="0">
                                      <a:solidFill>
                                        <a:schemeClr val="tx1"/>
                                      </a:solidFill>
                                      <a:latin typeface="Cambria Math"/>
                                    </a:rPr>
                                    <m:t>𝐹</m:t>
                                  </m:r>
                                  <m:r>
                                    <a:rPr lang="en-US" altLang="zh-CN" b="0" i="1" smtClean="0">
                                      <a:solidFill>
                                        <a:schemeClr val="tx1"/>
                                      </a:solidFill>
                                      <a:latin typeface="Cambria Math"/>
                                    </a:rPr>
                                    <m:t>,</m:t>
                                  </m:r>
                                  <m:sSub>
                                    <m:sSubPr>
                                      <m:ctrlPr>
                                        <a:rPr lang="en-US" altLang="zh-CN" b="0" i="1" smtClean="0">
                                          <a:solidFill>
                                            <a:schemeClr val="tx1"/>
                                          </a:solidFill>
                                          <a:latin typeface="Cambria Math"/>
                                        </a:rPr>
                                      </m:ctrlPr>
                                    </m:sSubPr>
                                    <m:e>
                                      <m:r>
                                        <a:rPr lang="en-US" altLang="zh-CN" b="0" i="1" smtClean="0">
                                          <a:solidFill>
                                            <a:schemeClr val="tx1"/>
                                          </a:solidFill>
                                          <a:latin typeface="Cambria Math"/>
                                        </a:rPr>
                                        <m:t>𝑣</m:t>
                                      </m:r>
                                    </m:e>
                                    <m:sub>
                                      <m:r>
                                        <a:rPr lang="en-US" altLang="zh-CN" b="0" i="1" smtClean="0">
                                          <a:solidFill>
                                            <a:schemeClr val="tx1"/>
                                          </a:solidFill>
                                          <a:latin typeface="Cambria Math"/>
                                        </a:rPr>
                                        <m:t>𝑖</m:t>
                                      </m:r>
                                    </m:sub>
                                  </m:sSub>
                                  <m:r>
                                    <a:rPr lang="en-US" altLang="zh-CN" b="0" i="1" smtClean="0">
                                      <a:solidFill>
                                        <a:schemeClr val="tx1"/>
                                      </a:solidFill>
                                      <a:latin typeface="Cambria Math"/>
                                    </a:rPr>
                                    <m:t>=</m:t>
                                  </m:r>
                                  <m:r>
                                    <a:rPr lang="en-US" altLang="zh-CN" b="0" i="1" smtClean="0">
                                      <a:solidFill>
                                        <a:schemeClr val="tx1"/>
                                      </a:solidFill>
                                      <a:latin typeface="Cambria Math"/>
                                    </a:rPr>
                                    <m:t>𝑠</m:t>
                                  </m:r>
                                </m:e>
                                <m:e>
                                  <m:r>
                                    <a:rPr lang="en-US" altLang="zh-CN" b="0" i="1" smtClean="0">
                                      <a:solidFill>
                                        <a:schemeClr val="tx1"/>
                                      </a:solidFill>
                                      <a:latin typeface="Cambria Math"/>
                                    </a:rPr>
                                    <m:t>−</m:t>
                                  </m:r>
                                  <m:r>
                                    <a:rPr lang="en-US" altLang="zh-CN" b="0" i="1" smtClean="0">
                                      <a:solidFill>
                                        <a:schemeClr val="tx1"/>
                                      </a:solidFill>
                                      <a:latin typeface="Cambria Math"/>
                                    </a:rPr>
                                    <m:t>𝐹</m:t>
                                  </m:r>
                                  <m:r>
                                    <a:rPr lang="en-US" altLang="zh-CN" b="0" i="1" smtClean="0">
                                      <a:solidFill>
                                        <a:schemeClr val="tx1"/>
                                      </a:solidFill>
                                      <a:latin typeface="Cambria Math"/>
                                    </a:rPr>
                                    <m:t>,</m:t>
                                  </m:r>
                                  <m:sSub>
                                    <m:sSubPr>
                                      <m:ctrlPr>
                                        <a:rPr lang="en-US" altLang="zh-CN" i="1">
                                          <a:solidFill>
                                            <a:schemeClr val="tx1"/>
                                          </a:solidFill>
                                          <a:latin typeface="Cambria Math"/>
                                        </a:rPr>
                                      </m:ctrlPr>
                                    </m:sSubPr>
                                    <m:e>
                                      <m:r>
                                        <a:rPr lang="en-US" altLang="zh-CN" i="1">
                                          <a:solidFill>
                                            <a:schemeClr val="tx1"/>
                                          </a:solidFill>
                                          <a:latin typeface="Cambria Math"/>
                                        </a:rPr>
                                        <m:t>𝑣</m:t>
                                      </m:r>
                                    </m:e>
                                    <m:sub>
                                      <m:r>
                                        <a:rPr lang="en-US" altLang="zh-CN" i="1">
                                          <a:solidFill>
                                            <a:schemeClr val="tx1"/>
                                          </a:solidFill>
                                          <a:latin typeface="Cambria Math"/>
                                        </a:rPr>
                                        <m:t>𝑖</m:t>
                                      </m:r>
                                    </m:sub>
                                  </m:sSub>
                                  <m:r>
                                    <a:rPr lang="en-US" altLang="zh-CN" i="1">
                                      <a:solidFill>
                                        <a:schemeClr val="tx1"/>
                                      </a:solidFill>
                                      <a:latin typeface="Cambria Math"/>
                                    </a:rPr>
                                    <m:t>=</m:t>
                                  </m:r>
                                  <m:r>
                                    <a:rPr lang="en-US" altLang="zh-CN" b="0" i="1" smtClean="0">
                                      <a:solidFill>
                                        <a:schemeClr val="tx1"/>
                                      </a:solidFill>
                                      <a:latin typeface="Cambria Math"/>
                                    </a:rPr>
                                    <m:t>𝑡</m:t>
                                  </m:r>
                                </m:e>
                                <m:e>
                                  <m:r>
                                    <a:rPr lang="en-US" altLang="zh-CN" b="0" i="1" smtClean="0">
                                      <a:solidFill>
                                        <a:schemeClr val="tx1"/>
                                      </a:solidFill>
                                      <a:latin typeface="Cambria Math"/>
                                    </a:rPr>
                                    <m:t>0,</m:t>
                                  </m:r>
                                  <m:sSub>
                                    <m:sSubPr>
                                      <m:ctrlPr>
                                        <a:rPr lang="en-US" altLang="zh-CN" i="1">
                                          <a:solidFill>
                                            <a:schemeClr val="tx1"/>
                                          </a:solidFill>
                                          <a:latin typeface="Cambria Math"/>
                                        </a:rPr>
                                      </m:ctrlPr>
                                    </m:sSubPr>
                                    <m:e>
                                      <m:r>
                                        <a:rPr lang="en-US" altLang="zh-CN" i="1">
                                          <a:solidFill>
                                            <a:schemeClr val="tx1"/>
                                          </a:solidFill>
                                          <a:latin typeface="Cambria Math"/>
                                        </a:rPr>
                                        <m:t>𝑣</m:t>
                                      </m:r>
                                    </m:e>
                                    <m:sub>
                                      <m:r>
                                        <a:rPr lang="en-US" altLang="zh-CN" i="1">
                                          <a:solidFill>
                                            <a:schemeClr val="tx1"/>
                                          </a:solidFill>
                                          <a:latin typeface="Cambria Math"/>
                                        </a:rPr>
                                        <m:t>𝑖</m:t>
                                      </m:r>
                                    </m:sub>
                                  </m:sSub>
                                  <m:r>
                                    <a:rPr lang="en-US" altLang="zh-CN" i="1" smtClean="0">
                                      <a:solidFill>
                                        <a:schemeClr val="tx1"/>
                                      </a:solidFill>
                                      <a:latin typeface="Cambria Math"/>
                                      <a:ea typeface="Cambria Math"/>
                                    </a:rPr>
                                    <m:t>≠</m:t>
                                  </m:r>
                                  <m:r>
                                    <a:rPr lang="en-US" altLang="zh-CN" i="1">
                                      <a:solidFill>
                                        <a:schemeClr val="tx1"/>
                                      </a:solidFill>
                                      <a:latin typeface="Cambria Math"/>
                                    </a:rPr>
                                    <m:t>𝑠</m:t>
                                  </m:r>
                                  <m:r>
                                    <a:rPr lang="en-US" altLang="zh-CN" b="0" i="1" smtClean="0">
                                      <a:solidFill>
                                        <a:schemeClr val="tx1"/>
                                      </a:solidFill>
                                      <a:latin typeface="Cambria Math"/>
                                    </a:rPr>
                                    <m:t>,</m:t>
                                  </m:r>
                                  <m:r>
                                    <a:rPr lang="en-US" altLang="zh-CN" b="0" i="1" smtClean="0">
                                      <a:solidFill>
                                        <a:schemeClr val="tx1"/>
                                      </a:solidFill>
                                      <a:latin typeface="Cambria Math"/>
                                    </a:rPr>
                                    <m:t>𝑡</m:t>
                                  </m:r>
                                </m:e>
                              </m:eqArr>
                            </m:e>
                          </m:d>
                        </m:e>
                      </m:mr>
                      <m:mr>
                        <m:e>
                          <m:r>
                            <a:rPr lang="en-US" altLang="zh-CN" b="0" i="1" smtClean="0">
                              <a:solidFill>
                                <a:schemeClr val="tx1"/>
                              </a:solidFill>
                              <a:latin typeface="Cambria Math"/>
                            </a:rPr>
                            <m:t>0</m:t>
                          </m:r>
                          <m:r>
                            <a:rPr lang="en-US" altLang="zh-CN" b="0" i="1" smtClean="0">
                              <a:solidFill>
                                <a:schemeClr val="tx1"/>
                              </a:solidFill>
                              <a:latin typeface="Cambria Math"/>
                              <a:ea typeface="Cambria Math"/>
                            </a:rPr>
                            <m:t>≤</m:t>
                          </m:r>
                          <m:sSub>
                            <m:sSubPr>
                              <m:ctrlPr>
                                <a:rPr lang="en-US" altLang="zh-CN" i="1">
                                  <a:solidFill>
                                    <a:schemeClr val="tx1"/>
                                  </a:solidFill>
                                  <a:latin typeface="Cambria Math"/>
                                </a:rPr>
                              </m:ctrlPr>
                            </m:sSubPr>
                            <m:e>
                              <m:r>
                                <a:rPr lang="en-US" altLang="zh-CN" i="1">
                                  <a:solidFill>
                                    <a:schemeClr val="tx1"/>
                                  </a:solidFill>
                                  <a:latin typeface="Cambria Math"/>
                                </a:rPr>
                                <m:t>𝐹</m:t>
                              </m:r>
                            </m:e>
                            <m:sub>
                              <m:r>
                                <a:rPr lang="en-US" altLang="zh-CN" i="1">
                                  <a:solidFill>
                                    <a:schemeClr val="tx1"/>
                                  </a:solidFill>
                                  <a:latin typeface="Cambria Math"/>
                                </a:rPr>
                                <m:t>𝑖𝑗</m:t>
                              </m:r>
                            </m:sub>
                          </m:sSub>
                          <m:r>
                            <a:rPr lang="en-US" altLang="zh-CN" b="0" i="1" smtClean="0">
                              <a:solidFill>
                                <a:schemeClr val="tx1"/>
                              </a:solidFill>
                              <a:latin typeface="Cambria Math"/>
                              <a:ea typeface="Cambria Math"/>
                            </a:rPr>
                            <m:t>≤</m:t>
                          </m:r>
                          <m:sSub>
                            <m:sSubPr>
                              <m:ctrlPr>
                                <a:rPr lang="en-US" altLang="zh-CN" b="0" i="1" smtClean="0">
                                  <a:solidFill>
                                    <a:schemeClr val="tx1"/>
                                  </a:solidFill>
                                  <a:latin typeface="Cambria Math"/>
                                  <a:ea typeface="Cambria Math"/>
                                </a:rPr>
                              </m:ctrlPr>
                            </m:sSubPr>
                            <m:e>
                              <m:r>
                                <a:rPr lang="en-US" altLang="zh-CN" b="0" i="1" smtClean="0">
                                  <a:solidFill>
                                    <a:schemeClr val="tx1"/>
                                  </a:solidFill>
                                  <a:latin typeface="Cambria Math"/>
                                  <a:ea typeface="Cambria Math"/>
                                </a:rPr>
                                <m:t>𝐶</m:t>
                              </m:r>
                            </m:e>
                            <m:sub>
                              <m:r>
                                <a:rPr lang="en-US" altLang="zh-CN" b="0" i="1" smtClean="0">
                                  <a:solidFill>
                                    <a:schemeClr val="tx1"/>
                                  </a:solidFill>
                                  <a:latin typeface="Cambria Math"/>
                                  <a:ea typeface="Cambria Math"/>
                                </a:rPr>
                                <m:t>𝑖𝑗</m:t>
                              </m:r>
                            </m:sub>
                          </m:sSub>
                          <m:r>
                            <a:rPr lang="en-US" altLang="zh-CN" b="0" i="1" smtClean="0">
                              <a:solidFill>
                                <a:schemeClr val="tx1"/>
                              </a:solidFill>
                              <a:latin typeface="Cambria Math"/>
                              <a:ea typeface="Cambria Math"/>
                            </a:rPr>
                            <m:t>,&lt;</m:t>
                          </m:r>
                          <m:sSub>
                            <m:sSubPr>
                              <m:ctrlPr>
                                <a:rPr lang="en-US" altLang="zh-CN" i="1">
                                  <a:solidFill>
                                    <a:schemeClr val="tx1"/>
                                  </a:solidFill>
                                  <a:latin typeface="Cambria Math"/>
                                </a:rPr>
                              </m:ctrlPr>
                            </m:sSubPr>
                            <m:e>
                              <m:r>
                                <a:rPr lang="en-US" altLang="zh-CN" i="1">
                                  <a:solidFill>
                                    <a:schemeClr val="tx1"/>
                                  </a:solidFill>
                                  <a:latin typeface="Cambria Math"/>
                                </a:rPr>
                                <m:t>𝑣</m:t>
                              </m:r>
                            </m:e>
                            <m:sub>
                              <m:r>
                                <a:rPr lang="en-US" altLang="zh-CN" i="1">
                                  <a:solidFill>
                                    <a:schemeClr val="tx1"/>
                                  </a:solidFill>
                                  <a:latin typeface="Cambria Math"/>
                                </a:rPr>
                                <m:t>𝑖</m:t>
                              </m:r>
                            </m:sub>
                          </m:sSub>
                          <m:r>
                            <a:rPr lang="en-US" altLang="zh-CN" b="0" i="1" smtClean="0">
                              <a:solidFill>
                                <a:schemeClr val="tx1"/>
                              </a:solidFill>
                              <a:latin typeface="Cambria Math"/>
                              <a:ea typeface="Cambria Math"/>
                            </a:rPr>
                            <m:t>,</m:t>
                          </m:r>
                          <m:sSub>
                            <m:sSubPr>
                              <m:ctrlPr>
                                <a:rPr lang="en-US" altLang="zh-CN" i="1">
                                  <a:solidFill>
                                    <a:schemeClr val="tx1"/>
                                  </a:solidFill>
                                  <a:latin typeface="Cambria Math"/>
                                </a:rPr>
                              </m:ctrlPr>
                            </m:sSubPr>
                            <m:e>
                              <m:r>
                                <a:rPr lang="en-US" altLang="zh-CN" i="1">
                                  <a:solidFill>
                                    <a:schemeClr val="tx1"/>
                                  </a:solidFill>
                                  <a:latin typeface="Cambria Math"/>
                                </a:rPr>
                                <m:t>𝑣</m:t>
                              </m:r>
                            </m:e>
                            <m:sub>
                              <m:r>
                                <a:rPr lang="en-US" altLang="zh-CN" b="0" i="1" smtClean="0">
                                  <a:solidFill>
                                    <a:schemeClr val="tx1"/>
                                  </a:solidFill>
                                  <a:latin typeface="Cambria Math"/>
                                </a:rPr>
                                <m:t>𝑗</m:t>
                              </m:r>
                            </m:sub>
                          </m:sSub>
                          <m:r>
                            <a:rPr lang="en-US" altLang="zh-CN" b="0" i="1" smtClean="0">
                              <a:solidFill>
                                <a:schemeClr val="tx1"/>
                              </a:solidFill>
                              <a:latin typeface="Cambria Math"/>
                              <a:ea typeface="Cambria Math"/>
                            </a:rPr>
                            <m:t>&gt;∈</m:t>
                          </m:r>
                          <m:r>
                            <a:rPr lang="en-US" altLang="zh-CN" b="0" i="1" smtClean="0">
                              <a:solidFill>
                                <a:schemeClr val="tx1"/>
                              </a:solidFill>
                              <a:latin typeface="Cambria Math"/>
                              <a:ea typeface="Cambria Math"/>
                            </a:rPr>
                            <m:t>𝐸</m:t>
                          </m:r>
                        </m:e>
                      </m:mr>
                    </m:m>
                  </m:oMath>
                </a14:m>
                <a:endParaRPr lang="zh-CN" altLang="en-US"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1"/>
                <a:ext cx="7715200" cy="3773016"/>
              </a:xfrm>
              <a:blipFill rotWithShape="1">
                <a:blip r:embed="rId2"/>
                <a:stretch>
                  <a:fillRect l="-1343" t="-2751"/>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49EC2BDE-65A8-46AB-BEB7-7014734A4183}" type="datetime3">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2016年7月13日星期三</a:t>
            </a:fld>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5" name="页脚占位符 4"/>
          <p:cNvSpPr>
            <a:spLocks noGrp="1"/>
          </p:cNvSpPr>
          <p:nvPr>
            <p:ph type="ftr" sz="quarter" idx="11"/>
          </p:nvPr>
        </p:nvSpPr>
        <p:spPr/>
        <p:txBody>
          <a:bodyPr/>
          <a:lstStyle/>
          <a:p>
            <a:r>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重庆邮电大学                      理学院           </a:t>
            </a:r>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94</a:t>
            </a:fld>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83271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算法思想</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51520" y="1600201"/>
                <a:ext cx="8712968" cy="2764904"/>
              </a:xfrm>
            </p:spPr>
            <p:txBody>
              <a:bodyPr>
                <a:normAutofit/>
              </a:bodyPr>
              <a:lstStyle/>
              <a:p>
                <a:r>
                  <a:rPr lang="zh-CN" altLang="zh-CN" sz="2800"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而最大流算法的基本思想是：</a:t>
                </a:r>
                <a:r>
                  <a:rPr lang="zh-CN" altLang="zh-CN" sz="2800" dirty="0" smtClean="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从已知的可行流</a:t>
                </a:r>
                <a14:m>
                  <m:oMath xmlns:m="http://schemas.openxmlformats.org/officeDocument/2006/math">
                    <m:r>
                      <a:rPr lang="en-US" altLang="zh-CN" sz="2800" b="0" i="1" smtClean="0">
                        <a:solidFill>
                          <a:srgbClr val="0000FF"/>
                        </a:solidFill>
                        <a:latin typeface="Cambria Math"/>
                      </a:rPr>
                      <m:t>𝐹</m:t>
                    </m:r>
                  </m:oMath>
                </a14:m>
                <a:r>
                  <a:rPr lang="zh-CN" altLang="zh-CN" sz="2800" dirty="0" smtClean="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比如零流）开始，寻求</a:t>
                </a:r>
                <a14:m>
                  <m:oMath xmlns:m="http://schemas.openxmlformats.org/officeDocument/2006/math">
                    <m:r>
                      <a:rPr lang="en-US" altLang="zh-CN" sz="2800" i="1">
                        <a:solidFill>
                          <a:srgbClr val="0000FF"/>
                        </a:solidFill>
                        <a:latin typeface="Cambria Math"/>
                      </a:rPr>
                      <m:t>𝐹</m:t>
                    </m:r>
                  </m:oMath>
                </a14:m>
                <a:r>
                  <a:rPr lang="zh-CN" altLang="zh-CN" sz="28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增广路，若不存在，则现行流</a:t>
                </a:r>
                <a14:m>
                  <m:oMath xmlns:m="http://schemas.openxmlformats.org/officeDocument/2006/math">
                    <m:r>
                      <a:rPr lang="en-US" altLang="zh-CN" sz="2800" i="1">
                        <a:solidFill>
                          <a:srgbClr val="0000FF"/>
                        </a:solidFill>
                        <a:latin typeface="Cambria Math"/>
                      </a:rPr>
                      <m:t>𝐹</m:t>
                    </m:r>
                  </m:oMath>
                </a14:m>
                <a:r>
                  <a:rPr lang="zh-CN" altLang="zh-CN" sz="28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便是最大流，否则按</a:t>
                </a:r>
                <a:r>
                  <a:rPr lang="zh-CN" altLang="zh-CN" sz="2800" dirty="0" smtClean="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定理</a:t>
                </a:r>
                <a:r>
                  <a:rPr lang="en-US" altLang="zh-CN" sz="2800" dirty="0" smtClean="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2</a:t>
                </a:r>
                <a:r>
                  <a:rPr lang="zh-CN" altLang="zh-CN" sz="28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的必要性证明中提供的方法改进</a:t>
                </a:r>
                <a14:m>
                  <m:oMath xmlns:m="http://schemas.openxmlformats.org/officeDocument/2006/math">
                    <m:r>
                      <a:rPr lang="en-US" altLang="zh-CN" sz="2800" i="1">
                        <a:solidFill>
                          <a:srgbClr val="0000FF"/>
                        </a:solidFill>
                        <a:latin typeface="Cambria Math"/>
                      </a:rPr>
                      <m:t>𝐹</m:t>
                    </m:r>
                    <m:r>
                      <a:rPr lang="en-US" altLang="zh-CN" sz="2800" i="1">
                        <a:solidFill>
                          <a:srgbClr val="0000FF"/>
                        </a:solidFill>
                        <a:latin typeface="Cambria Math"/>
                      </a:rPr>
                      <m:t> </m:t>
                    </m:r>
                  </m:oMath>
                </a14:m>
                <a:r>
                  <a:rPr lang="zh-CN" altLang="zh-CN" sz="28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，得到新的流量更大的流</a:t>
                </a:r>
                <a14:m>
                  <m:oMath xmlns:m="http://schemas.openxmlformats.org/officeDocument/2006/math">
                    <m:r>
                      <a:rPr lang="en-US" altLang="zh-CN" sz="2800" i="1">
                        <a:solidFill>
                          <a:srgbClr val="0000FF"/>
                        </a:solidFill>
                        <a:latin typeface="Cambria Math"/>
                      </a:rPr>
                      <m:t>𝐹</m:t>
                    </m:r>
                    <m:r>
                      <a:rPr lang="en-US" altLang="zh-CN" sz="2800" i="1">
                        <a:solidFill>
                          <a:srgbClr val="0000FF"/>
                        </a:solidFill>
                        <a:latin typeface="Cambria Math"/>
                      </a:rPr>
                      <m:t> </m:t>
                    </m:r>
                  </m:oMath>
                </a14:m>
                <a:r>
                  <a:rPr lang="zh-CN" altLang="zh-CN" sz="280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，再重复上述过程。</a:t>
                </a:r>
              </a:p>
              <a:p>
                <a:pPr marL="0" indent="0">
                  <a:buNone/>
                </a:pPr>
                <a:endParaRPr lang="zh-CN" altLang="en-US" sz="2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51520" y="1600201"/>
                <a:ext cx="8712968" cy="2764904"/>
              </a:xfrm>
              <a:blipFill rotWithShape="1">
                <a:blip r:embed="rId2"/>
                <a:stretch>
                  <a:fillRect l="-1189" t="-2208"/>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E3A83DDB-0868-4EE1-83EC-4A8704BA0DBB}" type="datetime3">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2016年7月13日星期三</a:t>
            </a:fld>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5" name="页脚占位符 4"/>
          <p:cNvSpPr>
            <a:spLocks noGrp="1"/>
          </p:cNvSpPr>
          <p:nvPr>
            <p:ph type="ftr" sz="quarter" idx="11"/>
          </p:nvPr>
        </p:nvSpPr>
        <p:spPr/>
        <p:txBody>
          <a:bodyPr/>
          <a:lstStyle/>
          <a:p>
            <a:r>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重庆邮电大学                      理学院           </a:t>
            </a:r>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95</a:t>
            </a:fld>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126964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63688" y="0"/>
            <a:ext cx="5400600" cy="894562"/>
          </a:xfrm>
        </p:spPr>
        <p:txBody>
          <a:bodyPr>
            <a:normAutofit/>
          </a:bodyPr>
          <a:lstStyle/>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最大</a:t>
            </a:r>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流算法</a:t>
            </a:r>
            <a:endParaRPr lang="zh-CN" altLang="en-US" sz="3200" dirty="0">
              <a:latin typeface="Times New Roman" panose="02020603050405020304" pitchFamily="18" charset="0"/>
              <a:ea typeface="华文楷体" panose="02010600040101010101" pitchFamily="2" charset="-122"/>
              <a:cs typeface="Times New Roman" panose="02020603050405020304" pitchFamily="18" charset="0"/>
            </a:endParaRPr>
          </a:p>
        </p:txBody>
      </p:sp>
      <p:graphicFrame>
        <p:nvGraphicFramePr>
          <p:cNvPr id="4" name="内容占位符 3"/>
          <p:cNvGraphicFramePr>
            <a:graphicFrameLocks noGrp="1" noChangeAspect="1"/>
          </p:cNvGraphicFramePr>
          <p:nvPr>
            <p:ph idx="1"/>
            <p:extLst>
              <p:ext uri="{D42A27DB-BD31-4B8C-83A1-F6EECF244321}">
                <p14:modId xmlns:p14="http://schemas.microsoft.com/office/powerpoint/2010/main" val="3967341675"/>
              </p:ext>
            </p:extLst>
          </p:nvPr>
        </p:nvGraphicFramePr>
        <p:xfrm>
          <a:off x="323528" y="1052736"/>
          <a:ext cx="8577262" cy="5281612"/>
        </p:xfrm>
        <a:graphic>
          <a:graphicData uri="http://schemas.openxmlformats.org/presentationml/2006/ole">
            <mc:AlternateContent xmlns:mc="http://schemas.openxmlformats.org/markup-compatibility/2006">
              <mc:Choice xmlns:v="urn:schemas-microsoft-com:vml" Requires="v">
                <p:oleObj spid="_x0000_s129045" name="文档" r:id="rId3" imgW="5703685" imgH="3511348" progId="Word.Document.12">
                  <p:embed/>
                </p:oleObj>
              </mc:Choice>
              <mc:Fallback>
                <p:oleObj name="文档" r:id="rId3" imgW="5703685" imgH="3511348" progId="Word.Document.12">
                  <p:embed/>
                  <p:pic>
                    <p:nvPicPr>
                      <p:cNvPr id="0" name=""/>
                      <p:cNvPicPr/>
                      <p:nvPr/>
                    </p:nvPicPr>
                    <p:blipFill>
                      <a:blip r:embed="rId4"/>
                      <a:stretch>
                        <a:fillRect/>
                      </a:stretch>
                    </p:blipFill>
                    <p:spPr>
                      <a:xfrm>
                        <a:off x="323528" y="1052736"/>
                        <a:ext cx="8577262" cy="5281612"/>
                      </a:xfrm>
                      <a:prstGeom prst="rect">
                        <a:avLst/>
                      </a:prstGeom>
                    </p:spPr>
                  </p:pic>
                </p:oleObj>
              </mc:Fallback>
            </mc:AlternateContent>
          </a:graphicData>
        </a:graphic>
      </p:graphicFrame>
      <p:sp>
        <p:nvSpPr>
          <p:cNvPr id="5" name="日期占位符 4"/>
          <p:cNvSpPr>
            <a:spLocks noGrp="1"/>
          </p:cNvSpPr>
          <p:nvPr>
            <p:ph type="dt" sz="half" idx="10"/>
          </p:nvPr>
        </p:nvSpPr>
        <p:spPr/>
        <p:txBody>
          <a:bodyPr/>
          <a:lstStyle/>
          <a:p>
            <a:fld id="{7F399669-C694-4E94-AFA7-41166E6D2625}" type="datetime3">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2016年7月13日星期三</a:t>
            </a:fld>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6" name="页脚占位符 5"/>
          <p:cNvSpPr>
            <a:spLocks noGrp="1"/>
          </p:cNvSpPr>
          <p:nvPr>
            <p:ph type="ftr" sz="quarter" idx="11"/>
          </p:nvPr>
        </p:nvSpPr>
        <p:spPr/>
        <p:txBody>
          <a:bodyPr/>
          <a:lstStyle/>
          <a:p>
            <a:r>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重庆邮电大学                      理学院           </a:t>
            </a:r>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96</a:t>
            </a:fld>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20579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63688" y="0"/>
            <a:ext cx="5400600" cy="894562"/>
          </a:xfrm>
        </p:spPr>
        <p:txBody>
          <a:bodyPr>
            <a:normAutofit/>
          </a:bodyPr>
          <a:lstStyle/>
          <a:p>
            <a:r>
              <a:rPr lang="zh-CN" altLang="en-US" sz="3200" dirty="0">
                <a:latin typeface="Times New Roman" panose="02020603050405020304" pitchFamily="18" charset="0"/>
                <a:ea typeface="华文楷体" panose="02010600040101010101" pitchFamily="2" charset="-122"/>
                <a:cs typeface="Times New Roman" panose="02020603050405020304" pitchFamily="18" charset="0"/>
              </a:rPr>
              <a:t>最大</a:t>
            </a:r>
            <a:r>
              <a:rPr lang="zh-CN" altLang="en-US" sz="3200" dirty="0" smtClean="0">
                <a:latin typeface="Times New Roman" panose="02020603050405020304" pitchFamily="18" charset="0"/>
                <a:ea typeface="华文楷体" panose="02010600040101010101" pitchFamily="2" charset="-122"/>
                <a:cs typeface="Times New Roman" panose="02020603050405020304" pitchFamily="18" charset="0"/>
              </a:rPr>
              <a:t>流算法</a:t>
            </a:r>
            <a:endParaRPr lang="zh-CN" altLang="en-US" sz="3200" dirty="0">
              <a:latin typeface="Times New Roman" panose="02020603050405020304" pitchFamily="18" charset="0"/>
              <a:ea typeface="华文楷体" panose="02010600040101010101" pitchFamily="2" charset="-122"/>
              <a:cs typeface="Times New Roman" panose="02020603050405020304" pitchFamily="18" charset="0"/>
            </a:endParaRPr>
          </a:p>
        </p:txBody>
      </p:sp>
      <p:graphicFrame>
        <p:nvGraphicFramePr>
          <p:cNvPr id="4" name="内容占位符 3"/>
          <p:cNvGraphicFramePr>
            <a:graphicFrameLocks noGrp="1" noChangeAspect="1"/>
          </p:cNvGraphicFramePr>
          <p:nvPr>
            <p:ph idx="1"/>
            <p:extLst>
              <p:ext uri="{D42A27DB-BD31-4B8C-83A1-F6EECF244321}">
                <p14:modId xmlns:p14="http://schemas.microsoft.com/office/powerpoint/2010/main" val="1383467667"/>
              </p:ext>
            </p:extLst>
          </p:nvPr>
        </p:nvGraphicFramePr>
        <p:xfrm>
          <a:off x="107504" y="764704"/>
          <a:ext cx="8729151" cy="4660999"/>
        </p:xfrm>
        <a:graphic>
          <a:graphicData uri="http://schemas.openxmlformats.org/presentationml/2006/ole">
            <mc:AlternateContent xmlns:mc="http://schemas.openxmlformats.org/markup-compatibility/2006">
              <mc:Choice xmlns:v="urn:schemas-microsoft-com:vml" Requires="v">
                <p:oleObj spid="_x0000_s130069" name="文档" r:id="rId3" imgW="5090060" imgH="2718098" progId="Word.Document.12">
                  <p:embed/>
                </p:oleObj>
              </mc:Choice>
              <mc:Fallback>
                <p:oleObj name="文档" r:id="rId3" imgW="5090060" imgH="2718098" progId="Word.Document.12">
                  <p:embed/>
                  <p:pic>
                    <p:nvPicPr>
                      <p:cNvPr id="0" name=""/>
                      <p:cNvPicPr/>
                      <p:nvPr/>
                    </p:nvPicPr>
                    <p:blipFill>
                      <a:blip r:embed="rId4"/>
                      <a:stretch>
                        <a:fillRect/>
                      </a:stretch>
                    </p:blipFill>
                    <p:spPr>
                      <a:xfrm>
                        <a:off x="107504" y="764704"/>
                        <a:ext cx="8729151" cy="4660999"/>
                      </a:xfrm>
                      <a:prstGeom prst="rect">
                        <a:avLst/>
                      </a:prstGeom>
                    </p:spPr>
                  </p:pic>
                </p:oleObj>
              </mc:Fallback>
            </mc:AlternateContent>
          </a:graphicData>
        </a:graphic>
      </p:graphicFrame>
      <p:sp>
        <p:nvSpPr>
          <p:cNvPr id="5" name="日期占位符 4"/>
          <p:cNvSpPr>
            <a:spLocks noGrp="1"/>
          </p:cNvSpPr>
          <p:nvPr>
            <p:ph type="dt" sz="half" idx="10"/>
          </p:nvPr>
        </p:nvSpPr>
        <p:spPr/>
        <p:txBody>
          <a:bodyPr/>
          <a:lstStyle/>
          <a:p>
            <a:fld id="{7F399669-C694-4E94-AFA7-41166E6D2625}" type="datetime3">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2016年7月13日星期三</a:t>
            </a:fld>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6" name="页脚占位符 5"/>
          <p:cNvSpPr>
            <a:spLocks noGrp="1"/>
          </p:cNvSpPr>
          <p:nvPr>
            <p:ph type="ftr" sz="quarter" idx="11"/>
          </p:nvPr>
        </p:nvSpPr>
        <p:spPr/>
        <p:txBody>
          <a:bodyPr/>
          <a:lstStyle/>
          <a:p>
            <a:r>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重庆邮电大学                      理学院           </a:t>
            </a:r>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97</a:t>
            </a:fld>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24185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764704"/>
            <a:ext cx="8208912" cy="576063"/>
          </a:xfrm>
        </p:spPr>
        <p:txBody>
          <a:bodyPr>
            <a:normAutofit fontScale="85000" lnSpcReduction="10000"/>
          </a:bodyPr>
          <a:lstStyle/>
          <a:p>
            <a:r>
              <a:rPr lang="zh-CN" altLang="zh-CN" sz="2800" b="1" dirty="0" smtClean="0">
                <a:latin typeface="Times New Roman" panose="02020603050405020304" pitchFamily="18" charset="0"/>
                <a:ea typeface="华文楷体" panose="02010600040101010101" pitchFamily="2" charset="-122"/>
                <a:cs typeface="Times New Roman" panose="02020603050405020304" pitchFamily="18" charset="0"/>
              </a:rPr>
              <a:t>例</a:t>
            </a:r>
            <a:r>
              <a:rPr lang="en-US" altLang="zh-CN" b="1" dirty="0" smtClean="0">
                <a:latin typeface="Times New Roman" panose="02020603050405020304" pitchFamily="18" charset="0"/>
                <a:ea typeface="华文楷体" panose="02010600040101010101" pitchFamily="2" charset="-122"/>
                <a:cs typeface="Times New Roman" panose="02020603050405020304" pitchFamily="18" charset="0"/>
              </a:rPr>
              <a:t>4.2.</a:t>
            </a:r>
            <a:r>
              <a:rPr lang="en-US" altLang="zh-CN" sz="2800" b="1" dirty="0" smtClean="0">
                <a:latin typeface="Times New Roman" panose="02020603050405020304" pitchFamily="18" charset="0"/>
                <a:ea typeface="华文楷体" panose="02010600040101010101" pitchFamily="2" charset="-122"/>
                <a:cs typeface="Times New Roman" panose="02020603050405020304" pitchFamily="18" charset="0"/>
              </a:rPr>
              <a:t>1 </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用标号法求</a:t>
            </a:r>
            <a:r>
              <a:rPr lang="zh-CN" altLang="zh-CN" sz="2800" dirty="0" smtClean="0">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sz="2800" dirty="0" smtClean="0">
                <a:latin typeface="Times New Roman" panose="02020603050405020304" pitchFamily="18" charset="0"/>
                <a:ea typeface="华文楷体" panose="02010600040101010101" pitchFamily="2" charset="-122"/>
                <a:cs typeface="Times New Roman" panose="02020603050405020304" pitchFamily="18" charset="0"/>
              </a:rPr>
              <a:t>4.2.2(</a:t>
            </a:r>
            <a:r>
              <a:rPr lang="en-US" altLang="zh-CN" sz="2800" i="1" dirty="0" smtClean="0">
                <a:latin typeface="Times New Roman" panose="02020603050405020304" pitchFamily="18" charset="0"/>
                <a:ea typeface="华文楷体" panose="02010600040101010101" pitchFamily="2" charset="-122"/>
                <a:cs typeface="Times New Roman" panose="02020603050405020304" pitchFamily="18" charset="0"/>
              </a:rPr>
              <a:t>a</a:t>
            </a:r>
            <a:r>
              <a:rPr lang="en-US" altLang="zh-CN" sz="28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800" dirty="0">
                <a:latin typeface="Times New Roman" panose="02020603050405020304" pitchFamily="18" charset="0"/>
                <a:ea typeface="华文楷体" panose="02010600040101010101" pitchFamily="2" charset="-122"/>
                <a:cs typeface="Times New Roman" panose="02020603050405020304" pitchFamily="18" charset="0"/>
              </a:rPr>
              <a:t>所示的容量网络的最大流。</a:t>
            </a:r>
          </a:p>
          <a:p>
            <a:endParaRPr lang="zh-CN" altLang="en-US" sz="28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5" name="日期占位符 4"/>
          <p:cNvSpPr>
            <a:spLocks noGrp="1"/>
          </p:cNvSpPr>
          <p:nvPr>
            <p:ph type="dt" sz="half" idx="10"/>
          </p:nvPr>
        </p:nvSpPr>
        <p:spPr/>
        <p:txBody>
          <a:bodyPr/>
          <a:lstStyle/>
          <a:p>
            <a:fld id="{6C89DF30-1AAE-4F93-86BB-57A610E54AD1}" type="datetime3">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2016年7月13日星期三</a:t>
            </a:fld>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6" name="页脚占位符 5"/>
          <p:cNvSpPr>
            <a:spLocks noGrp="1"/>
          </p:cNvSpPr>
          <p:nvPr>
            <p:ph type="ftr" sz="quarter" idx="11"/>
          </p:nvPr>
        </p:nvSpPr>
        <p:spPr/>
        <p:txBody>
          <a:bodyPr/>
          <a:lstStyle/>
          <a:p>
            <a:r>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重庆邮电大学                      理学院           </a:t>
            </a:r>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98</a:t>
            </a:fld>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812397090"/>
              </p:ext>
            </p:extLst>
          </p:nvPr>
        </p:nvGraphicFramePr>
        <p:xfrm>
          <a:off x="1835696" y="1556792"/>
          <a:ext cx="4320480" cy="4216682"/>
        </p:xfrm>
        <a:graphic>
          <a:graphicData uri="http://schemas.openxmlformats.org/presentationml/2006/ole">
            <mc:AlternateContent xmlns:mc="http://schemas.openxmlformats.org/markup-compatibility/2006">
              <mc:Choice xmlns:v="urn:schemas-microsoft-com:vml" Requires="v">
                <p:oleObj spid="_x0000_s131093" name="文档" r:id="rId3" imgW="2056448" imgH="2010858" progId="Word.Document.12">
                  <p:embed/>
                </p:oleObj>
              </mc:Choice>
              <mc:Fallback>
                <p:oleObj name="文档" r:id="rId3" imgW="2056448" imgH="2010858" progId="Word.Document.12">
                  <p:embed/>
                  <p:pic>
                    <p:nvPicPr>
                      <p:cNvPr id="0" name=""/>
                      <p:cNvPicPr/>
                      <p:nvPr/>
                    </p:nvPicPr>
                    <p:blipFill>
                      <a:blip r:embed="rId4"/>
                      <a:stretch>
                        <a:fillRect/>
                      </a:stretch>
                    </p:blipFill>
                    <p:spPr>
                      <a:xfrm>
                        <a:off x="1835696" y="1556792"/>
                        <a:ext cx="4320480" cy="4216682"/>
                      </a:xfrm>
                      <a:prstGeom prst="rect">
                        <a:avLst/>
                      </a:prstGeom>
                    </p:spPr>
                  </p:pic>
                </p:oleObj>
              </mc:Fallback>
            </mc:AlternateContent>
          </a:graphicData>
        </a:graphic>
      </p:graphicFrame>
    </p:spTree>
    <p:extLst>
      <p:ext uri="{BB962C8B-B14F-4D97-AF65-F5344CB8AC3E}">
        <p14:creationId xmlns:p14="http://schemas.microsoft.com/office/powerpoint/2010/main" val="1092782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对象 5"/>
          <p:cNvGraphicFramePr>
            <a:graphicFrameLocks noChangeAspect="1"/>
          </p:cNvGraphicFramePr>
          <p:nvPr>
            <p:extLst>
              <p:ext uri="{D42A27DB-BD31-4B8C-83A1-F6EECF244321}">
                <p14:modId xmlns:p14="http://schemas.microsoft.com/office/powerpoint/2010/main" val="210864765"/>
              </p:ext>
            </p:extLst>
          </p:nvPr>
        </p:nvGraphicFramePr>
        <p:xfrm>
          <a:off x="109538" y="622300"/>
          <a:ext cx="4975225" cy="5473700"/>
        </p:xfrm>
        <a:graphic>
          <a:graphicData uri="http://schemas.openxmlformats.org/presentationml/2006/ole">
            <mc:AlternateContent xmlns:mc="http://schemas.openxmlformats.org/markup-compatibility/2006">
              <mc:Choice xmlns:v="urn:schemas-microsoft-com:vml" Requires="v">
                <p:oleObj spid="_x0000_s132155" name="文档" r:id="rId3" imgW="2628942" imgH="2890788" progId="Word.Document.12">
                  <p:embed/>
                </p:oleObj>
              </mc:Choice>
              <mc:Fallback>
                <p:oleObj name="文档" r:id="rId3" imgW="2628942" imgH="2890788" progId="Word.Document.12">
                  <p:embed/>
                  <p:pic>
                    <p:nvPicPr>
                      <p:cNvPr id="0" name=""/>
                      <p:cNvPicPr/>
                      <p:nvPr/>
                    </p:nvPicPr>
                    <p:blipFill>
                      <a:blip r:embed="rId4"/>
                      <a:stretch>
                        <a:fillRect/>
                      </a:stretch>
                    </p:blipFill>
                    <p:spPr>
                      <a:xfrm>
                        <a:off x="109538" y="622300"/>
                        <a:ext cx="4975225" cy="5473700"/>
                      </a:xfrm>
                      <a:prstGeom prst="rect">
                        <a:avLst/>
                      </a:prstGeom>
                    </p:spPr>
                  </p:pic>
                </p:oleObj>
              </mc:Fallback>
            </mc:AlternateContent>
          </a:graphicData>
        </a:graphic>
      </p:graphicFrame>
      <p:sp>
        <p:nvSpPr>
          <p:cNvPr id="7" name="日期占位符 6"/>
          <p:cNvSpPr>
            <a:spLocks noGrp="1"/>
          </p:cNvSpPr>
          <p:nvPr>
            <p:ph type="dt" sz="half" idx="10"/>
          </p:nvPr>
        </p:nvSpPr>
        <p:spPr/>
        <p:txBody>
          <a:bodyPr/>
          <a:lstStyle/>
          <a:p>
            <a:fld id="{DF3534F1-202D-428B-A35B-3A6EB8913583}" type="datetime3">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2016年7月13日星期三</a:t>
            </a:fld>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8" name="页脚占位符 7"/>
          <p:cNvSpPr>
            <a:spLocks noGrp="1"/>
          </p:cNvSpPr>
          <p:nvPr>
            <p:ph type="ftr" sz="quarter" idx="11"/>
          </p:nvPr>
        </p:nvSpPr>
        <p:spPr/>
        <p:txBody>
          <a:bodyPr/>
          <a:lstStyle/>
          <a:p>
            <a:r>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重庆邮电大学                      理学院           </a:t>
            </a:r>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99</a:t>
            </a:fld>
            <a:endParaRPr lang="zh-CN" altLang="en-US">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19610961"/>
              </p:ext>
            </p:extLst>
          </p:nvPr>
        </p:nvGraphicFramePr>
        <p:xfrm>
          <a:off x="5345113" y="0"/>
          <a:ext cx="3578225" cy="3532188"/>
        </p:xfrm>
        <a:graphic>
          <a:graphicData uri="http://schemas.openxmlformats.org/presentationml/2006/ole">
            <mc:AlternateContent xmlns:mc="http://schemas.openxmlformats.org/markup-compatibility/2006">
              <mc:Choice xmlns:v="urn:schemas-microsoft-com:vml" Requires="v">
                <p:oleObj spid="_x0000_s132156" name="文档" r:id="rId5" imgW="1896555" imgH="1783144" progId="Word.Document.12">
                  <p:embed/>
                </p:oleObj>
              </mc:Choice>
              <mc:Fallback>
                <p:oleObj name="文档" r:id="rId5" imgW="1896555" imgH="1783144" progId="Word.Document.12">
                  <p:embed/>
                  <p:pic>
                    <p:nvPicPr>
                      <p:cNvPr id="0" name=""/>
                      <p:cNvPicPr>
                        <a:picLocks noChangeAspect="1" noChangeArrowheads="1"/>
                      </p:cNvPicPr>
                      <p:nvPr/>
                    </p:nvPicPr>
                    <p:blipFill>
                      <a:blip r:embed="rId6"/>
                      <a:srcRect/>
                      <a:stretch>
                        <a:fillRect/>
                      </a:stretch>
                    </p:blipFill>
                    <p:spPr bwMode="auto">
                      <a:xfrm>
                        <a:off x="5345113" y="0"/>
                        <a:ext cx="3578225" cy="3532188"/>
                      </a:xfrm>
                      <a:prstGeom prst="rect">
                        <a:avLst/>
                      </a:prstGeom>
                      <a:noFill/>
                      <a:ln>
                        <a:noFill/>
                      </a:ln>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3810615203"/>
              </p:ext>
            </p:extLst>
          </p:nvPr>
        </p:nvGraphicFramePr>
        <p:xfrm>
          <a:off x="5313363" y="3497982"/>
          <a:ext cx="3514725" cy="3027362"/>
        </p:xfrm>
        <a:graphic>
          <a:graphicData uri="http://schemas.openxmlformats.org/presentationml/2006/ole">
            <mc:AlternateContent xmlns:mc="http://schemas.openxmlformats.org/markup-compatibility/2006">
              <mc:Choice xmlns:v="urn:schemas-microsoft-com:vml" Requires="v">
                <p:oleObj spid="_x0000_s132157" name="文档" r:id="rId7" imgW="2270967" imgH="1847226" progId="Word.Document.12">
                  <p:embed/>
                </p:oleObj>
              </mc:Choice>
              <mc:Fallback>
                <p:oleObj name="文档" r:id="rId7" imgW="2270967" imgH="1847226" progId="Word.Document.12">
                  <p:embed/>
                  <p:pic>
                    <p:nvPicPr>
                      <p:cNvPr id="0" name=""/>
                      <p:cNvPicPr>
                        <a:picLocks noChangeAspect="1" noChangeArrowheads="1"/>
                      </p:cNvPicPr>
                      <p:nvPr/>
                    </p:nvPicPr>
                    <p:blipFill>
                      <a:blip r:embed="rId8"/>
                      <a:srcRect/>
                      <a:stretch>
                        <a:fillRect/>
                      </a:stretch>
                    </p:blipFill>
                    <p:spPr bwMode="auto">
                      <a:xfrm>
                        <a:off x="5313363" y="3497982"/>
                        <a:ext cx="3514725" cy="3027362"/>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117576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诗情画意">
  <a:themeElements>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1906</TotalTime>
  <Words>7291</Words>
  <Application>Microsoft Office PowerPoint</Application>
  <PresentationFormat>全屏显示(4:3)</PresentationFormat>
  <Paragraphs>1014</Paragraphs>
  <Slides>165</Slides>
  <Notes>5</Notes>
  <HiddenSlides>0</HiddenSlides>
  <MMClips>0</MMClips>
  <ScaleCrop>false</ScaleCrop>
  <HeadingPairs>
    <vt:vector size="6" baseType="variant">
      <vt:variant>
        <vt:lpstr>主题</vt:lpstr>
      </vt:variant>
      <vt:variant>
        <vt:i4>2</vt:i4>
      </vt:variant>
      <vt:variant>
        <vt:lpstr>嵌入 OLE 服务器</vt:lpstr>
      </vt:variant>
      <vt:variant>
        <vt:i4>5</vt:i4>
      </vt:variant>
      <vt:variant>
        <vt:lpstr>幻灯片标题</vt:lpstr>
      </vt:variant>
      <vt:variant>
        <vt:i4>165</vt:i4>
      </vt:variant>
    </vt:vector>
  </HeadingPairs>
  <TitlesOfParts>
    <vt:vector size="172" baseType="lpstr">
      <vt:lpstr>Office 主题</vt:lpstr>
      <vt:lpstr>诗情画意</vt:lpstr>
      <vt:lpstr>剪辑</vt:lpstr>
      <vt:lpstr>Document</vt:lpstr>
      <vt:lpstr>BMP 图像</vt:lpstr>
      <vt:lpstr>位图图像</vt:lpstr>
      <vt:lpstr>图片</vt:lpstr>
      <vt:lpstr>数学建模—— 网络图论模型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(1)Floyd算法</vt:lpstr>
      <vt:lpstr>所以，若有d_ij&gt;d_ik+d_kj  ，就表示从i出发经过k再到j的距离要比原来的i到j距离短，自然把i到j的d_ij重写为d_ik+d_kj  &lt;这里就是动态规划中的决策&gt;，每当一个k查完了，d_ij就是目前的i到 j的最短距离。         重复这一过程，最后当查完所有的k时，d_ij里面存放的就是i到j之间的最短距离了。         这就是动态规划中的记忆化搜索。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四、旅行商问题和中国邮递员问题 （NPC问题） （1）旅行商问题（TSP）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五、 网络优化与Petri网</vt:lpstr>
      <vt:lpstr>PowerPoint 演示文稿</vt:lpstr>
      <vt:lpstr>PowerPoint 演示文稿</vt:lpstr>
      <vt:lpstr>（一）  网络流与截集</vt:lpstr>
      <vt:lpstr>（一）  网络流与截集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  最大流及其算法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主要定理</vt:lpstr>
      <vt:lpstr>主要定理</vt:lpstr>
      <vt:lpstr>PowerPoint 演示文稿</vt:lpstr>
      <vt:lpstr>算法思想</vt:lpstr>
      <vt:lpstr>最大流算法</vt:lpstr>
      <vt:lpstr>最大流算法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   最小费用路算法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Klein算法</vt:lpstr>
      <vt:lpstr>PowerPoint 演示文稿</vt:lpstr>
      <vt:lpstr>PowerPoint 演示文稿</vt:lpstr>
      <vt:lpstr>PowerPoint 演示文稿</vt:lpstr>
      <vt:lpstr>PowerPoint 演示文稿</vt:lpstr>
      <vt:lpstr>最小费用路算法</vt:lpstr>
      <vt:lpstr>PowerPoint 演示文稿</vt:lpstr>
      <vt:lpstr>最小费用路算法</vt:lpstr>
      <vt:lpstr>PowerPoint 演示文稿</vt:lpstr>
      <vt:lpstr>PowerPoint 演示文稿</vt:lpstr>
      <vt:lpstr>PowerPoint 演示文稿</vt:lpstr>
      <vt:lpstr>PowerPoint 演示文稿</vt:lpstr>
      <vt:lpstr>原始-对偶算法</vt:lpstr>
      <vt:lpstr>PowerPoint 演示文稿</vt:lpstr>
      <vt:lpstr>PowerPoint 演示文稿</vt:lpstr>
      <vt:lpstr>PowerPoint 演示文稿</vt:lpstr>
      <vt:lpstr>PowerPoint 演示文稿</vt:lpstr>
      <vt:lpstr>PowerPoint 演示文稿</vt:lpstr>
      <vt:lpstr>PowerPoint 演示文稿</vt:lpstr>
      <vt:lpstr>算法步骤：</vt:lpstr>
      <vt:lpstr>PowerPoint 演示文稿</vt:lpstr>
      <vt:lpstr>PowerPoint 演示文稿</vt:lpstr>
      <vt:lpstr>PowerPoint 演示文稿</vt:lpstr>
      <vt:lpstr>（四） Petri网简介</vt:lpstr>
      <vt:lpstr>PowerPoint 演示文稿</vt:lpstr>
      <vt:lpstr>PowerPoint 演示文稿</vt:lpstr>
      <vt:lpstr>2、 Petri网的定义</vt:lpstr>
      <vt:lpstr>PowerPoint 演示文稿</vt:lpstr>
      <vt:lpstr>PowerPoint 演示文稿</vt:lpstr>
      <vt:lpstr>PowerPoint 演示文稿</vt:lpstr>
      <vt:lpstr>PowerPoint 演示文稿</vt:lpstr>
      <vt:lpstr>PowerPoint 演示文稿</vt:lpstr>
      <vt:lpstr>PowerPoint 演示文稿</vt:lpstr>
      <vt:lpstr>3、 Petri网的运行规则</vt:lpstr>
      <vt:lpstr>PowerPoint 演示文稿</vt:lpstr>
      <vt:lpstr>PowerPoint 演示文稿</vt:lpstr>
      <vt:lpstr>PowerPoint 演示文稿</vt:lpstr>
      <vt:lpstr>4、Petri网的性能</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数学建模暑期培训——图论模型</dc:title>
  <dc:creator>asus</dc:creator>
  <cp:lastModifiedBy>chenliu</cp:lastModifiedBy>
  <cp:revision>115</cp:revision>
  <dcterms:modified xsi:type="dcterms:W3CDTF">2016-07-13T05:36:46Z</dcterms:modified>
</cp:coreProperties>
</file>